
<file path=[Content_Types].xml><?xml version="1.0" encoding="utf-8"?>
<Types xmlns="http://schemas.openxmlformats.org/package/2006/content-types">
  <Default Extension="xml" ContentType="application/xml"/>
  <Default Extension="wmf" ContentType="image/x-wmf"/>
  <Default Extension="xlsm" ContentType="application/vnd.ms-excel.sheet.macroEnabled.12"/>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6.xml" ContentType="application/vnd.openxmlformats-officedocument.presentationml.notesSlide+xml"/>
  <Override PartName="/ppt/embeddings/oleObject2.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3.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5.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6.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7.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8.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3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47"/>
  </p:notesMasterIdLst>
  <p:handoutMasterIdLst>
    <p:handoutMasterId r:id="rId48"/>
  </p:handoutMasterIdLst>
  <p:sldIdLst>
    <p:sldId id="426" r:id="rId2"/>
    <p:sldId id="505" r:id="rId3"/>
    <p:sldId id="504" r:id="rId4"/>
    <p:sldId id="383" r:id="rId5"/>
    <p:sldId id="423" r:id="rId6"/>
    <p:sldId id="384" r:id="rId7"/>
    <p:sldId id="332" r:id="rId8"/>
    <p:sldId id="413" r:id="rId9"/>
    <p:sldId id="366" r:id="rId10"/>
    <p:sldId id="414" r:id="rId11"/>
    <p:sldId id="466" r:id="rId12"/>
    <p:sldId id="415" r:id="rId13"/>
    <p:sldId id="438" r:id="rId14"/>
    <p:sldId id="502" r:id="rId15"/>
    <p:sldId id="449" r:id="rId16"/>
    <p:sldId id="450" r:id="rId17"/>
    <p:sldId id="451" r:id="rId18"/>
    <p:sldId id="452" r:id="rId19"/>
    <p:sldId id="453" r:id="rId20"/>
    <p:sldId id="454" r:id="rId21"/>
    <p:sldId id="455" r:id="rId22"/>
    <p:sldId id="479" r:id="rId23"/>
    <p:sldId id="292" r:id="rId24"/>
    <p:sldId id="294" r:id="rId25"/>
    <p:sldId id="334" r:id="rId26"/>
    <p:sldId id="336" r:id="rId27"/>
    <p:sldId id="335" r:id="rId28"/>
    <p:sldId id="421" r:id="rId29"/>
    <p:sldId id="485" r:id="rId30"/>
    <p:sldId id="286" r:id="rId31"/>
    <p:sldId id="287" r:id="rId32"/>
    <p:sldId id="288" r:id="rId33"/>
    <p:sldId id="490" r:id="rId34"/>
    <p:sldId id="355" r:id="rId35"/>
    <p:sldId id="338" r:id="rId36"/>
    <p:sldId id="339" r:id="rId37"/>
    <p:sldId id="340" r:id="rId38"/>
    <p:sldId id="337" r:id="rId39"/>
    <p:sldId id="422" r:id="rId40"/>
    <p:sldId id="457" r:id="rId41"/>
    <p:sldId id="458" r:id="rId42"/>
    <p:sldId id="498" r:id="rId43"/>
    <p:sldId id="330" r:id="rId44"/>
    <p:sldId id="500" r:id="rId45"/>
    <p:sldId id="503" r:id="rId46"/>
  </p:sldIdLst>
  <p:sldSz cx="9144000" cy="6858000" type="screen4x3"/>
  <p:notesSz cx="6781800" cy="9918700"/>
  <p:defaultTextStyle>
    <a:defPPr>
      <a:defRPr lang="de-DE"/>
    </a:defPPr>
    <a:lvl1pPr algn="ctr" rtl="0" eaLnBrk="0" fontAlgn="base" hangingPunct="0">
      <a:spcBef>
        <a:spcPct val="0"/>
      </a:spcBef>
      <a:spcAft>
        <a:spcPct val="0"/>
      </a:spcAft>
      <a:defRPr sz="2800" kern="1200">
        <a:solidFill>
          <a:schemeClr val="tx1"/>
        </a:solidFill>
        <a:latin typeface="Times" charset="0"/>
        <a:ea typeface="+mn-ea"/>
        <a:cs typeface="+mn-cs"/>
      </a:defRPr>
    </a:lvl1pPr>
    <a:lvl2pPr marL="457200" algn="ctr" rtl="0" eaLnBrk="0" fontAlgn="base" hangingPunct="0">
      <a:spcBef>
        <a:spcPct val="0"/>
      </a:spcBef>
      <a:spcAft>
        <a:spcPct val="0"/>
      </a:spcAft>
      <a:defRPr sz="2800" kern="1200">
        <a:solidFill>
          <a:schemeClr val="tx1"/>
        </a:solidFill>
        <a:latin typeface="Times" charset="0"/>
        <a:ea typeface="+mn-ea"/>
        <a:cs typeface="+mn-cs"/>
      </a:defRPr>
    </a:lvl2pPr>
    <a:lvl3pPr marL="914400" algn="ctr" rtl="0" eaLnBrk="0" fontAlgn="base" hangingPunct="0">
      <a:spcBef>
        <a:spcPct val="0"/>
      </a:spcBef>
      <a:spcAft>
        <a:spcPct val="0"/>
      </a:spcAft>
      <a:defRPr sz="2800" kern="1200">
        <a:solidFill>
          <a:schemeClr val="tx1"/>
        </a:solidFill>
        <a:latin typeface="Times" charset="0"/>
        <a:ea typeface="+mn-ea"/>
        <a:cs typeface="+mn-cs"/>
      </a:defRPr>
    </a:lvl3pPr>
    <a:lvl4pPr marL="1371600" algn="ctr" rtl="0" eaLnBrk="0" fontAlgn="base" hangingPunct="0">
      <a:spcBef>
        <a:spcPct val="0"/>
      </a:spcBef>
      <a:spcAft>
        <a:spcPct val="0"/>
      </a:spcAft>
      <a:defRPr sz="2800" kern="1200">
        <a:solidFill>
          <a:schemeClr val="tx1"/>
        </a:solidFill>
        <a:latin typeface="Times" charset="0"/>
        <a:ea typeface="+mn-ea"/>
        <a:cs typeface="+mn-cs"/>
      </a:defRPr>
    </a:lvl4pPr>
    <a:lvl5pPr marL="1828800" algn="ctr" rtl="0" eaLnBrk="0" fontAlgn="base" hangingPunct="0">
      <a:spcBef>
        <a:spcPct val="0"/>
      </a:spcBef>
      <a:spcAft>
        <a:spcPct val="0"/>
      </a:spcAft>
      <a:defRPr sz="2800" kern="1200">
        <a:solidFill>
          <a:schemeClr val="tx1"/>
        </a:solidFill>
        <a:latin typeface="Times" charset="0"/>
        <a:ea typeface="+mn-ea"/>
        <a:cs typeface="+mn-cs"/>
      </a:defRPr>
    </a:lvl5pPr>
    <a:lvl6pPr marL="2286000" algn="l" defTabSz="457200" rtl="0" eaLnBrk="1" latinLnBrk="0" hangingPunct="1">
      <a:defRPr sz="2800" kern="1200">
        <a:solidFill>
          <a:schemeClr val="tx1"/>
        </a:solidFill>
        <a:latin typeface="Times" charset="0"/>
        <a:ea typeface="+mn-ea"/>
        <a:cs typeface="+mn-cs"/>
      </a:defRPr>
    </a:lvl6pPr>
    <a:lvl7pPr marL="2743200" algn="l" defTabSz="457200" rtl="0" eaLnBrk="1" latinLnBrk="0" hangingPunct="1">
      <a:defRPr sz="2800" kern="1200">
        <a:solidFill>
          <a:schemeClr val="tx1"/>
        </a:solidFill>
        <a:latin typeface="Times" charset="0"/>
        <a:ea typeface="+mn-ea"/>
        <a:cs typeface="+mn-cs"/>
      </a:defRPr>
    </a:lvl7pPr>
    <a:lvl8pPr marL="3200400" algn="l" defTabSz="457200" rtl="0" eaLnBrk="1" latinLnBrk="0" hangingPunct="1">
      <a:defRPr sz="2800" kern="1200">
        <a:solidFill>
          <a:schemeClr val="tx1"/>
        </a:solidFill>
        <a:latin typeface="Times" charset="0"/>
        <a:ea typeface="+mn-ea"/>
        <a:cs typeface="+mn-cs"/>
      </a:defRPr>
    </a:lvl8pPr>
    <a:lvl9pPr marL="3657600" algn="l" defTabSz="457200" rtl="0" eaLnBrk="1" latinLnBrk="0" hangingPunct="1">
      <a:defRPr sz="2800" kern="1200">
        <a:solidFill>
          <a:schemeClr val="tx1"/>
        </a:solidFill>
        <a:latin typeface="Times"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FF68"/>
    <a:srgbClr val="C3FF00"/>
    <a:srgbClr val="98CC0F"/>
    <a:srgbClr val="99CC0F"/>
    <a:srgbClr val="A0A0A0"/>
    <a:srgbClr val="C0C0C0"/>
    <a:srgbClr val="FFFF57"/>
    <a:srgbClr val="66CCFF"/>
    <a:srgbClr val="FFFFA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78" autoAdjust="0"/>
    <p:restoredTop sz="99069" autoAdjust="0"/>
  </p:normalViewPr>
  <p:slideViewPr>
    <p:cSldViewPr snapToGrid="0">
      <p:cViewPr>
        <p:scale>
          <a:sx n="75" d="100"/>
          <a:sy n="75" d="100"/>
        </p:scale>
        <p:origin x="-536" y="-128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0" d="100"/>
          <a:sy n="60" d="100"/>
        </p:scale>
        <p:origin x="-1690" y="-62"/>
      </p:cViewPr>
      <p:guideLst>
        <p:guide orient="horz" pos="3124"/>
        <p:guide pos="21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Arbeitsblatt_mit_Makros1.xlsm"/></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Arbeitsblatt_mit_Makros2.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_mit_Makros3.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148809523809524"/>
          <c:y val="0.0981308411214953"/>
          <c:w val="0.973214285714286"/>
          <c:h val="0.869158878504673"/>
        </c:manualLayout>
      </c:layout>
      <c:barChart>
        <c:barDir val="col"/>
        <c:grouping val="clustered"/>
        <c:varyColors val="0"/>
        <c:ser>
          <c:idx val="0"/>
          <c:order val="0"/>
          <c:tx>
            <c:strRef>
              <c:f>Sheet1!$A$2</c:f>
              <c:strCache>
                <c:ptCount val="1"/>
              </c:strCache>
            </c:strRef>
          </c:tx>
          <c:spPr>
            <a:solidFill>
              <a:schemeClr val="bg1">
                <a:lumMod val="85000"/>
              </a:schemeClr>
            </a:solidFill>
            <a:ln w="12644">
              <a:solidFill>
                <a:srgbClr val="BFBFBF"/>
              </a:solidFill>
              <a:prstDash val="solid"/>
            </a:ln>
          </c:spPr>
          <c:invertIfNegative val="0"/>
          <c:dLbls>
            <c:dLbl>
              <c:idx val="0"/>
              <c:layout>
                <c:manualLayout>
                  <c:x val="-0.00422858729966469"/>
                  <c:y val="0.0145804836661398"/>
                </c:manualLayout>
              </c:layout>
              <c:dLblPos val="outEnd"/>
              <c:showLegendKey val="0"/>
              <c:showVal val="1"/>
              <c:showCatName val="0"/>
              <c:showSerName val="0"/>
              <c:showPercent val="0"/>
              <c:showBubbleSize val="0"/>
            </c:dLbl>
            <c:dLbl>
              <c:idx val="1"/>
              <c:layout>
                <c:manualLayout>
                  <c:x val="-0.00243057265340391"/>
                  <c:y val="0.0172424281771111"/>
                </c:manualLayout>
              </c:layout>
              <c:dLblPos val="outEnd"/>
              <c:showLegendKey val="0"/>
              <c:showVal val="1"/>
              <c:showCatName val="0"/>
              <c:showSerName val="0"/>
              <c:showPercent val="0"/>
              <c:showBubbleSize val="0"/>
            </c:dLbl>
            <c:dLbl>
              <c:idx val="2"/>
              <c:layout>
                <c:manualLayout>
                  <c:x val="-0.00274057870854316"/>
                  <c:y val="0.0187549681336627"/>
                </c:manualLayout>
              </c:layout>
              <c:dLblPos val="outEnd"/>
              <c:showLegendKey val="0"/>
              <c:showVal val="1"/>
              <c:showCatName val="0"/>
              <c:showSerName val="0"/>
              <c:showPercent val="0"/>
              <c:showBubbleSize val="0"/>
            </c:dLbl>
            <c:dLbl>
              <c:idx val="3"/>
              <c:layout>
                <c:manualLayout>
                  <c:x val="-0.00199657441298262"/>
                  <c:y val="0.0102590714933398"/>
                </c:manualLayout>
              </c:layout>
              <c:dLblPos val="outEnd"/>
              <c:showLegendKey val="0"/>
              <c:showVal val="1"/>
              <c:showCatName val="0"/>
              <c:showSerName val="0"/>
              <c:showPercent val="0"/>
              <c:showBubbleSize val="0"/>
            </c:dLbl>
            <c:spPr>
              <a:noFill/>
              <a:ln w="25288">
                <a:noFill/>
              </a:ln>
            </c:spPr>
            <c:txPr>
              <a:bodyPr/>
              <a:lstStyle/>
              <a:p>
                <a:pPr>
                  <a:defRPr sz="996" b="1" i="0" u="none" strike="noStrike" baseline="0">
                    <a:solidFill>
                      <a:srgbClr val="000000"/>
                    </a:solidFill>
                    <a:latin typeface="Arial"/>
                    <a:ea typeface="Arial"/>
                    <a:cs typeface="Arial"/>
                  </a:defRPr>
                </a:pPr>
                <a:endParaRPr lang="de-DE"/>
              </a:p>
            </c:txPr>
            <c:showLegendKey val="0"/>
            <c:showVal val="1"/>
            <c:showCatName val="0"/>
            <c:showSerName val="0"/>
            <c:showPercent val="0"/>
            <c:showBubbleSize val="0"/>
            <c:showLeaderLines val="0"/>
          </c:dLbls>
          <c:cat>
            <c:numRef>
              <c:f>Sheet1!$B$1:$E$1</c:f>
              <c:numCache>
                <c:formatCode>General</c:formatCode>
                <c:ptCount val="4"/>
              </c:numCache>
            </c:numRef>
          </c:cat>
          <c:val>
            <c:numRef>
              <c:f>Sheet1!$B$2:$E$2</c:f>
              <c:numCache>
                <c:formatCode>""#,##0"";""\-""#,##0""</c:formatCode>
                <c:ptCount val="4"/>
                <c:pt idx="0">
                  <c:v>512.2100000000582</c:v>
                </c:pt>
                <c:pt idx="1">
                  <c:v>1434.150000000163</c:v>
                </c:pt>
                <c:pt idx="2">
                  <c:v>549.9400000000626</c:v>
                </c:pt>
                <c:pt idx="3">
                  <c:v>667.0000000000758</c:v>
                </c:pt>
              </c:numCache>
            </c:numRef>
          </c:val>
        </c:ser>
        <c:ser>
          <c:idx val="1"/>
          <c:order val="1"/>
          <c:tx>
            <c:strRef>
              <c:f>Sheet1!$A$3</c:f>
              <c:strCache>
                <c:ptCount val="1"/>
              </c:strCache>
            </c:strRef>
          </c:tx>
          <c:spPr>
            <a:solidFill>
              <a:srgbClr val="C3FF00"/>
            </a:solidFill>
            <a:ln w="12644">
              <a:solidFill>
                <a:srgbClr val="BFBFBF"/>
              </a:solidFill>
              <a:prstDash val="solid"/>
            </a:ln>
          </c:spPr>
          <c:invertIfNegative val="0"/>
          <c:dLbls>
            <c:dLbl>
              <c:idx val="0"/>
              <c:layout>
                <c:manualLayout>
                  <c:x val="0.00113908159273351"/>
                  <c:y val="0.0152734717920561"/>
                </c:manualLayout>
              </c:layout>
              <c:tx>
                <c:rich>
                  <a:bodyPr/>
                  <a:lstStyle/>
                  <a:p>
                    <a:r>
                      <a:rPr lang="de-DE" dirty="0" smtClean="0"/>
                      <a:t>499</a:t>
                    </a:r>
                    <a:endParaRPr lang="de-DE" dirty="0"/>
                  </a:p>
                </c:rich>
              </c:tx>
              <c:dLblPos val="outEnd"/>
              <c:showLegendKey val="0"/>
              <c:showVal val="1"/>
              <c:showCatName val="0"/>
              <c:showSerName val="0"/>
              <c:showPercent val="0"/>
              <c:showBubbleSize val="0"/>
            </c:dLbl>
            <c:dLbl>
              <c:idx val="1"/>
              <c:layout>
                <c:manualLayout>
                  <c:x val="-3.90942371961689E-5"/>
                  <c:y val="0.0107655111312081"/>
                </c:manualLayout>
              </c:layout>
              <c:dLblPos val="outEnd"/>
              <c:showLegendKey val="0"/>
              <c:showVal val="1"/>
              <c:showCatName val="0"/>
              <c:showSerName val="0"/>
              <c:showPercent val="0"/>
              <c:showBubbleSize val="0"/>
            </c:dLbl>
            <c:dLbl>
              <c:idx val="2"/>
              <c:layout>
                <c:manualLayout>
                  <c:x val="-0.000348854609776405"/>
                  <c:y val="0.0146011850885228"/>
                </c:manualLayout>
              </c:layout>
              <c:dLblPos val="outEnd"/>
              <c:showLegendKey val="0"/>
              <c:showVal val="1"/>
              <c:showCatName val="0"/>
              <c:showSerName val="0"/>
              <c:showPercent val="0"/>
              <c:showBubbleSize val="0"/>
            </c:dLbl>
            <c:dLbl>
              <c:idx val="3"/>
              <c:layout>
                <c:manualLayout>
                  <c:x val="0.000395149685784357"/>
                  <c:y val="0.0143689015307791"/>
                </c:manualLayout>
              </c:layout>
              <c:dLblPos val="outEnd"/>
              <c:showLegendKey val="0"/>
              <c:showVal val="1"/>
              <c:showCatName val="0"/>
              <c:showSerName val="0"/>
              <c:showPercent val="0"/>
              <c:showBubbleSize val="0"/>
            </c:dLbl>
            <c:spPr>
              <a:noFill/>
              <a:ln w="25288">
                <a:noFill/>
              </a:ln>
            </c:spPr>
            <c:txPr>
              <a:bodyPr/>
              <a:lstStyle/>
              <a:p>
                <a:pPr>
                  <a:defRPr sz="996" b="1" i="0" u="none" strike="noStrike" baseline="0">
                    <a:solidFill>
                      <a:srgbClr val="000000"/>
                    </a:solidFill>
                    <a:latin typeface="Arial"/>
                    <a:ea typeface="Arial"/>
                    <a:cs typeface="Arial"/>
                  </a:defRPr>
                </a:pPr>
                <a:endParaRPr lang="de-DE"/>
              </a:p>
            </c:txPr>
            <c:showLegendKey val="0"/>
            <c:showVal val="1"/>
            <c:showCatName val="0"/>
            <c:showSerName val="0"/>
            <c:showPercent val="0"/>
            <c:showBubbleSize val="0"/>
            <c:showLeaderLines val="0"/>
          </c:dLbls>
          <c:cat>
            <c:numRef>
              <c:f>Sheet1!$B$1:$E$1</c:f>
              <c:numCache>
                <c:formatCode>General</c:formatCode>
                <c:ptCount val="4"/>
              </c:numCache>
            </c:numRef>
          </c:cat>
          <c:val>
            <c:numRef>
              <c:f>Sheet1!$B$3:$E$3</c:f>
              <c:numCache>
                <c:formatCode>""#,##0"";""\-""#,##0""</c:formatCode>
                <c:ptCount val="4"/>
                <c:pt idx="0">
                  <c:v>459.3800000000522</c:v>
                </c:pt>
                <c:pt idx="1">
                  <c:v>1215.280000000138</c:v>
                </c:pt>
                <c:pt idx="2">
                  <c:v>442.8500000000504</c:v>
                </c:pt>
                <c:pt idx="3">
                  <c:v>650.650000000074</c:v>
                </c:pt>
              </c:numCache>
            </c:numRef>
          </c:val>
        </c:ser>
        <c:dLbls>
          <c:showLegendKey val="0"/>
          <c:showVal val="0"/>
          <c:showCatName val="0"/>
          <c:showSerName val="0"/>
          <c:showPercent val="0"/>
          <c:showBubbleSize val="0"/>
        </c:dLbls>
        <c:gapWidth val="80"/>
        <c:axId val="1819396472"/>
        <c:axId val="-2126667240"/>
      </c:barChart>
      <c:catAx>
        <c:axId val="1819396472"/>
        <c:scaling>
          <c:orientation val="minMax"/>
        </c:scaling>
        <c:delete val="0"/>
        <c:axPos val="b"/>
        <c:numFmt formatCode="General" sourceLinked="1"/>
        <c:majorTickMark val="out"/>
        <c:minorTickMark val="none"/>
        <c:tickLblPos val="none"/>
        <c:spPr>
          <a:ln w="12644">
            <a:solidFill>
              <a:srgbClr val="000000"/>
            </a:solidFill>
            <a:prstDash val="solid"/>
          </a:ln>
        </c:spPr>
        <c:crossAx val="-2126667240"/>
        <c:crossesAt val="0.0"/>
        <c:auto val="1"/>
        <c:lblAlgn val="ctr"/>
        <c:lblOffset val="100"/>
        <c:tickLblSkip val="1"/>
        <c:tickMarkSkip val="1"/>
        <c:noMultiLvlLbl val="0"/>
      </c:catAx>
      <c:valAx>
        <c:axId val="-2126667240"/>
        <c:scaling>
          <c:orientation val="minMax"/>
          <c:max val="1434.15"/>
          <c:min val="0.0"/>
        </c:scaling>
        <c:delete val="0"/>
        <c:axPos val="l"/>
        <c:numFmt formatCode="&quot;&quot;#,##0&quot;&quot;;&quot;&quot;\-&quot;&quot;#,##0&quot;&quot;" sourceLinked="1"/>
        <c:majorTickMark val="none"/>
        <c:minorTickMark val="none"/>
        <c:tickLblPos val="none"/>
        <c:spPr>
          <a:ln w="9483">
            <a:noFill/>
          </a:ln>
        </c:spPr>
        <c:crossAx val="1819396472"/>
        <c:crosses val="autoZero"/>
        <c:crossBetween val="between"/>
        <c:majorUnit val="200.0"/>
      </c:valAx>
      <c:spPr>
        <a:noFill/>
        <a:ln w="25288">
          <a:noFill/>
        </a:ln>
      </c:spPr>
    </c:plotArea>
    <c:plotVisOnly val="1"/>
    <c:dispBlanksAs val="gap"/>
    <c:showDLblsOverMax val="0"/>
  </c:chart>
  <c:spPr>
    <a:noFill/>
    <a:ln>
      <a:noFill/>
    </a:ln>
  </c:spPr>
  <c:txPr>
    <a:bodyPr/>
    <a:lstStyle/>
    <a:p>
      <a:pPr>
        <a:defRPr sz="1195" b="1" i="0" u="none" strike="noStrike" baseline="0">
          <a:solidFill>
            <a:srgbClr val="000000"/>
          </a:solidFill>
          <a:latin typeface="Calibri"/>
          <a:ea typeface="Calibri"/>
          <a:cs typeface="Calibri"/>
        </a:defRPr>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148809523809524"/>
          <c:y val="0.0981308411214953"/>
          <c:w val="0.973214285714286"/>
          <c:h val="0.869158878504673"/>
        </c:manualLayout>
      </c:layout>
      <c:barChart>
        <c:barDir val="col"/>
        <c:grouping val="clustered"/>
        <c:varyColors val="0"/>
        <c:ser>
          <c:idx val="0"/>
          <c:order val="0"/>
          <c:tx>
            <c:strRef>
              <c:f>Sheet1!$A$2</c:f>
              <c:strCache>
                <c:ptCount val="1"/>
              </c:strCache>
            </c:strRef>
          </c:tx>
          <c:spPr>
            <a:solidFill>
              <a:schemeClr val="bg1">
                <a:lumMod val="85000"/>
              </a:schemeClr>
            </a:solidFill>
            <a:ln w="12644">
              <a:solidFill>
                <a:srgbClr val="BFBFBF"/>
              </a:solidFill>
              <a:prstDash val="solid"/>
            </a:ln>
          </c:spPr>
          <c:invertIfNegative val="0"/>
          <c:dLbls>
            <c:dLbl>
              <c:idx val="0"/>
              <c:layout>
                <c:manualLayout>
                  <c:x val="-0.00422858729966469"/>
                  <c:y val="0.0145804836661398"/>
                </c:manualLayout>
              </c:layout>
              <c:dLblPos val="outEnd"/>
              <c:showLegendKey val="0"/>
              <c:showVal val="1"/>
              <c:showCatName val="0"/>
              <c:showSerName val="0"/>
              <c:showPercent val="0"/>
              <c:showBubbleSize val="0"/>
            </c:dLbl>
            <c:dLbl>
              <c:idx val="1"/>
              <c:layout>
                <c:manualLayout>
                  <c:x val="-0.00243057265340391"/>
                  <c:y val="0.0172424281771111"/>
                </c:manualLayout>
              </c:layout>
              <c:dLblPos val="outEnd"/>
              <c:showLegendKey val="0"/>
              <c:showVal val="1"/>
              <c:showCatName val="0"/>
              <c:showSerName val="0"/>
              <c:showPercent val="0"/>
              <c:showBubbleSize val="0"/>
            </c:dLbl>
            <c:dLbl>
              <c:idx val="2"/>
              <c:layout>
                <c:manualLayout>
                  <c:x val="-0.00274057870854316"/>
                  <c:y val="0.0187549681336627"/>
                </c:manualLayout>
              </c:layout>
              <c:dLblPos val="outEnd"/>
              <c:showLegendKey val="0"/>
              <c:showVal val="1"/>
              <c:showCatName val="0"/>
              <c:showSerName val="0"/>
              <c:showPercent val="0"/>
              <c:showBubbleSize val="0"/>
            </c:dLbl>
            <c:dLbl>
              <c:idx val="3"/>
              <c:layout>
                <c:manualLayout>
                  <c:x val="-0.00199657441298262"/>
                  <c:y val="0.0102590714933398"/>
                </c:manualLayout>
              </c:layout>
              <c:dLblPos val="outEnd"/>
              <c:showLegendKey val="0"/>
              <c:showVal val="1"/>
              <c:showCatName val="0"/>
              <c:showSerName val="0"/>
              <c:showPercent val="0"/>
              <c:showBubbleSize val="0"/>
            </c:dLbl>
            <c:spPr>
              <a:noFill/>
              <a:ln w="25288">
                <a:noFill/>
              </a:ln>
            </c:spPr>
            <c:txPr>
              <a:bodyPr/>
              <a:lstStyle/>
              <a:p>
                <a:pPr>
                  <a:defRPr sz="996" b="1" i="0" u="none" strike="noStrike" baseline="0">
                    <a:solidFill>
                      <a:srgbClr val="000000"/>
                    </a:solidFill>
                    <a:latin typeface="Arial"/>
                    <a:ea typeface="Arial"/>
                    <a:cs typeface="Arial"/>
                  </a:defRPr>
                </a:pPr>
                <a:endParaRPr lang="de-DE"/>
              </a:p>
            </c:txPr>
            <c:showLegendKey val="0"/>
            <c:showVal val="1"/>
            <c:showCatName val="0"/>
            <c:showSerName val="0"/>
            <c:showPercent val="0"/>
            <c:showBubbleSize val="0"/>
            <c:showLeaderLines val="0"/>
          </c:dLbls>
          <c:cat>
            <c:numRef>
              <c:f>Sheet1!$B$1:$E$1</c:f>
              <c:numCache>
                <c:formatCode>General</c:formatCode>
                <c:ptCount val="4"/>
              </c:numCache>
            </c:numRef>
          </c:cat>
          <c:val>
            <c:numRef>
              <c:f>Sheet1!$B$2:$E$2</c:f>
              <c:numCache>
                <c:formatCode>""#,##0"";""\-""#,##0""</c:formatCode>
                <c:ptCount val="4"/>
                <c:pt idx="0">
                  <c:v>512.2100000000582</c:v>
                </c:pt>
                <c:pt idx="1">
                  <c:v>1434.150000000163</c:v>
                </c:pt>
                <c:pt idx="2">
                  <c:v>549.9400000000626</c:v>
                </c:pt>
                <c:pt idx="3">
                  <c:v>667.0000000000758</c:v>
                </c:pt>
              </c:numCache>
            </c:numRef>
          </c:val>
        </c:ser>
        <c:ser>
          <c:idx val="1"/>
          <c:order val="1"/>
          <c:tx>
            <c:strRef>
              <c:f>Sheet1!$A$3</c:f>
              <c:strCache>
                <c:ptCount val="1"/>
              </c:strCache>
            </c:strRef>
          </c:tx>
          <c:spPr>
            <a:solidFill>
              <a:srgbClr val="C3FF00"/>
            </a:solidFill>
            <a:ln w="12644">
              <a:solidFill>
                <a:srgbClr val="BFBFBF"/>
              </a:solidFill>
              <a:prstDash val="solid"/>
            </a:ln>
          </c:spPr>
          <c:invertIfNegative val="0"/>
          <c:dLbls>
            <c:dLbl>
              <c:idx val="0"/>
              <c:layout>
                <c:manualLayout>
                  <c:x val="0.00113908159273351"/>
                  <c:y val="0.0152734717920561"/>
                </c:manualLayout>
              </c:layout>
              <c:tx>
                <c:rich>
                  <a:bodyPr/>
                  <a:lstStyle/>
                  <a:p>
                    <a:r>
                      <a:rPr lang="de-DE" dirty="0" smtClean="0"/>
                      <a:t>499</a:t>
                    </a:r>
                    <a:endParaRPr lang="de-DE" dirty="0"/>
                  </a:p>
                </c:rich>
              </c:tx>
              <c:dLblPos val="outEnd"/>
              <c:showLegendKey val="0"/>
              <c:showVal val="1"/>
              <c:showCatName val="0"/>
              <c:showSerName val="0"/>
              <c:showPercent val="0"/>
              <c:showBubbleSize val="0"/>
            </c:dLbl>
            <c:dLbl>
              <c:idx val="1"/>
              <c:layout>
                <c:manualLayout>
                  <c:x val="-3.90942371961689E-5"/>
                  <c:y val="0.0107655111312081"/>
                </c:manualLayout>
              </c:layout>
              <c:dLblPos val="outEnd"/>
              <c:showLegendKey val="0"/>
              <c:showVal val="1"/>
              <c:showCatName val="0"/>
              <c:showSerName val="0"/>
              <c:showPercent val="0"/>
              <c:showBubbleSize val="0"/>
            </c:dLbl>
            <c:dLbl>
              <c:idx val="2"/>
              <c:layout>
                <c:manualLayout>
                  <c:x val="-0.000348854609776405"/>
                  <c:y val="0.0146011850885228"/>
                </c:manualLayout>
              </c:layout>
              <c:dLblPos val="outEnd"/>
              <c:showLegendKey val="0"/>
              <c:showVal val="1"/>
              <c:showCatName val="0"/>
              <c:showSerName val="0"/>
              <c:showPercent val="0"/>
              <c:showBubbleSize val="0"/>
            </c:dLbl>
            <c:dLbl>
              <c:idx val="3"/>
              <c:layout>
                <c:manualLayout>
                  <c:x val="0.000395149685784357"/>
                  <c:y val="0.0143689015307791"/>
                </c:manualLayout>
              </c:layout>
              <c:dLblPos val="outEnd"/>
              <c:showLegendKey val="0"/>
              <c:showVal val="1"/>
              <c:showCatName val="0"/>
              <c:showSerName val="0"/>
              <c:showPercent val="0"/>
              <c:showBubbleSize val="0"/>
            </c:dLbl>
            <c:spPr>
              <a:noFill/>
              <a:ln w="25288">
                <a:noFill/>
              </a:ln>
            </c:spPr>
            <c:txPr>
              <a:bodyPr/>
              <a:lstStyle/>
              <a:p>
                <a:pPr>
                  <a:defRPr sz="996" b="1" i="0" u="none" strike="noStrike" baseline="0">
                    <a:solidFill>
                      <a:srgbClr val="000000"/>
                    </a:solidFill>
                    <a:latin typeface="Arial"/>
                    <a:ea typeface="Arial"/>
                    <a:cs typeface="Arial"/>
                  </a:defRPr>
                </a:pPr>
                <a:endParaRPr lang="de-DE"/>
              </a:p>
            </c:txPr>
            <c:showLegendKey val="0"/>
            <c:showVal val="1"/>
            <c:showCatName val="0"/>
            <c:showSerName val="0"/>
            <c:showPercent val="0"/>
            <c:showBubbleSize val="0"/>
            <c:showLeaderLines val="0"/>
          </c:dLbls>
          <c:cat>
            <c:numRef>
              <c:f>Sheet1!$B$1:$E$1</c:f>
              <c:numCache>
                <c:formatCode>General</c:formatCode>
                <c:ptCount val="4"/>
              </c:numCache>
            </c:numRef>
          </c:cat>
          <c:val>
            <c:numRef>
              <c:f>Sheet1!$B$3:$E$3</c:f>
              <c:numCache>
                <c:formatCode>""#,##0"";""\-""#,##0""</c:formatCode>
                <c:ptCount val="4"/>
                <c:pt idx="0">
                  <c:v>459.3800000000522</c:v>
                </c:pt>
                <c:pt idx="1">
                  <c:v>1215.280000000138</c:v>
                </c:pt>
                <c:pt idx="2">
                  <c:v>442.8500000000504</c:v>
                </c:pt>
                <c:pt idx="3">
                  <c:v>650.650000000074</c:v>
                </c:pt>
              </c:numCache>
            </c:numRef>
          </c:val>
        </c:ser>
        <c:dLbls>
          <c:showLegendKey val="0"/>
          <c:showVal val="0"/>
          <c:showCatName val="0"/>
          <c:showSerName val="0"/>
          <c:showPercent val="0"/>
          <c:showBubbleSize val="0"/>
        </c:dLbls>
        <c:gapWidth val="80"/>
        <c:axId val="2082510936"/>
        <c:axId val="2084124776"/>
      </c:barChart>
      <c:catAx>
        <c:axId val="2082510936"/>
        <c:scaling>
          <c:orientation val="minMax"/>
        </c:scaling>
        <c:delete val="0"/>
        <c:axPos val="b"/>
        <c:numFmt formatCode="General" sourceLinked="1"/>
        <c:majorTickMark val="out"/>
        <c:minorTickMark val="none"/>
        <c:tickLblPos val="none"/>
        <c:spPr>
          <a:ln w="12644">
            <a:solidFill>
              <a:srgbClr val="000000"/>
            </a:solidFill>
            <a:prstDash val="solid"/>
          </a:ln>
        </c:spPr>
        <c:crossAx val="2084124776"/>
        <c:crossesAt val="0.0"/>
        <c:auto val="1"/>
        <c:lblAlgn val="ctr"/>
        <c:lblOffset val="100"/>
        <c:tickLblSkip val="1"/>
        <c:tickMarkSkip val="1"/>
        <c:noMultiLvlLbl val="0"/>
      </c:catAx>
      <c:valAx>
        <c:axId val="2084124776"/>
        <c:scaling>
          <c:orientation val="minMax"/>
          <c:max val="1434.15"/>
          <c:min val="0.0"/>
        </c:scaling>
        <c:delete val="0"/>
        <c:axPos val="l"/>
        <c:numFmt formatCode="&quot;&quot;#,##0&quot;&quot;;&quot;&quot;\-&quot;&quot;#,##0&quot;&quot;" sourceLinked="1"/>
        <c:majorTickMark val="none"/>
        <c:minorTickMark val="none"/>
        <c:tickLblPos val="none"/>
        <c:spPr>
          <a:ln w="9483">
            <a:noFill/>
          </a:ln>
        </c:spPr>
        <c:crossAx val="2082510936"/>
        <c:crosses val="autoZero"/>
        <c:crossBetween val="between"/>
        <c:majorUnit val="200.0"/>
      </c:valAx>
      <c:spPr>
        <a:noFill/>
        <a:ln w="25288">
          <a:noFill/>
        </a:ln>
      </c:spPr>
    </c:plotArea>
    <c:plotVisOnly val="1"/>
    <c:dispBlanksAs val="gap"/>
    <c:showDLblsOverMax val="0"/>
  </c:chart>
  <c:spPr>
    <a:noFill/>
    <a:ln>
      <a:noFill/>
    </a:ln>
  </c:spPr>
  <c:txPr>
    <a:bodyPr/>
    <a:lstStyle/>
    <a:p>
      <a:pPr>
        <a:defRPr sz="1195" b="1" i="0" u="none" strike="noStrike" baseline="0">
          <a:solidFill>
            <a:srgbClr val="000000"/>
          </a:solidFill>
          <a:latin typeface="Calibri"/>
          <a:ea typeface="Calibri"/>
          <a:cs typeface="Calibri"/>
        </a:defRPr>
      </a:pPr>
      <a:endParaRPr lang="de-DE"/>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8809523809524"/>
          <c:y val="0.0945945945945946"/>
          <c:w val="0.976190476190476"/>
          <c:h val="0.878378378378378"/>
        </c:manualLayout>
      </c:layout>
      <c:barChart>
        <c:barDir val="col"/>
        <c:grouping val="clustered"/>
        <c:varyColors val="0"/>
        <c:ser>
          <c:idx val="0"/>
          <c:order val="0"/>
          <c:tx>
            <c:strRef>
              <c:f>Sheet1!$A$2</c:f>
              <c:strCache>
                <c:ptCount val="1"/>
              </c:strCache>
            </c:strRef>
          </c:tx>
          <c:spPr>
            <a:solidFill>
              <a:srgbClr val="D9D9D9"/>
            </a:solidFill>
            <a:ln w="12659">
              <a:solidFill>
                <a:srgbClr val="BFBFBF"/>
              </a:solidFill>
              <a:prstDash val="solid"/>
            </a:ln>
          </c:spPr>
          <c:invertIfNegative val="0"/>
          <c:dLbls>
            <c:dLbl>
              <c:idx val="0"/>
              <c:layout>
                <c:manualLayout>
                  <c:x val="-0.00646279181694287"/>
                  <c:y val="0.0132555491739468"/>
                </c:manualLayout>
              </c:layout>
              <c:dLblPos val="outEnd"/>
              <c:showLegendKey val="0"/>
              <c:showVal val="1"/>
              <c:showCatName val="0"/>
              <c:showSerName val="0"/>
              <c:showPercent val="0"/>
              <c:showBubbleSize val="0"/>
            </c:dLbl>
            <c:dLbl>
              <c:idx val="1"/>
              <c:layout>
                <c:manualLayout>
                  <c:x val="-0.00973735863815839"/>
                  <c:y val="0.0127210900942125"/>
                </c:manualLayout>
              </c:layout>
              <c:dLblPos val="outEnd"/>
              <c:showLegendKey val="0"/>
              <c:showVal val="1"/>
              <c:showCatName val="0"/>
              <c:showSerName val="0"/>
              <c:showPercent val="0"/>
              <c:showBubbleSize val="0"/>
            </c:dLbl>
            <c:dLbl>
              <c:idx val="2"/>
              <c:layout>
                <c:manualLayout>
                  <c:x val="-0.00051039627449545"/>
                  <c:y val="0.0148635527147273"/>
                </c:manualLayout>
              </c:layout>
              <c:dLblPos val="outEnd"/>
              <c:showLegendKey val="0"/>
              <c:showVal val="1"/>
              <c:showCatName val="0"/>
              <c:showSerName val="0"/>
              <c:showPercent val="0"/>
              <c:showBubbleSize val="0"/>
            </c:dLbl>
            <c:dLbl>
              <c:idx val="3"/>
              <c:layout>
                <c:manualLayout>
                  <c:x val="-0.00348657945565223"/>
                  <c:y val="0.012213155878357"/>
                </c:manualLayout>
              </c:layout>
              <c:dLblPos val="outEnd"/>
              <c:showLegendKey val="0"/>
              <c:showVal val="1"/>
              <c:showCatName val="0"/>
              <c:showSerName val="0"/>
              <c:showPercent val="0"/>
              <c:showBubbleSize val="0"/>
            </c:dLbl>
            <c:spPr>
              <a:noFill/>
              <a:ln w="25319">
                <a:noFill/>
              </a:ln>
            </c:spPr>
            <c:txPr>
              <a:bodyPr/>
              <a:lstStyle/>
              <a:p>
                <a:pPr>
                  <a:defRPr sz="997" b="1" i="0" u="none" strike="noStrike" baseline="0">
                    <a:solidFill>
                      <a:srgbClr val="000000"/>
                    </a:solidFill>
                    <a:latin typeface="Arial"/>
                    <a:ea typeface="Arial"/>
                    <a:cs typeface="Arial"/>
                  </a:defRPr>
                </a:pPr>
                <a:endParaRPr lang="de-DE"/>
              </a:p>
            </c:txPr>
            <c:showLegendKey val="0"/>
            <c:showVal val="1"/>
            <c:showCatName val="0"/>
            <c:showSerName val="0"/>
            <c:showPercent val="0"/>
            <c:showBubbleSize val="0"/>
            <c:showLeaderLines val="0"/>
          </c:dLbls>
          <c:cat>
            <c:numRef>
              <c:f>Sheet1!$B$1:$E$1</c:f>
              <c:numCache>
                <c:formatCode>General</c:formatCode>
                <c:ptCount val="4"/>
              </c:numCache>
            </c:numRef>
          </c:cat>
          <c:val>
            <c:numRef>
              <c:f>Sheet1!$B$2:$E$2</c:f>
              <c:numCache>
                <c:formatCode>""#,##0"";""\-""#,##0""</c:formatCode>
                <c:ptCount val="4"/>
                <c:pt idx="0">
                  <c:v>6713.980000000764</c:v>
                </c:pt>
                <c:pt idx="1">
                  <c:v>14077.0800000016</c:v>
                </c:pt>
                <c:pt idx="2">
                  <c:v>5085.890000000578</c:v>
                </c:pt>
                <c:pt idx="3">
                  <c:v>6320.450000000718</c:v>
                </c:pt>
              </c:numCache>
            </c:numRef>
          </c:val>
        </c:ser>
        <c:ser>
          <c:idx val="1"/>
          <c:order val="1"/>
          <c:tx>
            <c:strRef>
              <c:f>Sheet1!$A$3</c:f>
              <c:strCache>
                <c:ptCount val="1"/>
              </c:strCache>
            </c:strRef>
          </c:tx>
          <c:spPr>
            <a:solidFill>
              <a:srgbClr val="C3FF00"/>
            </a:solidFill>
            <a:ln w="12659">
              <a:solidFill>
                <a:srgbClr val="BFBFBF"/>
              </a:solidFill>
              <a:prstDash val="solid"/>
            </a:ln>
          </c:spPr>
          <c:invertIfNegative val="0"/>
          <c:dLbls>
            <c:dLbl>
              <c:idx val="0"/>
              <c:layout>
                <c:manualLayout>
                  <c:x val="0.00161528450822365"/>
                  <c:y val="0.0119550167534"/>
                </c:manualLayout>
              </c:layout>
              <c:dLblPos val="outEnd"/>
              <c:showLegendKey val="0"/>
              <c:showVal val="1"/>
              <c:showCatName val="0"/>
              <c:showSerName val="0"/>
              <c:showPercent val="0"/>
              <c:showBubbleSize val="0"/>
            </c:dLbl>
            <c:dLbl>
              <c:idx val="1"/>
              <c:layout>
                <c:manualLayout>
                  <c:x val="0.00726953422869891"/>
                  <c:y val="0.0166238006285604"/>
                </c:manualLayout>
              </c:layout>
              <c:dLblPos val="outEnd"/>
              <c:showLegendKey val="0"/>
              <c:showVal val="1"/>
              <c:showCatName val="0"/>
              <c:showSerName val="0"/>
              <c:showPercent val="0"/>
              <c:showBubbleSize val="0"/>
            </c:dLbl>
            <c:dLbl>
              <c:idx val="2"/>
              <c:layout>
                <c:manualLayout>
                  <c:x val="-0.00136089137789974"/>
                  <c:y val="0.0183407395571691"/>
                </c:manualLayout>
              </c:layout>
              <c:dLblPos val="outEnd"/>
              <c:showLegendKey val="0"/>
              <c:showVal val="1"/>
              <c:showCatName val="0"/>
              <c:showSerName val="0"/>
              <c:showPercent val="0"/>
              <c:showBubbleSize val="0"/>
            </c:dLbl>
            <c:dLbl>
              <c:idx val="3"/>
              <c:layout>
                <c:manualLayout>
                  <c:x val="-0.00136088408286639"/>
                  <c:y val="0.0148625906077615"/>
                </c:manualLayout>
              </c:layout>
              <c:dLblPos val="outEnd"/>
              <c:showLegendKey val="0"/>
              <c:showVal val="1"/>
              <c:showCatName val="0"/>
              <c:showSerName val="0"/>
              <c:showPercent val="0"/>
              <c:showBubbleSize val="0"/>
            </c:dLbl>
            <c:spPr>
              <a:noFill/>
              <a:ln w="25319">
                <a:noFill/>
              </a:ln>
            </c:spPr>
            <c:txPr>
              <a:bodyPr/>
              <a:lstStyle/>
              <a:p>
                <a:pPr>
                  <a:defRPr sz="997" b="1" i="0" u="none" strike="noStrike" baseline="0">
                    <a:solidFill>
                      <a:srgbClr val="000000"/>
                    </a:solidFill>
                    <a:latin typeface="Arial"/>
                    <a:ea typeface="Arial"/>
                    <a:cs typeface="Arial"/>
                  </a:defRPr>
                </a:pPr>
                <a:endParaRPr lang="de-DE"/>
              </a:p>
            </c:txPr>
            <c:showLegendKey val="0"/>
            <c:showVal val="1"/>
            <c:showCatName val="0"/>
            <c:showSerName val="0"/>
            <c:showPercent val="0"/>
            <c:showBubbleSize val="0"/>
            <c:showLeaderLines val="0"/>
          </c:dLbls>
          <c:cat>
            <c:numRef>
              <c:f>Sheet1!$B$1:$E$1</c:f>
              <c:numCache>
                <c:formatCode>General</c:formatCode>
                <c:ptCount val="4"/>
              </c:numCache>
            </c:numRef>
          </c:cat>
          <c:val>
            <c:numRef>
              <c:f>Sheet1!$B$3:$E$3</c:f>
              <c:numCache>
                <c:formatCode>""#,##0"";""\-""#,##0""</c:formatCode>
                <c:ptCount val="4"/>
                <c:pt idx="0">
                  <c:v>6541.810000000744</c:v>
                </c:pt>
                <c:pt idx="1">
                  <c:v>14668.83000000167</c:v>
                </c:pt>
                <c:pt idx="2">
                  <c:v>8002.50000000091</c:v>
                </c:pt>
                <c:pt idx="3">
                  <c:v>6816.040000000775</c:v>
                </c:pt>
              </c:numCache>
            </c:numRef>
          </c:val>
        </c:ser>
        <c:dLbls>
          <c:showLegendKey val="0"/>
          <c:showVal val="0"/>
          <c:showCatName val="0"/>
          <c:showSerName val="0"/>
          <c:showPercent val="0"/>
          <c:showBubbleSize val="0"/>
        </c:dLbls>
        <c:gapWidth val="80"/>
        <c:axId val="-2123672152"/>
        <c:axId val="-2140860504"/>
      </c:barChart>
      <c:catAx>
        <c:axId val="-2123672152"/>
        <c:scaling>
          <c:orientation val="minMax"/>
        </c:scaling>
        <c:delete val="0"/>
        <c:axPos val="b"/>
        <c:numFmt formatCode="General" sourceLinked="1"/>
        <c:majorTickMark val="out"/>
        <c:minorTickMark val="none"/>
        <c:tickLblPos val="none"/>
        <c:spPr>
          <a:ln w="12659">
            <a:solidFill>
              <a:srgbClr val="000000"/>
            </a:solidFill>
            <a:prstDash val="solid"/>
          </a:ln>
        </c:spPr>
        <c:crossAx val="-2140860504"/>
        <c:crossesAt val="0.0"/>
        <c:auto val="1"/>
        <c:lblAlgn val="ctr"/>
        <c:lblOffset val="100"/>
        <c:tickLblSkip val="1"/>
        <c:tickMarkSkip val="1"/>
        <c:noMultiLvlLbl val="0"/>
      </c:catAx>
      <c:valAx>
        <c:axId val="-2140860504"/>
        <c:scaling>
          <c:orientation val="minMax"/>
          <c:max val="14668.83"/>
          <c:min val="0.0"/>
        </c:scaling>
        <c:delete val="0"/>
        <c:axPos val="l"/>
        <c:numFmt formatCode="&quot;&quot;#,##0&quot;&quot;;&quot;&quot;\-&quot;&quot;#,##0&quot;&quot;" sourceLinked="1"/>
        <c:majorTickMark val="none"/>
        <c:minorTickMark val="none"/>
        <c:tickLblPos val="none"/>
        <c:spPr>
          <a:ln w="9494">
            <a:noFill/>
          </a:ln>
        </c:spPr>
        <c:crossAx val="-2123672152"/>
        <c:crosses val="autoZero"/>
        <c:crossBetween val="between"/>
        <c:majorUnit val="1000.0"/>
      </c:valAx>
      <c:spPr>
        <a:noFill/>
        <a:ln w="25319">
          <a:noFill/>
        </a:ln>
      </c:spPr>
    </c:plotArea>
    <c:plotVisOnly val="1"/>
    <c:dispBlanksAs val="gap"/>
    <c:showDLblsOverMax val="0"/>
  </c:chart>
  <c:spPr>
    <a:noFill/>
    <a:ln>
      <a:noFill/>
    </a:ln>
  </c:spPr>
  <c:txPr>
    <a:bodyPr/>
    <a:lstStyle/>
    <a:p>
      <a:pPr>
        <a:defRPr sz="1196" b="1" i="0" u="none" strike="noStrike" baseline="0">
          <a:solidFill>
            <a:srgbClr val="000000"/>
          </a:solidFill>
          <a:latin typeface="Calibri"/>
          <a:ea typeface="Calibri"/>
          <a:cs typeface="Calibri"/>
        </a:defRPr>
      </a:pPr>
      <a:endParaRPr lang="de-DE"/>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586" tIns="45794" rIns="91586" bIns="45794" numCol="1" anchor="t" anchorCtr="0" compatLnSpc="1">
            <a:prstTxWarp prst="textNoShape">
              <a:avLst/>
            </a:prstTxWarp>
          </a:bodyPr>
          <a:lstStyle>
            <a:lvl1pPr algn="l" defTabSz="915988" eaLnBrk="1" hangingPunct="1">
              <a:defRPr sz="1200" b="1">
                <a:solidFill>
                  <a:srgbClr val="000066"/>
                </a:solidFill>
                <a:latin typeface="Arial" pitchFamily="-112" charset="0"/>
              </a:defRPr>
            </a:lvl1pPr>
          </a:lstStyle>
          <a:p>
            <a:pPr>
              <a:defRPr/>
            </a:pPr>
            <a:endParaRPr lang="de-DE"/>
          </a:p>
        </p:txBody>
      </p:sp>
      <p:sp>
        <p:nvSpPr>
          <p:cNvPr id="93187" name="Rectangle 3"/>
          <p:cNvSpPr>
            <a:spLocks noGrp="1" noChangeArrowheads="1"/>
          </p:cNvSpPr>
          <p:nvPr>
            <p:ph type="dt" sz="quarter" idx="1"/>
          </p:nvPr>
        </p:nvSpPr>
        <p:spPr bwMode="auto">
          <a:xfrm>
            <a:off x="3843338" y="0"/>
            <a:ext cx="2938462" cy="496888"/>
          </a:xfrm>
          <a:prstGeom prst="rect">
            <a:avLst/>
          </a:prstGeom>
          <a:noFill/>
          <a:ln w="9525">
            <a:noFill/>
            <a:miter lim="800000"/>
            <a:headEnd/>
            <a:tailEnd/>
          </a:ln>
          <a:effectLst/>
        </p:spPr>
        <p:txBody>
          <a:bodyPr vert="horz" wrap="square" lIns="91586" tIns="45794" rIns="91586" bIns="45794" numCol="1" anchor="t" anchorCtr="0" compatLnSpc="1">
            <a:prstTxWarp prst="textNoShape">
              <a:avLst/>
            </a:prstTxWarp>
          </a:bodyPr>
          <a:lstStyle>
            <a:lvl1pPr algn="r" defTabSz="915988" eaLnBrk="1" hangingPunct="1">
              <a:defRPr sz="1200" b="1">
                <a:solidFill>
                  <a:srgbClr val="000066"/>
                </a:solidFill>
                <a:latin typeface="Arial" pitchFamily="-112" charset="0"/>
              </a:defRPr>
            </a:lvl1pPr>
          </a:lstStyle>
          <a:p>
            <a:pPr>
              <a:defRPr/>
            </a:pPr>
            <a:endParaRPr lang="de-DE"/>
          </a:p>
        </p:txBody>
      </p:sp>
      <p:sp>
        <p:nvSpPr>
          <p:cNvPr id="93188" name="Rectangle 4"/>
          <p:cNvSpPr>
            <a:spLocks noGrp="1" noChangeArrowheads="1"/>
          </p:cNvSpPr>
          <p:nvPr>
            <p:ph type="ftr" sz="quarter" idx="2"/>
          </p:nvPr>
        </p:nvSpPr>
        <p:spPr bwMode="auto">
          <a:xfrm>
            <a:off x="0" y="9421813"/>
            <a:ext cx="2938463" cy="496887"/>
          </a:xfrm>
          <a:prstGeom prst="rect">
            <a:avLst/>
          </a:prstGeom>
          <a:noFill/>
          <a:ln w="9525">
            <a:noFill/>
            <a:miter lim="800000"/>
            <a:headEnd/>
            <a:tailEnd/>
          </a:ln>
          <a:effectLst/>
        </p:spPr>
        <p:txBody>
          <a:bodyPr vert="horz" wrap="square" lIns="91586" tIns="45794" rIns="91586" bIns="45794" numCol="1" anchor="b" anchorCtr="0" compatLnSpc="1">
            <a:prstTxWarp prst="textNoShape">
              <a:avLst/>
            </a:prstTxWarp>
          </a:bodyPr>
          <a:lstStyle>
            <a:lvl1pPr algn="l" defTabSz="915988" eaLnBrk="1" hangingPunct="1">
              <a:defRPr sz="1200" b="1">
                <a:solidFill>
                  <a:srgbClr val="000066"/>
                </a:solidFill>
                <a:latin typeface="Arial" pitchFamily="-112" charset="0"/>
              </a:defRPr>
            </a:lvl1pPr>
          </a:lstStyle>
          <a:p>
            <a:pPr>
              <a:defRPr/>
            </a:pPr>
            <a:endParaRPr lang="de-DE"/>
          </a:p>
        </p:txBody>
      </p:sp>
      <p:sp>
        <p:nvSpPr>
          <p:cNvPr id="93189" name="Rectangle 5"/>
          <p:cNvSpPr>
            <a:spLocks noGrp="1" noChangeArrowheads="1"/>
          </p:cNvSpPr>
          <p:nvPr>
            <p:ph type="sldNum" sz="quarter" idx="3"/>
          </p:nvPr>
        </p:nvSpPr>
        <p:spPr bwMode="auto">
          <a:xfrm>
            <a:off x="3843338" y="9421813"/>
            <a:ext cx="2938462" cy="496887"/>
          </a:xfrm>
          <a:prstGeom prst="rect">
            <a:avLst/>
          </a:prstGeom>
          <a:noFill/>
          <a:ln w="9525">
            <a:noFill/>
            <a:miter lim="800000"/>
            <a:headEnd/>
            <a:tailEnd/>
          </a:ln>
          <a:effectLst/>
        </p:spPr>
        <p:txBody>
          <a:bodyPr vert="horz" wrap="square" lIns="91586" tIns="45794" rIns="91586" bIns="45794" numCol="1" anchor="b" anchorCtr="0" compatLnSpc="1">
            <a:prstTxWarp prst="textNoShape">
              <a:avLst/>
            </a:prstTxWarp>
          </a:bodyPr>
          <a:lstStyle>
            <a:lvl1pPr algn="r" defTabSz="915988" eaLnBrk="1" hangingPunct="1">
              <a:defRPr sz="1200" b="1">
                <a:solidFill>
                  <a:srgbClr val="000066"/>
                </a:solidFill>
                <a:latin typeface="Arial" pitchFamily="-112" charset="0"/>
              </a:defRPr>
            </a:lvl1pPr>
          </a:lstStyle>
          <a:p>
            <a:pPr>
              <a:defRPr/>
            </a:pPr>
            <a:fld id="{301C9B9D-EA19-0C48-86E8-0EC1F7F1AC33}" type="slidenum">
              <a:rPr lang="de-DE"/>
              <a:pPr>
                <a:defRPr/>
              </a:pPr>
              <a:t>‹Nr.›</a:t>
            </a:fld>
            <a:endParaRPr lang="de-DE"/>
          </a:p>
        </p:txBody>
      </p:sp>
    </p:spTree>
    <p:extLst>
      <p:ext uri="{BB962C8B-B14F-4D97-AF65-F5344CB8AC3E}">
        <p14:creationId xmlns:p14="http://schemas.microsoft.com/office/powerpoint/2010/main" val="19892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586" tIns="45794" rIns="91586" bIns="45794" numCol="1" anchor="t" anchorCtr="0" compatLnSpc="1">
            <a:prstTxWarp prst="textNoShape">
              <a:avLst/>
            </a:prstTxWarp>
          </a:bodyPr>
          <a:lstStyle>
            <a:lvl1pPr algn="l" defTabSz="915988" eaLnBrk="1" hangingPunct="1">
              <a:defRPr sz="1200" b="1">
                <a:solidFill>
                  <a:srgbClr val="000066"/>
                </a:solidFill>
                <a:latin typeface="Arial" pitchFamily="-112" charset="0"/>
              </a:defRPr>
            </a:lvl1pPr>
          </a:lstStyle>
          <a:p>
            <a:pPr>
              <a:defRPr/>
            </a:pPr>
            <a:endParaRPr lang="de-DE"/>
          </a:p>
        </p:txBody>
      </p:sp>
      <p:sp>
        <p:nvSpPr>
          <p:cNvPr id="51203" name="Rectangle 3"/>
          <p:cNvSpPr>
            <a:spLocks noGrp="1" noChangeArrowheads="1"/>
          </p:cNvSpPr>
          <p:nvPr>
            <p:ph type="dt" idx="1"/>
          </p:nvPr>
        </p:nvSpPr>
        <p:spPr bwMode="auto">
          <a:xfrm>
            <a:off x="3843338" y="0"/>
            <a:ext cx="2938462" cy="496888"/>
          </a:xfrm>
          <a:prstGeom prst="rect">
            <a:avLst/>
          </a:prstGeom>
          <a:noFill/>
          <a:ln w="9525">
            <a:noFill/>
            <a:miter lim="800000"/>
            <a:headEnd/>
            <a:tailEnd/>
          </a:ln>
          <a:effectLst/>
        </p:spPr>
        <p:txBody>
          <a:bodyPr vert="horz" wrap="square" lIns="91586" tIns="45794" rIns="91586" bIns="45794" numCol="1" anchor="t" anchorCtr="0" compatLnSpc="1">
            <a:prstTxWarp prst="textNoShape">
              <a:avLst/>
            </a:prstTxWarp>
          </a:bodyPr>
          <a:lstStyle>
            <a:lvl1pPr algn="r" defTabSz="915988" eaLnBrk="1" hangingPunct="1">
              <a:defRPr sz="1200" b="1">
                <a:solidFill>
                  <a:srgbClr val="000066"/>
                </a:solidFill>
                <a:latin typeface="Arial" pitchFamily="-112" charset="0"/>
              </a:defRPr>
            </a:lvl1pPr>
          </a:lstStyle>
          <a:p>
            <a:pPr>
              <a:defRPr/>
            </a:pPr>
            <a:endParaRPr lang="de-DE"/>
          </a:p>
        </p:txBody>
      </p:sp>
      <p:sp>
        <p:nvSpPr>
          <p:cNvPr id="16388" name="Rectangle 4"/>
          <p:cNvSpPr>
            <a:spLocks noGrp="1" noRot="1" noChangeAspect="1" noChangeArrowheads="1" noTextEdit="1"/>
          </p:cNvSpPr>
          <p:nvPr>
            <p:ph type="sldImg" idx="2"/>
          </p:nvPr>
        </p:nvSpPr>
        <p:spPr bwMode="auto">
          <a:xfrm>
            <a:off x="914400" y="744538"/>
            <a:ext cx="4960938" cy="3721100"/>
          </a:xfrm>
          <a:prstGeom prst="rect">
            <a:avLst/>
          </a:prstGeom>
          <a:noFill/>
          <a:ln w="9525">
            <a:solidFill>
              <a:srgbClr val="000000"/>
            </a:solidFill>
            <a:miter lim="800000"/>
            <a:headEnd/>
            <a:tailEnd/>
          </a:ln>
        </p:spPr>
      </p:sp>
      <p:sp>
        <p:nvSpPr>
          <p:cNvPr id="51205" name="Rectangle 5"/>
          <p:cNvSpPr>
            <a:spLocks noGrp="1" noChangeArrowheads="1"/>
          </p:cNvSpPr>
          <p:nvPr>
            <p:ph type="body" sz="quarter" idx="3"/>
          </p:nvPr>
        </p:nvSpPr>
        <p:spPr bwMode="auto">
          <a:xfrm>
            <a:off x="904875" y="4713288"/>
            <a:ext cx="4972050" cy="4460875"/>
          </a:xfrm>
          <a:prstGeom prst="rect">
            <a:avLst/>
          </a:prstGeom>
          <a:noFill/>
          <a:ln w="9525">
            <a:noFill/>
            <a:miter lim="800000"/>
            <a:headEnd/>
            <a:tailEnd/>
          </a:ln>
          <a:effectLst/>
        </p:spPr>
        <p:txBody>
          <a:bodyPr vert="horz" wrap="square" lIns="91586" tIns="45794" rIns="91586" bIns="45794"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06" name="Rectangle 6"/>
          <p:cNvSpPr>
            <a:spLocks noGrp="1" noChangeArrowheads="1"/>
          </p:cNvSpPr>
          <p:nvPr>
            <p:ph type="ftr" sz="quarter" idx="4"/>
          </p:nvPr>
        </p:nvSpPr>
        <p:spPr bwMode="auto">
          <a:xfrm>
            <a:off x="0" y="9421813"/>
            <a:ext cx="2938463" cy="496887"/>
          </a:xfrm>
          <a:prstGeom prst="rect">
            <a:avLst/>
          </a:prstGeom>
          <a:noFill/>
          <a:ln w="9525">
            <a:noFill/>
            <a:miter lim="800000"/>
            <a:headEnd/>
            <a:tailEnd/>
          </a:ln>
          <a:effectLst/>
        </p:spPr>
        <p:txBody>
          <a:bodyPr vert="horz" wrap="square" lIns="91586" tIns="45794" rIns="91586" bIns="45794" numCol="1" anchor="b" anchorCtr="0" compatLnSpc="1">
            <a:prstTxWarp prst="textNoShape">
              <a:avLst/>
            </a:prstTxWarp>
          </a:bodyPr>
          <a:lstStyle>
            <a:lvl1pPr algn="l" defTabSz="915988" eaLnBrk="1" hangingPunct="1">
              <a:defRPr sz="1200" b="1">
                <a:solidFill>
                  <a:srgbClr val="000066"/>
                </a:solidFill>
                <a:latin typeface="Arial" pitchFamily="-112" charset="0"/>
              </a:defRPr>
            </a:lvl1pPr>
          </a:lstStyle>
          <a:p>
            <a:pPr>
              <a:defRPr/>
            </a:pPr>
            <a:endParaRPr lang="de-DE"/>
          </a:p>
        </p:txBody>
      </p:sp>
      <p:sp>
        <p:nvSpPr>
          <p:cNvPr id="51207" name="Rectangle 7"/>
          <p:cNvSpPr>
            <a:spLocks noGrp="1" noChangeArrowheads="1"/>
          </p:cNvSpPr>
          <p:nvPr>
            <p:ph type="sldNum" sz="quarter" idx="5"/>
          </p:nvPr>
        </p:nvSpPr>
        <p:spPr bwMode="auto">
          <a:xfrm>
            <a:off x="3843338" y="9421813"/>
            <a:ext cx="2938462" cy="496887"/>
          </a:xfrm>
          <a:prstGeom prst="rect">
            <a:avLst/>
          </a:prstGeom>
          <a:noFill/>
          <a:ln w="9525">
            <a:noFill/>
            <a:miter lim="800000"/>
            <a:headEnd/>
            <a:tailEnd/>
          </a:ln>
          <a:effectLst/>
        </p:spPr>
        <p:txBody>
          <a:bodyPr vert="horz" wrap="square" lIns="91586" tIns="45794" rIns="91586" bIns="45794" numCol="1" anchor="b" anchorCtr="0" compatLnSpc="1">
            <a:prstTxWarp prst="textNoShape">
              <a:avLst/>
            </a:prstTxWarp>
          </a:bodyPr>
          <a:lstStyle>
            <a:lvl1pPr algn="r" defTabSz="915988" eaLnBrk="1" hangingPunct="1">
              <a:defRPr sz="1200" b="1">
                <a:solidFill>
                  <a:srgbClr val="000066"/>
                </a:solidFill>
                <a:latin typeface="Arial" pitchFamily="-112" charset="0"/>
              </a:defRPr>
            </a:lvl1pPr>
          </a:lstStyle>
          <a:p>
            <a:pPr>
              <a:defRPr/>
            </a:pPr>
            <a:fld id="{78D0F8BD-FF35-4049-B08F-535E7F741574}" type="slidenum">
              <a:rPr lang="de-DE"/>
              <a:pPr>
                <a:defRPr/>
              </a:pPr>
              <a:t>‹Nr.›</a:t>
            </a:fld>
            <a:endParaRPr lang="de-DE"/>
          </a:p>
        </p:txBody>
      </p:sp>
    </p:spTree>
    <p:extLst>
      <p:ext uri="{BB962C8B-B14F-4D97-AF65-F5344CB8AC3E}">
        <p14:creationId xmlns:p14="http://schemas.microsoft.com/office/powerpoint/2010/main" val="148438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endParaRPr lang="de-DE" dirty="0">
              <a:latin typeface="Times New Roman"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r>
              <a:rPr lang="de-DE" sz="1200" kern="1200" dirty="0" smtClean="0">
                <a:solidFill>
                  <a:schemeClr val="tx1"/>
                </a:solidFill>
                <a:latin typeface="Times New Roman" pitchFamily="-112" charset="0"/>
                <a:ea typeface="ＭＳ Ｐゴシック" pitchFamily="-112" charset="-128"/>
                <a:cs typeface="ＭＳ Ｐゴシック" pitchFamily="-112" charset="-128"/>
              </a:rPr>
              <a:t>Zentralstelle der deutschen Länder für EDV-gestützte Entscheidungshilfen und Programme im Pflanzenschutz</a:t>
            </a:r>
            <a:endParaRPr lang="de-DE" dirty="0">
              <a:latin typeface="Times New Roman" charset="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13</a:t>
            </a:fld>
            <a:endParaRPr lang="de-DE"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14</a:t>
            </a:fld>
            <a:endParaRPr lang="de-DE"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15</a:t>
            </a:fld>
            <a:endParaRPr lang="de-DE"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16</a:t>
            </a:fld>
            <a:endParaRPr lang="de-DE"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de-DE" sz="1200" b="1" kern="1200" dirty="0" err="1" smtClean="0">
                <a:solidFill>
                  <a:schemeClr val="tx1"/>
                </a:solidFill>
                <a:latin typeface="Times New Roman" pitchFamily="-112" charset="0"/>
                <a:ea typeface="ＭＳ Ｐゴシック" pitchFamily="-112" charset="-128"/>
                <a:cs typeface="ＭＳ Ｐゴシック" pitchFamily="-112" charset="-128"/>
              </a:rPr>
              <a:t>InVeKoS</a:t>
            </a:r>
            <a:r>
              <a:rPr lang="de-DE" sz="1200" b="0" kern="120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dirty="0" smtClean="0">
                <a:solidFill>
                  <a:schemeClr val="tx1"/>
                </a:solidFill>
                <a:latin typeface="Times New Roman" pitchFamily="-112" charset="0"/>
                <a:ea typeface="ＭＳ Ｐゴシック" pitchFamily="-112" charset="-128"/>
                <a:cs typeface="ＭＳ Ｐゴシック" pitchFamily="-112" charset="-128"/>
              </a:rPr>
              <a:t>Integrated</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management</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and</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Control</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System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introduced</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by</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the</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European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Commission</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to</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rule</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the</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agricultural</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setting</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such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as</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the</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identification</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of</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agruculatural</a:t>
            </a:r>
            <a:r>
              <a:rPr lang="de-DE" sz="1200" b="0" i="1" kern="1200" baseline="0" dirty="0" smtClean="0">
                <a:solidFill>
                  <a:schemeClr val="tx1"/>
                </a:solidFill>
                <a:latin typeface="Times New Roman" pitchFamily="-112" charset="0"/>
                <a:ea typeface="ＭＳ Ｐゴシック" pitchFamily="-112" charset="-128"/>
                <a:cs typeface="ＭＳ Ｐゴシック" pitchFamily="-112" charset="-128"/>
              </a:rPr>
              <a:t> </a:t>
            </a:r>
            <a:r>
              <a:rPr lang="de-DE" sz="1200" b="0" i="1" kern="1200" baseline="0" dirty="0" err="1" smtClean="0">
                <a:solidFill>
                  <a:schemeClr val="tx1"/>
                </a:solidFill>
                <a:latin typeface="Times New Roman" pitchFamily="-112" charset="0"/>
                <a:ea typeface="ＭＳ Ｐゴシック" pitchFamily="-112" charset="-128"/>
                <a:cs typeface="ＭＳ Ｐゴシック" pitchFamily="-112" charset="-128"/>
              </a:rPr>
              <a:t>resources</a:t>
            </a:r>
            <a:endParaRPr lang="de-DE" dirty="0"/>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17</a:t>
            </a:fld>
            <a:endParaRPr lang="de-DE"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18</a:t>
            </a:fld>
            <a:endParaRPr lang="de-DE"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dirty="0"/>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19</a:t>
            </a:fld>
            <a:endParaRPr lang="de-DE"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20</a:t>
            </a:fld>
            <a:endParaRPr lang="de-DE"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21</a:t>
            </a:fld>
            <a:endParaRPr lang="de-D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marL="228600" indent="-228600">
              <a:buAutoNum type="alphaLcParenBoth"/>
            </a:pPr>
            <a:r>
              <a:rPr lang="en-US" sz="1200" kern="1200" dirty="0" smtClean="0">
                <a:solidFill>
                  <a:srgbClr val="A0A0A0"/>
                </a:solidFill>
                <a:latin typeface="Times New Roman" pitchFamily="-112" charset="0"/>
                <a:ea typeface="ＭＳ Ｐゴシック" pitchFamily="-112" charset="-128"/>
                <a:cs typeface="Arial Rounded MT Bold"/>
              </a:rPr>
              <a:t>All machines are digitally linked and controlled by GPS. The farmer has real-time access to all kinds of collected data, and a logistic planer helps to save resources, e.g. by optimizing driving distances</a:t>
            </a:r>
          </a:p>
          <a:p>
            <a:pPr marL="228600" indent="-228600">
              <a:buAutoNum type="alphaLcParenBoth"/>
            </a:pPr>
            <a:endParaRPr lang="en-US" sz="1200" kern="1200" dirty="0" smtClean="0">
              <a:solidFill>
                <a:srgbClr val="A0A0A0"/>
              </a:solidFill>
              <a:latin typeface="Times New Roman" pitchFamily="-112" charset="0"/>
              <a:ea typeface="ＭＳ Ｐゴシック" pitchFamily="-112" charset="-128"/>
              <a:cs typeface="Arial Rounded MT Bold"/>
            </a:endParaRPr>
          </a:p>
          <a:p>
            <a:pPr marL="228600" indent="-228600">
              <a:buNone/>
            </a:pPr>
            <a:r>
              <a:rPr lang="en-US" sz="1200" kern="1200" dirty="0" smtClean="0">
                <a:solidFill>
                  <a:srgbClr val="A0A0A0"/>
                </a:solidFill>
                <a:latin typeface="Times New Roman" pitchFamily="-112" charset="0"/>
                <a:ea typeface="ＭＳ Ｐゴシック" pitchFamily="-112" charset="-128"/>
                <a:cs typeface="Arial Rounded MT Bold"/>
              </a:rPr>
              <a:t>(</a:t>
            </a:r>
            <a:r>
              <a:rPr lang="en-US" sz="1200" kern="1200" dirty="0" err="1" smtClean="0">
                <a:solidFill>
                  <a:srgbClr val="A0A0A0"/>
                </a:solidFill>
                <a:latin typeface="Times New Roman" pitchFamily="-112" charset="0"/>
                <a:ea typeface="ＭＳ Ｐゴシック" pitchFamily="-112" charset="-128"/>
                <a:cs typeface="Arial Rounded MT Bold"/>
              </a:rPr>
              <a:t>c</a:t>
            </a:r>
            <a:r>
              <a:rPr lang="en-US" sz="1200" kern="1200" dirty="0" smtClean="0">
                <a:solidFill>
                  <a:srgbClr val="A0A0A0"/>
                </a:solidFill>
                <a:latin typeface="Times New Roman" pitchFamily="-112" charset="0"/>
                <a:ea typeface="ＭＳ Ｐゴシック" pitchFamily="-112" charset="-128"/>
                <a:cs typeface="Arial Rounded MT Bold"/>
              </a:rPr>
              <a:t>) All machines are digitally linked and controlled by GPS. The farmer has real-time access to all kinds of collected data, and a logistic planer helps to save resources, e.g. by optimizing driving distances</a:t>
            </a:r>
            <a:r>
              <a:rPr lang="de-DE" sz="1200" kern="1200" dirty="0" smtClean="0">
                <a:solidFill>
                  <a:schemeClr val="tx1"/>
                </a:solidFill>
                <a:latin typeface="Times New Roman" pitchFamily="-112" charset="0"/>
                <a:ea typeface="ＭＳ Ｐゴシック" pitchFamily="-112" charset="-128"/>
                <a:cs typeface="ＭＳ Ｐゴシック" pitchFamily="-112" charset="-128"/>
              </a:rPr>
              <a:t>Das Unternehmen </a:t>
            </a:r>
            <a:r>
              <a:rPr lang="de-DE" sz="1200" kern="1200" dirty="0" err="1" smtClean="0">
                <a:solidFill>
                  <a:schemeClr val="tx1"/>
                </a:solidFill>
                <a:latin typeface="Times New Roman" pitchFamily="-112" charset="0"/>
                <a:ea typeface="ＭＳ Ｐゴシック" pitchFamily="-112" charset="-128"/>
                <a:cs typeface="ＭＳ Ｐゴシック" pitchFamily="-112" charset="-128"/>
              </a:rPr>
              <a:t>RapidEye</a:t>
            </a:r>
            <a:r>
              <a:rPr lang="de-DE" sz="1200" kern="1200" dirty="0" smtClean="0">
                <a:solidFill>
                  <a:schemeClr val="tx1"/>
                </a:solidFill>
                <a:latin typeface="Times New Roman" pitchFamily="-112" charset="0"/>
                <a:ea typeface="ＭＳ Ｐゴシック" pitchFamily="-112" charset="-128"/>
                <a:cs typeface="ＭＳ Ｐゴシック" pitchFamily="-112" charset="-128"/>
              </a:rPr>
              <a:t> aus Brandenburg an der Havel hat dafür fünf Minisatelliten in den Orbit gebracht.</a:t>
            </a:r>
          </a:p>
          <a:p>
            <a:endParaRPr lang="de-DE" sz="1200" kern="1200" dirty="0" smtClean="0">
              <a:solidFill>
                <a:schemeClr val="tx1"/>
              </a:solidFill>
              <a:latin typeface="Times New Roman" pitchFamily="-112" charset="0"/>
              <a:ea typeface="ＭＳ Ｐゴシック" pitchFamily="-112" charset="-128"/>
              <a:cs typeface="ＭＳ Ｐゴシック" pitchFamily="-112" charset="-128"/>
            </a:endParaRPr>
          </a:p>
          <a:p>
            <a:r>
              <a:rPr lang="de-DE" sz="1200" kern="1200" dirty="0" smtClean="0">
                <a:solidFill>
                  <a:schemeClr val="tx1"/>
                </a:solidFill>
                <a:latin typeface="Times New Roman" pitchFamily="-112" charset="0"/>
                <a:ea typeface="ＭＳ Ｐゴシック" pitchFamily="-112" charset="-128"/>
                <a:cs typeface="ＭＳ Ｐゴシック" pitchFamily="-112" charset="-128"/>
              </a:rPr>
              <a:t>Aus 630 Kilometern Höhe machen sie hochauflösende Bilder von unserem Planeten. Bei Bedarf können sie sogar jeden beliebigen Punkt der Erde täglich ansteuern.</a:t>
            </a:r>
          </a:p>
          <a:p>
            <a:endParaRPr lang="de-DE" sz="1200" kern="1200" dirty="0" smtClean="0">
              <a:solidFill>
                <a:schemeClr val="tx1"/>
              </a:solidFill>
              <a:latin typeface="Times New Roman" pitchFamily="-112" charset="0"/>
              <a:ea typeface="ＭＳ Ｐゴシック" pitchFamily="-112" charset="-128"/>
              <a:cs typeface="ＭＳ Ｐゴシック" pitchFamily="-112" charset="-128"/>
            </a:endParaRPr>
          </a:p>
          <a:p>
            <a:r>
              <a:rPr lang="de-DE" sz="1200" kern="1200" dirty="0" smtClean="0">
                <a:solidFill>
                  <a:schemeClr val="tx1"/>
                </a:solidFill>
                <a:latin typeface="Times New Roman" pitchFamily="-112" charset="0"/>
                <a:ea typeface="ＭＳ Ｐゴシック" pitchFamily="-112" charset="-128"/>
                <a:cs typeface="ＭＳ Ｐゴシック" pitchFamily="-112" charset="-128"/>
              </a:rPr>
              <a:t>Aufnahmen haben eine Detailgenauigkeit von fünf Metern pro Bildpunkt. Das ist für Anwendungen für die Landwirtschaft ausreichend. Die Satelliten sind mit Multispektralkameras ausgerüstet. Sie erfassen die Erdoberfläche in fünf Kanälen des sichtbaren Lichts und des nahen Infrarotbereichs.</a:t>
            </a:r>
          </a:p>
          <a:p>
            <a:endParaRPr lang="de-DE" sz="1200" kern="1200" dirty="0" smtClean="0">
              <a:solidFill>
                <a:schemeClr val="tx1"/>
              </a:solidFill>
              <a:latin typeface="Times New Roman" pitchFamily="-112" charset="0"/>
              <a:ea typeface="ＭＳ Ｐゴシック" pitchFamily="-112" charset="-128"/>
              <a:cs typeface="ＭＳ Ｐゴシック" pitchFamily="-112" charset="-128"/>
            </a:endParaRPr>
          </a:p>
          <a:p>
            <a:r>
              <a:rPr lang="de-DE" sz="1200" kern="1200" dirty="0" smtClean="0">
                <a:solidFill>
                  <a:schemeClr val="tx1"/>
                </a:solidFill>
                <a:latin typeface="Times New Roman" pitchFamily="-112" charset="0"/>
                <a:ea typeface="ＭＳ Ｐゴシック" pitchFamily="-112" charset="-128"/>
                <a:cs typeface="ＭＳ Ｐゴシック" pitchFamily="-112" charset="-128"/>
              </a:rPr>
              <a:t>Landwirte können dadurch schnell reagieren, sie können mit ihrer Hilfe gezielter düngen und Schädlinge bekämpfen</a:t>
            </a:r>
            <a:endParaRPr lang="de-DE" dirty="0">
              <a:latin typeface="Times New Roman" pitchFamily="-108" charset="0"/>
              <a:ea typeface="ＭＳ Ｐゴシック" pitchFamily="-108" charset="-128"/>
              <a:cs typeface="ＭＳ Ｐゴシック" pitchFamily="-108"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E4D6-AD08-8D4E-ADCA-E4023B5C5BAE}" type="slidenum">
              <a:rPr lang="de-DE"/>
              <a:pPr/>
              <a:t>22</a:t>
            </a:fld>
            <a:endParaRPr lang="de-DE"/>
          </a:p>
        </p:txBody>
      </p:sp>
      <p:sp>
        <p:nvSpPr>
          <p:cNvPr id="1489922" name="Rectangle 2"/>
          <p:cNvSpPr>
            <a:spLocks noGrp="1" noRot="1" noChangeAspect="1" noChangeArrowheads="1" noTextEdit="1"/>
          </p:cNvSpPr>
          <p:nvPr>
            <p:ph type="sldImg"/>
          </p:nvPr>
        </p:nvSpPr>
        <p:spPr bwMode="auto">
          <a:xfrm>
            <a:off x="914400" y="742950"/>
            <a:ext cx="4960938" cy="3721100"/>
          </a:xfrm>
          <a:prstGeom prst="rect">
            <a:avLst/>
          </a:prstGeom>
          <a:solidFill>
            <a:srgbClr val="FFFFFF"/>
          </a:solidFill>
          <a:ln>
            <a:solidFill>
              <a:srgbClr val="000000"/>
            </a:solidFill>
            <a:miter lim="800000"/>
            <a:headEnd/>
            <a:tailEnd/>
          </a:ln>
        </p:spPr>
      </p:sp>
      <p:sp>
        <p:nvSpPr>
          <p:cNvPr id="1489923" name="Rectangle 3"/>
          <p:cNvSpPr>
            <a:spLocks noGrp="1" noChangeArrowheads="1"/>
          </p:cNvSpPr>
          <p:nvPr>
            <p:ph type="body" idx="1"/>
          </p:nvPr>
        </p:nvSpPr>
        <p:spPr bwMode="auto">
          <a:xfrm>
            <a:off x="904875" y="4711700"/>
            <a:ext cx="4972050" cy="4464050"/>
          </a:xfrm>
          <a:prstGeom prst="rect">
            <a:avLst/>
          </a:prstGeom>
          <a:solidFill>
            <a:srgbClr val="FFFFFF"/>
          </a:solidFill>
          <a:ln>
            <a:solidFill>
              <a:srgbClr val="000000"/>
            </a:solidFill>
            <a:miter lim="800000"/>
            <a:headEnd/>
            <a:tailEnd/>
          </a:ln>
        </p:spPr>
        <p:txBody>
          <a:bodyPr>
            <a:prstTxWarp prst="textNoShape">
              <a:avLst/>
            </a:prstTxWarp>
          </a:bodyPr>
          <a:lstStyle/>
          <a:p>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40163" y="9420225"/>
            <a:ext cx="2940050" cy="496888"/>
          </a:xfrm>
          <a:prstGeom prst="rect">
            <a:avLst/>
          </a:prstGeom>
          <a:noFill/>
          <a:ln w="9525">
            <a:noFill/>
            <a:miter lim="800000"/>
            <a:headEnd/>
            <a:tailEnd/>
          </a:ln>
        </p:spPr>
        <p:txBody>
          <a:bodyPr lIns="91303" tIns="45651" rIns="91303" bIns="45651" anchor="b">
            <a:prstTxWarp prst="textNoShape">
              <a:avLst/>
            </a:prstTxWarp>
          </a:bodyPr>
          <a:lstStyle/>
          <a:p>
            <a:pPr algn="r" defTabSz="912813" eaLnBrk="1" hangingPunct="1"/>
            <a:fld id="{B395AB88-3C35-CD4F-9C4A-FB0E92228948}" type="slidenum">
              <a:rPr lang="de-DE" sz="1200">
                <a:latin typeface="Arial" charset="0"/>
              </a:rPr>
              <a:pPr algn="r" defTabSz="912813" eaLnBrk="1" hangingPunct="1"/>
              <a:t>23</a:t>
            </a:fld>
            <a:endParaRPr lang="de-DE" sz="1200">
              <a:latin typeface="Arial" charset="0"/>
            </a:endParaRPr>
          </a:p>
        </p:txBody>
      </p:sp>
      <p:sp>
        <p:nvSpPr>
          <p:cNvPr id="51203" name="Rectangle 2"/>
          <p:cNvSpPr>
            <a:spLocks noGrp="1" noRot="1" noChangeAspect="1" noChangeArrowheads="1" noTextEdit="1"/>
          </p:cNvSpPr>
          <p:nvPr>
            <p:ph type="sldImg"/>
          </p:nvPr>
        </p:nvSpPr>
        <p:spPr>
          <a:xfrm>
            <a:off x="915988" y="744538"/>
            <a:ext cx="4959350" cy="3719512"/>
          </a:xfrm>
          <a:solidFill>
            <a:srgbClr val="FFFFFF"/>
          </a:solidFill>
          <a:ln/>
        </p:spPr>
      </p:sp>
      <p:sp>
        <p:nvSpPr>
          <p:cNvPr id="51204" name="Rectangle 3"/>
          <p:cNvSpPr>
            <a:spLocks noGrp="1" noChangeArrowheads="1"/>
          </p:cNvSpPr>
          <p:nvPr>
            <p:ph type="body" idx="1"/>
          </p:nvPr>
        </p:nvSpPr>
        <p:spPr>
          <a:xfrm>
            <a:off x="923925" y="5062538"/>
            <a:ext cx="4968875" cy="4111625"/>
          </a:xfrm>
          <a:noFill/>
          <a:ln>
            <a:solidFill>
              <a:srgbClr val="000000"/>
            </a:solidFill>
          </a:ln>
        </p:spPr>
        <p:txBody>
          <a:bodyPr lIns="91303" tIns="45651" rIns="91303" bIns="45651"/>
          <a:lstStyle/>
          <a:p>
            <a:pPr eaLnBrk="1" hangingPunct="1"/>
            <a:endParaRPr lang="de-DE">
              <a:latin typeface="Times New Roman" charset="0"/>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endParaRPr lang="de-DE">
              <a:latin typeface="Times New Roman" charset="0"/>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bildplatzhalter 1"/>
          <p:cNvSpPr>
            <a:spLocks noGrp="1" noRot="1" noChangeAspect="1"/>
          </p:cNvSpPr>
          <p:nvPr>
            <p:ph type="sldImg"/>
          </p:nvPr>
        </p:nvSpPr>
        <p:spPr>
          <a:ln/>
        </p:spPr>
      </p:sp>
      <p:sp>
        <p:nvSpPr>
          <p:cNvPr id="18435" name="Notizenplatzhalter 2"/>
          <p:cNvSpPr>
            <a:spLocks noGrp="1"/>
          </p:cNvSpPr>
          <p:nvPr>
            <p:ph type="body" idx="1"/>
          </p:nvPr>
        </p:nvSpPr>
        <p:spPr>
          <a:noFill/>
          <a:ln/>
        </p:spPr>
        <p:txBody>
          <a:bodyPr/>
          <a:lstStyle/>
          <a:p>
            <a:pPr>
              <a:buFontTx/>
              <a:buChar char="-"/>
            </a:pPr>
            <a:r>
              <a:rPr lang="en-US" dirty="0" smtClean="0">
                <a:latin typeface="Times New Roman" pitchFamily="-108" charset="0"/>
              </a:rPr>
              <a:t>Mash-up</a:t>
            </a:r>
            <a:r>
              <a:rPr lang="en-US" baseline="0" dirty="0" smtClean="0">
                <a:latin typeface="Times New Roman" pitchFamily="-108" charset="0"/>
              </a:rPr>
              <a:t> </a:t>
            </a:r>
            <a:r>
              <a:rPr lang="en-US" baseline="0" dirty="0" err="1" smtClean="0">
                <a:latin typeface="Times New Roman" pitchFamily="-108" charset="0"/>
              </a:rPr>
              <a:t>OpenLayers</a:t>
            </a:r>
            <a:r>
              <a:rPr lang="en-US" baseline="0" dirty="0" smtClean="0">
                <a:latin typeface="Times New Roman" pitchFamily="-108" charset="0"/>
              </a:rPr>
              <a:t> </a:t>
            </a:r>
            <a:r>
              <a:rPr lang="en-US" baseline="0" dirty="0" err="1" smtClean="0">
                <a:latin typeface="Times New Roman" pitchFamily="-108" charset="0"/>
              </a:rPr>
              <a:t>mit</a:t>
            </a:r>
            <a:r>
              <a:rPr lang="en-US" baseline="0" dirty="0" smtClean="0">
                <a:latin typeface="Times New Roman" pitchFamily="-108" charset="0"/>
              </a:rPr>
              <a:t> </a:t>
            </a:r>
            <a:r>
              <a:rPr lang="en-US" baseline="0" dirty="0" err="1" smtClean="0">
                <a:latin typeface="Times New Roman" pitchFamily="-108" charset="0"/>
              </a:rPr>
              <a:t>AdobeFlash</a:t>
            </a:r>
            <a:endParaRPr lang="en-US" dirty="0" smtClean="0">
              <a:latin typeface="Times New Roman" pitchFamily="-108" charset="0"/>
            </a:endParaRPr>
          </a:p>
          <a:p>
            <a:pPr>
              <a:buFontTx/>
              <a:buChar char="-"/>
            </a:pPr>
            <a:r>
              <a:rPr lang="en-US" dirty="0" smtClean="0">
                <a:latin typeface="Times New Roman" pitchFamily="-108" charset="0"/>
              </a:rPr>
              <a:t>Computes the yield based on the farm documentation and a given crop rotation (crop rotation is defined using our crop rotation editor)</a:t>
            </a:r>
          </a:p>
          <a:p>
            <a:pPr>
              <a:buFontTx/>
              <a:buChar char="-"/>
            </a:pPr>
            <a:r>
              <a:rPr lang="en-US" dirty="0" smtClean="0">
                <a:latin typeface="Times New Roman" pitchFamily="-108" charset="0"/>
              </a:rPr>
              <a:t>Computes yield for ecological and conventional exploitation</a:t>
            </a:r>
          </a:p>
          <a:p>
            <a:pPr>
              <a:buFontTx/>
              <a:buChar char="-"/>
            </a:pPr>
            <a:r>
              <a:rPr lang="en-US" dirty="0" smtClean="0">
                <a:latin typeface="Times New Roman" pitchFamily="-108" charset="0"/>
              </a:rPr>
              <a:t>3 rainfall scenarios (dry, normal and wet)</a:t>
            </a:r>
          </a:p>
          <a:p>
            <a:pPr>
              <a:buFontTx/>
              <a:buChar char="-"/>
            </a:pPr>
            <a:r>
              <a:rPr lang="en-US" dirty="0" smtClean="0">
                <a:latin typeface="Times New Roman" pitchFamily="-108" charset="0"/>
              </a:rPr>
              <a:t>Yield is computed on both field and subfield level</a:t>
            </a:r>
          </a:p>
          <a:p>
            <a:pPr>
              <a:buFontTx/>
              <a:buChar char="-"/>
            </a:pPr>
            <a:r>
              <a:rPr lang="en-US" dirty="0" smtClean="0">
                <a:latin typeface="Times New Roman" pitchFamily="-108" charset="0"/>
              </a:rPr>
              <a:t>Export functionality to Excel and Google Earth</a:t>
            </a:r>
          </a:p>
          <a:p>
            <a:pPr>
              <a:buFontTx/>
              <a:buChar char="-"/>
            </a:pPr>
            <a:r>
              <a:rPr lang="en-US" dirty="0" smtClean="0">
                <a:latin typeface="Times New Roman" pitchFamily="-108" charset="0"/>
              </a:rPr>
              <a:t>Interaction between map and tables</a:t>
            </a:r>
          </a:p>
          <a:p>
            <a:pPr>
              <a:buFontTx/>
              <a:buChar char="-"/>
            </a:pPr>
            <a:endParaRPr lang="en-US" dirty="0">
              <a:latin typeface="Times New Roman" pitchFamily="-108" charset="0"/>
            </a:endParaRPr>
          </a:p>
        </p:txBody>
      </p:sp>
      <p:sp>
        <p:nvSpPr>
          <p:cNvPr id="18436" name="Foliennummernplatzhalter 3"/>
          <p:cNvSpPr>
            <a:spLocks noGrp="1"/>
          </p:cNvSpPr>
          <p:nvPr>
            <p:ph type="sldNum" sz="quarter" idx="5"/>
          </p:nvPr>
        </p:nvSpPr>
        <p:spPr>
          <a:noFill/>
        </p:spPr>
        <p:txBody>
          <a:bodyPr/>
          <a:lstStyle/>
          <a:p>
            <a:fld id="{C731C6D2-2A44-6843-9D3E-7E98C6CBF985}" type="slidenum">
              <a:rPr lang="de-DE" smtClean="0"/>
              <a:pPr/>
              <a:t>25</a:t>
            </a:fld>
            <a:endParaRPr lang="de-DE"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p:cNvSpPr>
            <a:spLocks noGrp="1" noRot="1" noChangeAspect="1"/>
          </p:cNvSpPr>
          <p:nvPr>
            <p:ph type="sldImg"/>
          </p:nvPr>
        </p:nvSpPr>
        <p:spPr>
          <a:ln/>
        </p:spPr>
      </p:sp>
      <p:sp>
        <p:nvSpPr>
          <p:cNvPr id="22531" name="Notizenplatzhalter 2"/>
          <p:cNvSpPr>
            <a:spLocks noGrp="1"/>
          </p:cNvSpPr>
          <p:nvPr>
            <p:ph type="body" idx="1"/>
          </p:nvPr>
        </p:nvSpPr>
        <p:spPr>
          <a:noFill/>
          <a:ln/>
        </p:spPr>
        <p:txBody>
          <a:bodyPr/>
          <a:lstStyle/>
          <a:p>
            <a:r>
              <a:rPr lang="de-DE" smtClean="0">
                <a:latin typeface="Times New Roman" pitchFamily="-108" charset="0"/>
              </a:rPr>
              <a:t>- Mockup showing what we want to achieve</a:t>
            </a:r>
          </a:p>
        </p:txBody>
      </p:sp>
      <p:sp>
        <p:nvSpPr>
          <p:cNvPr id="22532" name="Foliennummernplatzhalter 3"/>
          <p:cNvSpPr>
            <a:spLocks noGrp="1"/>
          </p:cNvSpPr>
          <p:nvPr>
            <p:ph type="sldNum" sz="quarter" idx="5"/>
          </p:nvPr>
        </p:nvSpPr>
        <p:spPr>
          <a:noFill/>
        </p:spPr>
        <p:txBody>
          <a:bodyPr/>
          <a:lstStyle/>
          <a:p>
            <a:fld id="{EF26A9F3-160E-8342-9A55-16F9FA166B80}" type="slidenum">
              <a:rPr lang="de-DE" smtClean="0"/>
              <a:pPr/>
              <a:t>28</a:t>
            </a:fld>
            <a:endParaRPr lang="de-D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E4D6-AD08-8D4E-ADCA-E4023B5C5BAE}" type="slidenum">
              <a:rPr lang="de-DE"/>
              <a:pPr/>
              <a:t>29</a:t>
            </a:fld>
            <a:endParaRPr lang="de-DE"/>
          </a:p>
        </p:txBody>
      </p:sp>
      <p:sp>
        <p:nvSpPr>
          <p:cNvPr id="1489922" name="Rectangle 2"/>
          <p:cNvSpPr>
            <a:spLocks noGrp="1" noRot="1" noChangeAspect="1" noChangeArrowheads="1" noTextEdit="1"/>
          </p:cNvSpPr>
          <p:nvPr>
            <p:ph type="sldImg"/>
          </p:nvPr>
        </p:nvSpPr>
        <p:spPr bwMode="auto">
          <a:xfrm>
            <a:off x="914400" y="742950"/>
            <a:ext cx="4960938" cy="3721100"/>
          </a:xfrm>
          <a:prstGeom prst="rect">
            <a:avLst/>
          </a:prstGeom>
          <a:solidFill>
            <a:srgbClr val="FFFFFF"/>
          </a:solidFill>
          <a:ln>
            <a:solidFill>
              <a:srgbClr val="000000"/>
            </a:solidFill>
            <a:miter lim="800000"/>
            <a:headEnd/>
            <a:tailEnd/>
          </a:ln>
        </p:spPr>
      </p:sp>
      <p:sp>
        <p:nvSpPr>
          <p:cNvPr id="1489923" name="Rectangle 3"/>
          <p:cNvSpPr>
            <a:spLocks noGrp="1" noChangeArrowheads="1"/>
          </p:cNvSpPr>
          <p:nvPr>
            <p:ph type="body" idx="1"/>
          </p:nvPr>
        </p:nvSpPr>
        <p:spPr bwMode="auto">
          <a:xfrm>
            <a:off x="904875" y="4711700"/>
            <a:ext cx="4972050" cy="4464050"/>
          </a:xfrm>
          <a:prstGeom prst="rect">
            <a:avLst/>
          </a:prstGeom>
          <a:solidFill>
            <a:srgbClr val="FFFFFF"/>
          </a:solidFill>
          <a:ln>
            <a:solidFill>
              <a:srgbClr val="000000"/>
            </a:solidFill>
            <a:miter lim="800000"/>
            <a:headEnd/>
            <a:tailEnd/>
          </a:ln>
        </p:spPr>
        <p:txBody>
          <a:bodyPr>
            <a:prstTxWarp prst="textNoShape">
              <a:avLst/>
            </a:prstTxWarp>
          </a:bodyPr>
          <a:lstStyle/>
          <a:p>
            <a:endParaRPr lang="de-D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de-DE">
              <a:latin typeface="Times New Roman" charset="0"/>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de-DE">
              <a:latin typeface="Times New Roman" charset="0"/>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endParaRPr lang="de-DE">
              <a:latin typeface="Times New Roman" charset="0"/>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E4D6-AD08-8D4E-ADCA-E4023B5C5BAE}" type="slidenum">
              <a:rPr lang="de-DE"/>
              <a:pPr/>
              <a:t>33</a:t>
            </a:fld>
            <a:endParaRPr lang="de-DE"/>
          </a:p>
        </p:txBody>
      </p:sp>
      <p:sp>
        <p:nvSpPr>
          <p:cNvPr id="1489922" name="Rectangle 2"/>
          <p:cNvSpPr>
            <a:spLocks noGrp="1" noRot="1" noChangeAspect="1" noChangeArrowheads="1" noTextEdit="1"/>
          </p:cNvSpPr>
          <p:nvPr>
            <p:ph type="sldImg"/>
          </p:nvPr>
        </p:nvSpPr>
        <p:spPr bwMode="auto">
          <a:xfrm>
            <a:off x="914400" y="742950"/>
            <a:ext cx="4960938" cy="3721100"/>
          </a:xfrm>
          <a:prstGeom prst="rect">
            <a:avLst/>
          </a:prstGeom>
          <a:solidFill>
            <a:srgbClr val="FFFFFF"/>
          </a:solidFill>
          <a:ln>
            <a:solidFill>
              <a:srgbClr val="000000"/>
            </a:solidFill>
            <a:miter lim="800000"/>
            <a:headEnd/>
            <a:tailEnd/>
          </a:ln>
        </p:spPr>
      </p:sp>
      <p:sp>
        <p:nvSpPr>
          <p:cNvPr id="1489923" name="Rectangle 3"/>
          <p:cNvSpPr>
            <a:spLocks noGrp="1" noChangeArrowheads="1"/>
          </p:cNvSpPr>
          <p:nvPr>
            <p:ph type="body" idx="1"/>
          </p:nvPr>
        </p:nvSpPr>
        <p:spPr bwMode="auto">
          <a:xfrm>
            <a:off x="904875" y="4711700"/>
            <a:ext cx="4972050" cy="4464050"/>
          </a:xfrm>
          <a:prstGeom prst="rect">
            <a:avLst/>
          </a:prstGeom>
          <a:solidFill>
            <a:srgbClr val="FFFFFF"/>
          </a:solidFill>
          <a:ln>
            <a:solidFill>
              <a:srgbClr val="000000"/>
            </a:solidFill>
            <a:miter lim="800000"/>
            <a:headEnd/>
            <a:tailEnd/>
          </a:ln>
        </p:spPr>
        <p:txBody>
          <a:bodyPr>
            <a:prstTxWarp prst="textNoShape">
              <a:avLst/>
            </a:prstTxWarp>
          </a:bodyPr>
          <a:lstStyle/>
          <a:p>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marL="0" indent="0">
              <a:buNone/>
            </a:pPr>
            <a:endParaRPr lang="de-DE" dirty="0">
              <a:latin typeface="Times New Roman" pitchFamily="-108" charset="0"/>
              <a:ea typeface="ＭＳ Ｐゴシック" pitchFamily="-108" charset="-128"/>
              <a:cs typeface="ＭＳ Ｐゴシック" pitchFamily="-108"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10745258"/>
            <a:ext cx="1472" cy="22994394"/>
          </a:xfrm>
          <a:prstGeom prst="rect">
            <a:avLst/>
          </a:prstGeom>
          <a:solidFill>
            <a:srgbClr val="FFFFFF"/>
          </a:solidFill>
          <a:ln w="9360">
            <a:solidFill>
              <a:srgbClr val="000000"/>
            </a:solidFill>
            <a:miter lim="800000"/>
            <a:headEnd/>
            <a:tailEnd/>
          </a:ln>
        </p:spPr>
        <p:txBody>
          <a:bodyPr wrap="none" lIns="96661" tIns="48331" rIns="96661" bIns="48331" anchor="ctr">
            <a:prstTxWarp prst="textNoShape">
              <a:avLst/>
            </a:prstTxWarp>
          </a:bodyPr>
          <a:lstStyle/>
          <a:p>
            <a:endParaRPr lang="de-DE"/>
          </a:p>
        </p:txBody>
      </p:sp>
      <p:sp>
        <p:nvSpPr>
          <p:cNvPr id="28675" name="Text Box 2"/>
          <p:cNvSpPr txBox="1">
            <a:spLocks noGrp="1" noChangeArrowheads="1"/>
          </p:cNvSpPr>
          <p:nvPr>
            <p:ph type="body"/>
          </p:nvPr>
        </p:nvSpPr>
        <p:spPr>
          <a:xfrm>
            <a:off x="678475" y="4711712"/>
            <a:ext cx="5410134" cy="4462430"/>
          </a:xfrm>
          <a:noFill/>
          <a:ln/>
        </p:spPr>
        <p:txBody>
          <a:bodyPr wrap="none" anchor="ctr"/>
          <a:lstStyle/>
          <a:p>
            <a:endParaRPr lang="de-DE">
              <a:latin typeface="Times New Roman" pitchFamily="-10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bildplatzhalter 1"/>
          <p:cNvSpPr>
            <a:spLocks noGrp="1" noRot="1" noChangeAspect="1"/>
          </p:cNvSpPr>
          <p:nvPr>
            <p:ph type="sldImg"/>
          </p:nvPr>
        </p:nvSpPr>
        <p:spPr>
          <a:ln/>
        </p:spPr>
      </p:sp>
      <p:sp>
        <p:nvSpPr>
          <p:cNvPr id="24579" name="Notizenplatzhalter 2"/>
          <p:cNvSpPr>
            <a:spLocks noGrp="1"/>
          </p:cNvSpPr>
          <p:nvPr>
            <p:ph type="body" idx="1"/>
          </p:nvPr>
        </p:nvSpPr>
        <p:spPr>
          <a:noFill/>
          <a:ln/>
        </p:spPr>
        <p:txBody>
          <a:bodyPr/>
          <a:lstStyle/>
          <a:p>
            <a:r>
              <a:rPr lang="de-DE" smtClean="0">
                <a:latin typeface="Times New Roman" pitchFamily="-108" charset="0"/>
              </a:rPr>
              <a:t>- Route planer using collaborative user meta-information stored in Open-Street-Map</a:t>
            </a:r>
          </a:p>
        </p:txBody>
      </p:sp>
      <p:sp>
        <p:nvSpPr>
          <p:cNvPr id="24580" name="Foliennummernplatzhalter 3"/>
          <p:cNvSpPr>
            <a:spLocks noGrp="1"/>
          </p:cNvSpPr>
          <p:nvPr>
            <p:ph type="sldNum" sz="quarter" idx="5"/>
          </p:nvPr>
        </p:nvSpPr>
        <p:spPr>
          <a:noFill/>
        </p:spPr>
        <p:txBody>
          <a:bodyPr/>
          <a:lstStyle/>
          <a:p>
            <a:fld id="{438F7324-F09B-314E-8F52-1608D32C387F}" type="slidenum">
              <a:rPr lang="de-DE" smtClean="0"/>
              <a:pPr/>
              <a:t>35</a:t>
            </a:fld>
            <a:endParaRPr lang="de-DE"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14209696" y="-10942057"/>
            <a:ext cx="28422336" cy="23384713"/>
          </a:xfrm>
          <a:prstGeom prst="rect">
            <a:avLst/>
          </a:prstGeom>
          <a:solidFill>
            <a:srgbClr val="FFFFFF"/>
          </a:solidFill>
          <a:ln w="9525">
            <a:solidFill>
              <a:srgbClr val="000000"/>
            </a:solidFill>
            <a:miter lim="800000"/>
            <a:headEnd/>
            <a:tailEnd/>
          </a:ln>
        </p:spPr>
        <p:txBody>
          <a:bodyPr wrap="none" lIns="96661" tIns="48331" rIns="96661" bIns="48331" anchor="ctr">
            <a:prstTxWarp prst="textNoShape">
              <a:avLst/>
            </a:prstTxWarp>
          </a:bodyPr>
          <a:lstStyle/>
          <a:p>
            <a:endParaRPr lang="de-DE"/>
          </a:p>
        </p:txBody>
      </p:sp>
      <p:sp>
        <p:nvSpPr>
          <p:cNvPr id="26627" name="Text Box 2"/>
          <p:cNvSpPr txBox="1">
            <a:spLocks noGrp="1" noChangeArrowheads="1"/>
          </p:cNvSpPr>
          <p:nvPr>
            <p:ph type="body"/>
          </p:nvPr>
        </p:nvSpPr>
        <p:spPr>
          <a:xfrm>
            <a:off x="678475" y="4711712"/>
            <a:ext cx="5410134" cy="4462430"/>
          </a:xfrm>
          <a:noFill/>
          <a:ln/>
        </p:spPr>
        <p:txBody>
          <a:bodyPr wrap="none" anchor="ctr"/>
          <a:lstStyle/>
          <a:p>
            <a:endParaRPr lang="de-DE">
              <a:latin typeface="Times New Roman" pitchFamily="-10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10745258"/>
            <a:ext cx="1472" cy="22994394"/>
          </a:xfrm>
          <a:prstGeom prst="rect">
            <a:avLst/>
          </a:prstGeom>
          <a:solidFill>
            <a:srgbClr val="FFFFFF"/>
          </a:solidFill>
          <a:ln w="9360">
            <a:solidFill>
              <a:srgbClr val="000000"/>
            </a:solidFill>
            <a:miter lim="800000"/>
            <a:headEnd/>
            <a:tailEnd/>
          </a:ln>
        </p:spPr>
        <p:txBody>
          <a:bodyPr wrap="none" lIns="96661" tIns="48331" rIns="96661" bIns="48331" anchor="ctr">
            <a:prstTxWarp prst="textNoShape">
              <a:avLst/>
            </a:prstTxWarp>
          </a:bodyPr>
          <a:lstStyle/>
          <a:p>
            <a:endParaRPr lang="de-DE"/>
          </a:p>
        </p:txBody>
      </p:sp>
      <p:sp>
        <p:nvSpPr>
          <p:cNvPr id="28675" name="Text Box 2"/>
          <p:cNvSpPr txBox="1">
            <a:spLocks noGrp="1" noChangeArrowheads="1"/>
          </p:cNvSpPr>
          <p:nvPr>
            <p:ph type="body"/>
          </p:nvPr>
        </p:nvSpPr>
        <p:spPr>
          <a:xfrm>
            <a:off x="678475" y="4711712"/>
            <a:ext cx="5410134" cy="4462430"/>
          </a:xfrm>
          <a:noFill/>
          <a:ln/>
        </p:spPr>
        <p:txBody>
          <a:bodyPr wrap="none" anchor="ctr"/>
          <a:lstStyle/>
          <a:p>
            <a:endParaRPr lang="de-DE">
              <a:latin typeface="Times New Roman" pitchFamily="-10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p:cNvSpPr>
            <a:spLocks noGrp="1" noRot="1" noChangeAspect="1"/>
          </p:cNvSpPr>
          <p:nvPr>
            <p:ph type="sldImg"/>
          </p:nvPr>
        </p:nvSpPr>
        <p:spPr>
          <a:ln/>
        </p:spPr>
      </p:sp>
      <p:sp>
        <p:nvSpPr>
          <p:cNvPr id="22531" name="Notizenplatzhalter 2"/>
          <p:cNvSpPr>
            <a:spLocks noGrp="1"/>
          </p:cNvSpPr>
          <p:nvPr>
            <p:ph type="body" idx="1"/>
          </p:nvPr>
        </p:nvSpPr>
        <p:spPr>
          <a:noFill/>
          <a:ln/>
        </p:spPr>
        <p:txBody>
          <a:bodyPr/>
          <a:lstStyle/>
          <a:p>
            <a:r>
              <a:rPr lang="de-DE" smtClean="0">
                <a:latin typeface="Times New Roman" pitchFamily="-108" charset="0"/>
              </a:rPr>
              <a:t>- Mockup showing what we want to achieve</a:t>
            </a:r>
          </a:p>
        </p:txBody>
      </p:sp>
      <p:sp>
        <p:nvSpPr>
          <p:cNvPr id="22532" name="Foliennummernplatzhalter 3"/>
          <p:cNvSpPr>
            <a:spLocks noGrp="1"/>
          </p:cNvSpPr>
          <p:nvPr>
            <p:ph type="sldNum" sz="quarter" idx="5"/>
          </p:nvPr>
        </p:nvSpPr>
        <p:spPr>
          <a:noFill/>
        </p:spPr>
        <p:txBody>
          <a:bodyPr/>
          <a:lstStyle/>
          <a:p>
            <a:fld id="{EF26A9F3-160E-8342-9A55-16F9FA166B80}" type="slidenum">
              <a:rPr lang="de-DE" smtClean="0"/>
              <a:pPr/>
              <a:t>38</a:t>
            </a:fld>
            <a:endParaRPr lang="de-DE"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p:cNvSpPr>
            <a:spLocks noGrp="1" noRot="1" noChangeAspect="1"/>
          </p:cNvSpPr>
          <p:nvPr>
            <p:ph type="sldImg"/>
          </p:nvPr>
        </p:nvSpPr>
        <p:spPr>
          <a:ln/>
        </p:spPr>
      </p:sp>
      <p:sp>
        <p:nvSpPr>
          <p:cNvPr id="22531" name="Notizenplatzhalter 2"/>
          <p:cNvSpPr>
            <a:spLocks noGrp="1"/>
          </p:cNvSpPr>
          <p:nvPr>
            <p:ph type="body" idx="1"/>
          </p:nvPr>
        </p:nvSpPr>
        <p:spPr>
          <a:noFill/>
          <a:ln/>
        </p:spPr>
        <p:txBody>
          <a:bodyPr/>
          <a:lstStyle/>
          <a:p>
            <a:r>
              <a:rPr lang="de-DE" smtClean="0">
                <a:latin typeface="Times New Roman" pitchFamily="-108" charset="0"/>
              </a:rPr>
              <a:t>- Mockup showing what we want to achieve</a:t>
            </a:r>
          </a:p>
        </p:txBody>
      </p:sp>
      <p:sp>
        <p:nvSpPr>
          <p:cNvPr id="22532" name="Foliennummernplatzhalter 3"/>
          <p:cNvSpPr>
            <a:spLocks noGrp="1"/>
          </p:cNvSpPr>
          <p:nvPr>
            <p:ph type="sldNum" sz="quarter" idx="5"/>
          </p:nvPr>
        </p:nvSpPr>
        <p:spPr>
          <a:noFill/>
        </p:spPr>
        <p:txBody>
          <a:bodyPr/>
          <a:lstStyle/>
          <a:p>
            <a:fld id="{EF26A9F3-160E-8342-9A55-16F9FA166B80}" type="slidenum">
              <a:rPr lang="de-DE" smtClean="0"/>
              <a:pPr/>
              <a:t>39</a:t>
            </a:fld>
            <a:endParaRPr lang="de-DE"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40</a:t>
            </a:fld>
            <a:endParaRPr lang="de-DE"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12813" y="744538"/>
            <a:ext cx="4956175" cy="3717925"/>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1761" indent="-285293" eaLnBrk="0" hangingPunct="0">
              <a:defRPr sz="2000">
                <a:solidFill>
                  <a:schemeClr val="tx1"/>
                </a:solidFill>
                <a:latin typeface="Arial" charset="0"/>
                <a:ea typeface="ＭＳ Ｐゴシック" charset="0"/>
              </a:defRPr>
            </a:lvl2pPr>
            <a:lvl3pPr marL="1141171" indent="-228234" eaLnBrk="0" hangingPunct="0">
              <a:defRPr sz="2000">
                <a:solidFill>
                  <a:schemeClr val="tx1"/>
                </a:solidFill>
                <a:latin typeface="Arial" charset="0"/>
                <a:ea typeface="ＭＳ Ｐゴシック" charset="0"/>
              </a:defRPr>
            </a:lvl3pPr>
            <a:lvl4pPr marL="1597640" indent="-228234" eaLnBrk="0" hangingPunct="0">
              <a:defRPr sz="2000">
                <a:solidFill>
                  <a:schemeClr val="tx1"/>
                </a:solidFill>
                <a:latin typeface="Arial" charset="0"/>
                <a:ea typeface="ＭＳ Ｐゴシック" charset="0"/>
              </a:defRPr>
            </a:lvl4pPr>
            <a:lvl5pPr marL="2054108" indent="-228234" eaLnBrk="0" hangingPunct="0">
              <a:defRPr sz="2000">
                <a:solidFill>
                  <a:schemeClr val="tx1"/>
                </a:solidFill>
                <a:latin typeface="Arial" charset="0"/>
                <a:ea typeface="ＭＳ Ｐゴシック" charset="0"/>
              </a:defRPr>
            </a:lvl5pPr>
            <a:lvl6pPr marL="2510577" indent="-228234" eaLnBrk="0" fontAlgn="base" hangingPunct="0">
              <a:spcBef>
                <a:spcPct val="0"/>
              </a:spcBef>
              <a:spcAft>
                <a:spcPct val="0"/>
              </a:spcAft>
              <a:defRPr sz="2000">
                <a:solidFill>
                  <a:schemeClr val="tx1"/>
                </a:solidFill>
                <a:latin typeface="Arial" charset="0"/>
                <a:ea typeface="ＭＳ Ｐゴシック" charset="0"/>
              </a:defRPr>
            </a:lvl6pPr>
            <a:lvl7pPr marL="2967045" indent="-228234" eaLnBrk="0" fontAlgn="base" hangingPunct="0">
              <a:spcBef>
                <a:spcPct val="0"/>
              </a:spcBef>
              <a:spcAft>
                <a:spcPct val="0"/>
              </a:spcAft>
              <a:defRPr sz="2000">
                <a:solidFill>
                  <a:schemeClr val="tx1"/>
                </a:solidFill>
                <a:latin typeface="Arial" charset="0"/>
                <a:ea typeface="ＭＳ Ｐゴシック" charset="0"/>
              </a:defRPr>
            </a:lvl7pPr>
            <a:lvl8pPr marL="3423514" indent="-228234" eaLnBrk="0" fontAlgn="base" hangingPunct="0">
              <a:spcBef>
                <a:spcPct val="0"/>
              </a:spcBef>
              <a:spcAft>
                <a:spcPct val="0"/>
              </a:spcAft>
              <a:defRPr sz="2000">
                <a:solidFill>
                  <a:schemeClr val="tx1"/>
                </a:solidFill>
                <a:latin typeface="Arial" charset="0"/>
                <a:ea typeface="ＭＳ Ｐゴシック" charset="0"/>
              </a:defRPr>
            </a:lvl8pPr>
            <a:lvl9pPr marL="3879982" indent="-228234"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0B266216-85F7-FE4D-B281-36EDD6464C78}" type="slidenum">
              <a:rPr lang="de-DE" sz="1200"/>
              <a:pPr eaLnBrk="1" hangingPunct="1"/>
              <a:t>41</a:t>
            </a:fld>
            <a:endParaRPr lang="de-DE"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E4D6-AD08-8D4E-ADCA-E4023B5C5BAE}" type="slidenum">
              <a:rPr lang="de-DE"/>
              <a:pPr/>
              <a:t>42</a:t>
            </a:fld>
            <a:endParaRPr lang="de-DE"/>
          </a:p>
        </p:txBody>
      </p:sp>
      <p:sp>
        <p:nvSpPr>
          <p:cNvPr id="1489922" name="Rectangle 2"/>
          <p:cNvSpPr>
            <a:spLocks noGrp="1" noRot="1" noChangeAspect="1" noChangeArrowheads="1" noTextEdit="1"/>
          </p:cNvSpPr>
          <p:nvPr>
            <p:ph type="sldImg"/>
          </p:nvPr>
        </p:nvSpPr>
        <p:spPr bwMode="auto">
          <a:xfrm>
            <a:off x="914400" y="742950"/>
            <a:ext cx="4960938" cy="3721100"/>
          </a:xfrm>
          <a:prstGeom prst="rect">
            <a:avLst/>
          </a:prstGeom>
          <a:solidFill>
            <a:srgbClr val="FFFFFF"/>
          </a:solidFill>
          <a:ln>
            <a:solidFill>
              <a:srgbClr val="000000"/>
            </a:solidFill>
            <a:miter lim="800000"/>
            <a:headEnd/>
            <a:tailEnd/>
          </a:ln>
        </p:spPr>
      </p:sp>
      <p:sp>
        <p:nvSpPr>
          <p:cNvPr id="1489923" name="Rectangle 3"/>
          <p:cNvSpPr>
            <a:spLocks noGrp="1" noChangeArrowheads="1"/>
          </p:cNvSpPr>
          <p:nvPr>
            <p:ph type="body" idx="1"/>
          </p:nvPr>
        </p:nvSpPr>
        <p:spPr bwMode="auto">
          <a:xfrm>
            <a:off x="904875" y="4711700"/>
            <a:ext cx="4972050" cy="4464050"/>
          </a:xfrm>
          <a:prstGeom prst="rect">
            <a:avLst/>
          </a:prstGeom>
          <a:solidFill>
            <a:srgbClr val="FFFFFF"/>
          </a:solidFill>
          <a:ln>
            <a:solidFill>
              <a:srgbClr val="000000"/>
            </a:solidFill>
            <a:miter lim="800000"/>
            <a:headEnd/>
            <a:tailEnd/>
          </a:ln>
        </p:spPr>
        <p:txBody>
          <a:bodyPr>
            <a:prstTxWarp prst="textNoShape">
              <a:avLst/>
            </a:prstTxWarp>
          </a:bodyPr>
          <a:lstStyle/>
          <a:p>
            <a:endParaRPr lang="de-DE"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endParaRPr lang="de-DE">
              <a:latin typeface="Times New Roman"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6ED31881-1D10-4CCC-8CE1-E7C58D88A86C}" type="slidenum">
              <a:rPr lang="en-US" smtClean="0"/>
              <a:pPr/>
              <a:t>4</a:t>
            </a:fld>
            <a:endParaRPr lang="en-US" smtClean="0"/>
          </a:p>
        </p:txBody>
      </p:sp>
      <p:sp>
        <p:nvSpPr>
          <p:cNvPr id="299011" name="Rectangle 2"/>
          <p:cNvSpPr>
            <a:spLocks noGrp="1" noRot="1" noChangeAspect="1" noChangeArrowheads="1" noTextEdit="1"/>
          </p:cNvSpPr>
          <p:nvPr>
            <p:ph type="sldImg"/>
          </p:nvPr>
        </p:nvSpPr>
        <p:spPr>
          <a:xfrm>
            <a:off x="911225" y="742950"/>
            <a:ext cx="4960938" cy="3721100"/>
          </a:xfrm>
          <a:ln/>
        </p:spPr>
      </p:sp>
      <p:sp>
        <p:nvSpPr>
          <p:cNvPr id="299012" name="Rectangle 3"/>
          <p:cNvSpPr>
            <a:spLocks noGrp="1" noChangeArrowheads="1"/>
          </p:cNvSpPr>
          <p:nvPr>
            <p:ph type="body" idx="1"/>
          </p:nvPr>
        </p:nvSpPr>
        <p:spPr>
          <a:xfrm>
            <a:off x="678477" y="4710074"/>
            <a:ext cx="5424851" cy="4464071"/>
          </a:xfrm>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a:t>
            </a:r>
            <a:r>
              <a:rPr lang="en-US" b="1" smtClean="0"/>
              <a:t>: 2’</a:t>
            </a:r>
            <a:endParaRPr lang="en-US" b="1" dirty="0" smtClean="0"/>
          </a:p>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endParaRPr lang="de-DE" sz="800" dirty="0">
              <a:latin typeface="Times New Roman" charset="0"/>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9"/>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800">
                <a:solidFill>
                  <a:schemeClr val="tx1"/>
                </a:solidFill>
                <a:latin typeface="Times" charset="0"/>
                <a:ea typeface="ＭＳ Ｐゴシック" charset="0"/>
                <a:cs typeface="ＭＳ Ｐゴシック" charset="0"/>
              </a:defRPr>
            </a:lvl1pPr>
            <a:lvl2pPr marL="742950" indent="-285750" defTabSz="915988">
              <a:defRPr sz="2800">
                <a:solidFill>
                  <a:schemeClr val="tx1"/>
                </a:solidFill>
                <a:latin typeface="Times" charset="0"/>
                <a:ea typeface="ＭＳ Ｐゴシック" charset="0"/>
              </a:defRPr>
            </a:lvl2pPr>
            <a:lvl3pPr marL="1143000" indent="-228600" defTabSz="915988">
              <a:defRPr sz="2800">
                <a:solidFill>
                  <a:schemeClr val="tx1"/>
                </a:solidFill>
                <a:latin typeface="Times" charset="0"/>
                <a:ea typeface="ＭＳ Ｐゴシック" charset="0"/>
              </a:defRPr>
            </a:lvl3pPr>
            <a:lvl4pPr marL="1600200" indent="-228600" defTabSz="915988">
              <a:defRPr sz="2800">
                <a:solidFill>
                  <a:schemeClr val="tx1"/>
                </a:solidFill>
                <a:latin typeface="Times" charset="0"/>
                <a:ea typeface="ＭＳ Ｐゴシック" charset="0"/>
              </a:defRPr>
            </a:lvl4pPr>
            <a:lvl5pPr marL="2057400" indent="-228600" defTabSz="915988">
              <a:defRPr sz="2800">
                <a:solidFill>
                  <a:schemeClr val="tx1"/>
                </a:solidFill>
                <a:latin typeface="Times" charset="0"/>
                <a:ea typeface="ＭＳ Ｐゴシック" charset="0"/>
              </a:defRPr>
            </a:lvl5pPr>
            <a:lvl6pPr marL="2514600" indent="-228600" defTabSz="915988" eaLnBrk="0" fontAlgn="base" hangingPunct="0">
              <a:spcBef>
                <a:spcPct val="0"/>
              </a:spcBef>
              <a:spcAft>
                <a:spcPct val="0"/>
              </a:spcAft>
              <a:defRPr sz="2800">
                <a:solidFill>
                  <a:schemeClr val="tx1"/>
                </a:solidFill>
                <a:latin typeface="Times" charset="0"/>
                <a:ea typeface="ＭＳ Ｐゴシック" charset="0"/>
              </a:defRPr>
            </a:lvl6pPr>
            <a:lvl7pPr marL="2971800" indent="-228600" defTabSz="915988" eaLnBrk="0" fontAlgn="base" hangingPunct="0">
              <a:spcBef>
                <a:spcPct val="0"/>
              </a:spcBef>
              <a:spcAft>
                <a:spcPct val="0"/>
              </a:spcAft>
              <a:defRPr sz="2800">
                <a:solidFill>
                  <a:schemeClr val="tx1"/>
                </a:solidFill>
                <a:latin typeface="Times" charset="0"/>
                <a:ea typeface="ＭＳ Ｐゴシック" charset="0"/>
              </a:defRPr>
            </a:lvl7pPr>
            <a:lvl8pPr marL="3429000" indent="-228600" defTabSz="915988" eaLnBrk="0" fontAlgn="base" hangingPunct="0">
              <a:spcBef>
                <a:spcPct val="0"/>
              </a:spcBef>
              <a:spcAft>
                <a:spcPct val="0"/>
              </a:spcAft>
              <a:defRPr sz="2800">
                <a:solidFill>
                  <a:schemeClr val="tx1"/>
                </a:solidFill>
                <a:latin typeface="Times" charset="0"/>
                <a:ea typeface="ＭＳ Ｐゴシック" charset="0"/>
              </a:defRPr>
            </a:lvl8pPr>
            <a:lvl9pPr marL="3886200" indent="-228600" defTabSz="915988" eaLnBrk="0" fontAlgn="base" hangingPunct="0">
              <a:spcBef>
                <a:spcPct val="0"/>
              </a:spcBef>
              <a:spcAft>
                <a:spcPct val="0"/>
              </a:spcAft>
              <a:defRPr sz="2800">
                <a:solidFill>
                  <a:schemeClr val="tx1"/>
                </a:solidFill>
                <a:latin typeface="Times" charset="0"/>
                <a:ea typeface="ＭＳ Ｐゴシック" charset="0"/>
              </a:defRPr>
            </a:lvl9pPr>
          </a:lstStyle>
          <a:p>
            <a:r>
              <a:rPr lang="en-US" sz="1200">
                <a:solidFill>
                  <a:srgbClr val="000066"/>
                </a:solidFill>
                <a:latin typeface="Arial" charset="0"/>
              </a:rPr>
              <a:t>12/27/12</a:t>
            </a:r>
          </a:p>
        </p:txBody>
      </p:sp>
      <p:sp>
        <p:nvSpPr>
          <p:cNvPr id="88067" name="Rectangle 1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800">
                <a:solidFill>
                  <a:schemeClr val="tx1"/>
                </a:solidFill>
                <a:latin typeface="Times" charset="0"/>
                <a:ea typeface="ＭＳ Ｐゴシック" charset="0"/>
                <a:cs typeface="ＭＳ Ｐゴシック" charset="0"/>
              </a:defRPr>
            </a:lvl1pPr>
            <a:lvl2pPr marL="742950" indent="-285750" defTabSz="915988">
              <a:defRPr sz="2800">
                <a:solidFill>
                  <a:schemeClr val="tx1"/>
                </a:solidFill>
                <a:latin typeface="Times" charset="0"/>
                <a:ea typeface="ＭＳ Ｐゴシック" charset="0"/>
              </a:defRPr>
            </a:lvl2pPr>
            <a:lvl3pPr marL="1143000" indent="-228600" defTabSz="915988">
              <a:defRPr sz="2800">
                <a:solidFill>
                  <a:schemeClr val="tx1"/>
                </a:solidFill>
                <a:latin typeface="Times" charset="0"/>
                <a:ea typeface="ＭＳ Ｐゴシック" charset="0"/>
              </a:defRPr>
            </a:lvl3pPr>
            <a:lvl4pPr marL="1600200" indent="-228600" defTabSz="915988">
              <a:defRPr sz="2800">
                <a:solidFill>
                  <a:schemeClr val="tx1"/>
                </a:solidFill>
                <a:latin typeface="Times" charset="0"/>
                <a:ea typeface="ＭＳ Ｐゴシック" charset="0"/>
              </a:defRPr>
            </a:lvl4pPr>
            <a:lvl5pPr marL="2057400" indent="-228600" defTabSz="915988">
              <a:defRPr sz="2800">
                <a:solidFill>
                  <a:schemeClr val="tx1"/>
                </a:solidFill>
                <a:latin typeface="Times" charset="0"/>
                <a:ea typeface="ＭＳ Ｐゴシック" charset="0"/>
              </a:defRPr>
            </a:lvl5pPr>
            <a:lvl6pPr marL="2514600" indent="-228600" defTabSz="915988" eaLnBrk="0" fontAlgn="base" hangingPunct="0">
              <a:spcBef>
                <a:spcPct val="0"/>
              </a:spcBef>
              <a:spcAft>
                <a:spcPct val="0"/>
              </a:spcAft>
              <a:defRPr sz="2800">
                <a:solidFill>
                  <a:schemeClr val="tx1"/>
                </a:solidFill>
                <a:latin typeface="Times" charset="0"/>
                <a:ea typeface="ＭＳ Ｐゴシック" charset="0"/>
              </a:defRPr>
            </a:lvl6pPr>
            <a:lvl7pPr marL="2971800" indent="-228600" defTabSz="915988" eaLnBrk="0" fontAlgn="base" hangingPunct="0">
              <a:spcBef>
                <a:spcPct val="0"/>
              </a:spcBef>
              <a:spcAft>
                <a:spcPct val="0"/>
              </a:spcAft>
              <a:defRPr sz="2800">
                <a:solidFill>
                  <a:schemeClr val="tx1"/>
                </a:solidFill>
                <a:latin typeface="Times" charset="0"/>
                <a:ea typeface="ＭＳ Ｐゴシック" charset="0"/>
              </a:defRPr>
            </a:lvl7pPr>
            <a:lvl8pPr marL="3429000" indent="-228600" defTabSz="915988" eaLnBrk="0" fontAlgn="base" hangingPunct="0">
              <a:spcBef>
                <a:spcPct val="0"/>
              </a:spcBef>
              <a:spcAft>
                <a:spcPct val="0"/>
              </a:spcAft>
              <a:defRPr sz="2800">
                <a:solidFill>
                  <a:schemeClr val="tx1"/>
                </a:solidFill>
                <a:latin typeface="Times" charset="0"/>
                <a:ea typeface="ＭＳ Ｐゴシック" charset="0"/>
              </a:defRPr>
            </a:lvl8pPr>
            <a:lvl9pPr marL="3886200" indent="-228600" defTabSz="915988" eaLnBrk="0" fontAlgn="base" hangingPunct="0">
              <a:spcBef>
                <a:spcPct val="0"/>
              </a:spcBef>
              <a:spcAft>
                <a:spcPct val="0"/>
              </a:spcAft>
              <a:defRPr sz="2800">
                <a:solidFill>
                  <a:schemeClr val="tx1"/>
                </a:solidFill>
                <a:latin typeface="Times" charset="0"/>
                <a:ea typeface="ＭＳ Ｐゴシック" charset="0"/>
              </a:defRPr>
            </a:lvl9pPr>
          </a:lstStyle>
          <a:p>
            <a:fld id="{35417CB7-CC97-DF4D-8309-66EF4E9A932A}" type="slidenum">
              <a:rPr lang="de-DE" sz="1200">
                <a:solidFill>
                  <a:srgbClr val="000066"/>
                </a:solidFill>
                <a:latin typeface="Arial" charset="0"/>
              </a:rPr>
              <a:pPr/>
              <a:t>45</a:t>
            </a:fld>
            <a:endParaRPr lang="de-DE" sz="1200">
              <a:solidFill>
                <a:srgbClr val="000066"/>
              </a:solidFill>
              <a:latin typeface="Arial" charset="0"/>
            </a:endParaRPr>
          </a:p>
        </p:txBody>
      </p:sp>
      <p:sp>
        <p:nvSpPr>
          <p:cNvPr id="203777" name="Text Box 1"/>
          <p:cNvSpPr txBox="1">
            <a:spLocks noGrp="1" noRot="1" noChangeAspect="1" noChangeArrowheads="1"/>
          </p:cNvSpPr>
          <p:nvPr>
            <p:ph type="sldImg"/>
          </p:nvPr>
        </p:nvSpPr>
        <p:spPr>
          <a:xfrm>
            <a:off x="911225" y="744538"/>
            <a:ext cx="4959350" cy="3719512"/>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3778" name="Text Box 2"/>
          <p:cNvSpPr txBox="1">
            <a:spLocks noGrp="1" noChangeArrowheads="1"/>
          </p:cNvSpPr>
          <p:nvPr>
            <p:ph type="body" idx="1"/>
          </p:nvPr>
        </p:nvSpPr>
        <p:spPr>
          <a:xfrm>
            <a:off x="678475" y="4711712"/>
            <a:ext cx="5424851" cy="446243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de-DE" dirty="0" smtClean="0"/>
              <a:t>Dieses Zitat stammt, entgegen dem ersten Eindruck, nur in seinem ersten Teil aus der Feder von Wilhelm Busch (Max und Moritz). Der zweite Satz ist kreativ angefügt, vielleicht von den Grafikern dieser Briefmarke? Gleichwohl trifft er, was die Homöopathie betrifft, ins Schwarze</a:t>
            </a:r>
          </a:p>
          <a:p>
            <a:pPr>
              <a:defRPr/>
            </a:pPr>
            <a:endParaRPr lang="de-DE" dirty="0"/>
          </a:p>
        </p:txBody>
      </p:sp>
      <p:sp>
        <p:nvSpPr>
          <p:cNvPr id="203779" name="Text Box 3"/>
          <p:cNvSpPr txBox="1">
            <a:spLocks noChangeArrowheads="1"/>
          </p:cNvSpPr>
          <p:nvPr/>
        </p:nvSpPr>
        <p:spPr bwMode="auto">
          <a:xfrm>
            <a:off x="3841254" y="9421782"/>
            <a:ext cx="2939075" cy="495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lgn="r">
              <a:defRPr/>
            </a:pPr>
            <a:fld id="{F6632897-32C7-6245-BD0D-870CA28AA38B}" type="slidenum">
              <a:rPr lang="de-DE" sz="1200"/>
              <a:pPr algn="r">
                <a:defRPr/>
              </a:pPr>
              <a:t>45</a:t>
            </a:fld>
            <a:endParaRPr lang="de-DE"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r>
              <a:rPr lang="de-DE" sz="800" dirty="0" err="1" smtClean="0">
                <a:latin typeface="Times New Roman" charset="0"/>
                <a:ea typeface="ＭＳ Ｐゴシック" charset="-128"/>
                <a:cs typeface="ＭＳ Ｐゴシック" charset="-128"/>
              </a:rPr>
              <a:t>Product</a:t>
            </a:r>
            <a:r>
              <a:rPr lang="de-DE" sz="800" dirty="0" smtClean="0">
                <a:latin typeface="Times New Roman" charset="0"/>
                <a:ea typeface="ＭＳ Ｐゴシック" charset="-128"/>
                <a:cs typeface="ＭＳ Ｐゴシック" charset="-128"/>
              </a:rPr>
              <a:t> </a:t>
            </a:r>
            <a:r>
              <a:rPr lang="de-DE" sz="800" dirty="0" err="1" smtClean="0">
                <a:latin typeface="Times New Roman" charset="0"/>
                <a:ea typeface="ＭＳ Ｐゴシック" charset="-128"/>
                <a:cs typeface="ＭＳ Ｐゴシック" charset="-128"/>
              </a:rPr>
              <a:t>Featutes</a:t>
            </a:r>
            <a:r>
              <a:rPr lang="de-DE" sz="800" dirty="0" smtClean="0">
                <a:latin typeface="Times New Roman" charset="0"/>
                <a:ea typeface="ＭＳ Ｐゴシック" charset="-128"/>
                <a:cs typeface="ＭＳ Ｐゴシック" charset="-128"/>
              </a:rPr>
              <a:t>, </a:t>
            </a:r>
            <a:r>
              <a:rPr lang="de-DE" sz="800" dirty="0" err="1" smtClean="0">
                <a:latin typeface="Times New Roman" charset="0"/>
                <a:ea typeface="ＭＳ Ｐゴシック" charset="-128"/>
                <a:cs typeface="ＭＳ Ｐゴシック" charset="-128"/>
              </a:rPr>
              <a:t>Current</a:t>
            </a:r>
            <a:r>
              <a:rPr lang="de-DE" sz="800" baseline="0" dirty="0" smtClean="0">
                <a:latin typeface="Times New Roman" charset="0"/>
                <a:ea typeface="ＭＳ Ｐゴシック" charset="-128"/>
                <a:cs typeface="ＭＳ Ｐゴシック" charset="-128"/>
              </a:rPr>
              <a:t> Prices, </a:t>
            </a:r>
            <a:r>
              <a:rPr lang="de-DE" sz="800" baseline="0" dirty="0" err="1" smtClean="0">
                <a:latin typeface="Times New Roman" charset="0"/>
                <a:ea typeface="ＭＳ Ｐゴシック" charset="-128"/>
                <a:cs typeface="ＭＳ Ｐゴシック" charset="-128"/>
              </a:rPr>
              <a:t>Availability</a:t>
            </a:r>
            <a:r>
              <a:rPr lang="de-DE" sz="800" baseline="0" dirty="0" smtClean="0">
                <a:latin typeface="Times New Roman" charset="0"/>
                <a:ea typeface="ＭＳ Ｐゴシック" charset="-128"/>
                <a:cs typeface="ＭＳ Ｐゴシック" charset="-128"/>
              </a:rPr>
              <a:t>, </a:t>
            </a:r>
            <a:r>
              <a:rPr lang="de-DE" sz="800" baseline="0" dirty="0" err="1" smtClean="0">
                <a:latin typeface="Times New Roman" charset="0"/>
                <a:ea typeface="ＭＳ Ｐゴシック" charset="-128"/>
                <a:cs typeface="ＭＳ Ｐゴシック" charset="-128"/>
              </a:rPr>
              <a:t>Dosing</a:t>
            </a:r>
            <a:r>
              <a:rPr lang="de-DE" sz="800" baseline="0" dirty="0" smtClean="0">
                <a:latin typeface="Times New Roman" charset="0"/>
                <a:ea typeface="ＭＳ Ｐゴシック" charset="-128"/>
                <a:cs typeface="ＭＳ Ｐゴシック" charset="-128"/>
              </a:rPr>
              <a:t> </a:t>
            </a:r>
            <a:r>
              <a:rPr lang="de-DE" sz="800" baseline="0" dirty="0" err="1" smtClean="0">
                <a:latin typeface="Times New Roman" charset="0"/>
                <a:ea typeface="ＭＳ Ｐゴシック" charset="-128"/>
                <a:cs typeface="ＭＳ Ｐゴシック" charset="-128"/>
              </a:rPr>
              <a:t>Recommendations</a:t>
            </a:r>
            <a:r>
              <a:rPr lang="de-DE" sz="800" baseline="0" dirty="0" smtClean="0">
                <a:latin typeface="Times New Roman" charset="0"/>
                <a:ea typeface="ＭＳ Ｐゴシック" charset="-128"/>
                <a:cs typeface="ＭＳ Ｐゴシック" charset="-128"/>
              </a:rPr>
              <a:t> </a:t>
            </a:r>
            <a:r>
              <a:rPr lang="de-DE" sz="800" baseline="0" dirty="0" err="1" smtClean="0">
                <a:latin typeface="Times New Roman" charset="0"/>
                <a:ea typeface="ＭＳ Ｐゴシック" charset="-128"/>
                <a:cs typeface="ＭＳ Ｐゴシック" charset="-128"/>
              </a:rPr>
              <a:t>for</a:t>
            </a:r>
            <a:r>
              <a:rPr lang="de-DE" sz="800" baseline="0" dirty="0" smtClean="0">
                <a:latin typeface="Times New Roman" charset="0"/>
                <a:ea typeface="ＭＳ Ｐゴシック" charset="-128"/>
                <a:cs typeface="ＭＳ Ｐゴシック" charset="-128"/>
              </a:rPr>
              <a:t> </a:t>
            </a:r>
            <a:r>
              <a:rPr lang="de-DE" sz="800" baseline="0" dirty="0" err="1" smtClean="0">
                <a:latin typeface="Times New Roman" charset="0"/>
                <a:ea typeface="ＭＳ Ｐゴシック" charset="-128"/>
                <a:cs typeface="ＭＳ Ｐゴシック" charset="-128"/>
              </a:rPr>
              <a:t>seed</a:t>
            </a:r>
            <a:r>
              <a:rPr lang="de-DE" sz="800" baseline="0" dirty="0" smtClean="0">
                <a:latin typeface="Times New Roman" charset="0"/>
                <a:ea typeface="ＭＳ Ｐゴシック" charset="-128"/>
                <a:cs typeface="ＭＳ Ｐゴシック" charset="-128"/>
              </a:rPr>
              <a:t>, </a:t>
            </a:r>
            <a:r>
              <a:rPr lang="de-DE" sz="800" baseline="0" dirty="0" err="1" smtClean="0">
                <a:latin typeface="Times New Roman" charset="0"/>
                <a:ea typeface="ＭＳ Ｐゴシック" charset="-128"/>
                <a:cs typeface="ＭＳ Ｐゴシック" charset="-128"/>
              </a:rPr>
              <a:t>fertilizer</a:t>
            </a:r>
            <a:r>
              <a:rPr lang="de-DE" sz="800" baseline="0" dirty="0" smtClean="0">
                <a:latin typeface="Times New Roman" charset="0"/>
                <a:ea typeface="ＭＳ Ｐゴシック" charset="-128"/>
                <a:cs typeface="ＭＳ Ｐゴシック" charset="-128"/>
              </a:rPr>
              <a:t>, and </a:t>
            </a:r>
            <a:r>
              <a:rPr lang="de-DE" sz="800" baseline="0" dirty="0" err="1" smtClean="0">
                <a:latin typeface="Times New Roman" charset="0"/>
                <a:ea typeface="ＭＳ Ｐゴシック" charset="-128"/>
                <a:cs typeface="ＭＳ Ｐゴシック" charset="-128"/>
              </a:rPr>
              <a:t>pestizides</a:t>
            </a:r>
            <a:r>
              <a:rPr lang="de-DE" sz="800" baseline="0" dirty="0" smtClean="0">
                <a:latin typeface="Times New Roman" charset="0"/>
                <a:ea typeface="ＭＳ Ｐゴシック" charset="-128"/>
                <a:cs typeface="ＭＳ Ｐゴシック" charset="-128"/>
              </a:rPr>
              <a:t>, Sales </a:t>
            </a:r>
            <a:r>
              <a:rPr lang="de-DE" sz="800" baseline="0" dirty="0" err="1" smtClean="0">
                <a:latin typeface="Times New Roman" charset="0"/>
                <a:ea typeface="ＭＳ Ｐゴシック" charset="-128"/>
                <a:cs typeface="ＭＳ Ｐゴシック" charset="-128"/>
              </a:rPr>
              <a:t>Obtions</a:t>
            </a:r>
            <a:endParaRPr lang="de-DE" sz="800" dirty="0">
              <a:latin typeface="Times New Roman"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6ED31881-1D10-4CCC-8CE1-E7C58D88A86C}" type="slidenum">
              <a:rPr lang="en-US" smtClean="0"/>
              <a:pPr/>
              <a:t>6</a:t>
            </a:fld>
            <a:endParaRPr lang="en-US" smtClean="0"/>
          </a:p>
        </p:txBody>
      </p:sp>
      <p:sp>
        <p:nvSpPr>
          <p:cNvPr id="299011" name="Rectangle 2"/>
          <p:cNvSpPr>
            <a:spLocks noGrp="1" noRot="1" noChangeAspect="1" noChangeArrowheads="1" noTextEdit="1"/>
          </p:cNvSpPr>
          <p:nvPr>
            <p:ph type="sldImg"/>
          </p:nvPr>
        </p:nvSpPr>
        <p:spPr>
          <a:xfrm>
            <a:off x="911225" y="742950"/>
            <a:ext cx="4960938" cy="3721100"/>
          </a:xfrm>
          <a:ln/>
        </p:spPr>
      </p:sp>
      <p:sp>
        <p:nvSpPr>
          <p:cNvPr id="299012" name="Rectangle 3"/>
          <p:cNvSpPr>
            <a:spLocks noGrp="1" noChangeArrowheads="1"/>
          </p:cNvSpPr>
          <p:nvPr>
            <p:ph type="body" idx="1"/>
          </p:nvPr>
        </p:nvSpPr>
        <p:spPr>
          <a:xfrm>
            <a:off x="678477" y="4710074"/>
            <a:ext cx="5424851" cy="4464071"/>
          </a:xfrm>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a:t>
            </a:r>
            <a:r>
              <a:rPr lang="en-US" b="1" smtClean="0"/>
              <a:t>: 4’</a:t>
            </a:r>
            <a:endParaRPr lang="en-US" b="1" dirty="0" smtClean="0"/>
          </a:p>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endParaRPr lang="de-DE">
              <a:latin typeface="Times New Roman" pitchFamily="-108" charset="0"/>
              <a:ea typeface="ＭＳ Ｐゴシック" pitchFamily="-108" charset="-128"/>
              <a:cs typeface="ＭＳ Ｐゴシック" pitchFamily="-108"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E4D6-AD08-8D4E-ADCA-E4023B5C5BAE}" type="slidenum">
              <a:rPr lang="de-DE"/>
              <a:pPr/>
              <a:t>8</a:t>
            </a:fld>
            <a:endParaRPr lang="de-DE"/>
          </a:p>
        </p:txBody>
      </p:sp>
      <p:sp>
        <p:nvSpPr>
          <p:cNvPr id="1489922" name="Rectangle 2"/>
          <p:cNvSpPr>
            <a:spLocks noGrp="1" noRot="1" noChangeAspect="1" noChangeArrowheads="1" noTextEdit="1"/>
          </p:cNvSpPr>
          <p:nvPr>
            <p:ph type="sldImg"/>
          </p:nvPr>
        </p:nvSpPr>
        <p:spPr bwMode="auto">
          <a:xfrm>
            <a:off x="914400" y="742950"/>
            <a:ext cx="4960938" cy="3721100"/>
          </a:xfrm>
          <a:prstGeom prst="rect">
            <a:avLst/>
          </a:prstGeom>
          <a:solidFill>
            <a:srgbClr val="FFFFFF"/>
          </a:solidFill>
          <a:ln>
            <a:solidFill>
              <a:srgbClr val="000000"/>
            </a:solidFill>
            <a:miter lim="800000"/>
            <a:headEnd/>
            <a:tailEnd/>
          </a:ln>
        </p:spPr>
      </p:sp>
      <p:sp>
        <p:nvSpPr>
          <p:cNvPr id="1489923" name="Rectangle 3"/>
          <p:cNvSpPr>
            <a:spLocks noGrp="1" noChangeArrowheads="1"/>
          </p:cNvSpPr>
          <p:nvPr>
            <p:ph type="body" idx="1"/>
          </p:nvPr>
        </p:nvSpPr>
        <p:spPr bwMode="auto">
          <a:xfrm>
            <a:off x="904875" y="4711700"/>
            <a:ext cx="4972050" cy="4464050"/>
          </a:xfrm>
          <a:prstGeom prst="rect">
            <a:avLst/>
          </a:prstGeom>
          <a:solidFill>
            <a:srgbClr val="FFFFFF"/>
          </a:solidFill>
          <a:ln>
            <a:solidFill>
              <a:srgbClr val="000000"/>
            </a:solidFill>
            <a:miter lim="800000"/>
            <a:headEnd/>
            <a:tailEnd/>
          </a:ln>
        </p:spPr>
        <p:txBody>
          <a:bodyPr>
            <a:prstTxWarp prst="textNoShape">
              <a:avLst/>
            </a:prstTxWarp>
          </a:bodyPr>
          <a:lstStyle/>
          <a:p>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E2E4D6-AD08-8D4E-ADCA-E4023B5C5BAE}" type="slidenum">
              <a:rPr lang="de-DE"/>
              <a:pPr/>
              <a:t>11</a:t>
            </a:fld>
            <a:endParaRPr lang="de-DE"/>
          </a:p>
        </p:txBody>
      </p:sp>
      <p:sp>
        <p:nvSpPr>
          <p:cNvPr id="1489922" name="Rectangle 2"/>
          <p:cNvSpPr>
            <a:spLocks noGrp="1" noRot="1" noChangeAspect="1" noChangeArrowheads="1" noTextEdit="1"/>
          </p:cNvSpPr>
          <p:nvPr>
            <p:ph type="sldImg"/>
          </p:nvPr>
        </p:nvSpPr>
        <p:spPr bwMode="auto">
          <a:xfrm>
            <a:off x="914400" y="742950"/>
            <a:ext cx="4960938" cy="3721100"/>
          </a:xfrm>
          <a:prstGeom prst="rect">
            <a:avLst/>
          </a:prstGeom>
          <a:solidFill>
            <a:srgbClr val="FFFFFF"/>
          </a:solidFill>
          <a:ln>
            <a:solidFill>
              <a:srgbClr val="000000"/>
            </a:solidFill>
            <a:miter lim="800000"/>
            <a:headEnd/>
            <a:tailEnd/>
          </a:ln>
        </p:spPr>
      </p:sp>
      <p:sp>
        <p:nvSpPr>
          <p:cNvPr id="1489923" name="Rectangle 3"/>
          <p:cNvSpPr>
            <a:spLocks noGrp="1" noChangeArrowheads="1"/>
          </p:cNvSpPr>
          <p:nvPr>
            <p:ph type="body" idx="1"/>
          </p:nvPr>
        </p:nvSpPr>
        <p:spPr bwMode="auto">
          <a:xfrm>
            <a:off x="904875" y="4711700"/>
            <a:ext cx="4972050" cy="4464050"/>
          </a:xfrm>
          <a:prstGeom prst="rect">
            <a:avLst/>
          </a:prstGeom>
          <a:solidFill>
            <a:srgbClr val="FFFFFF"/>
          </a:solidFill>
          <a:ln>
            <a:solidFill>
              <a:srgbClr val="000000"/>
            </a:solidFill>
            <a:miter lim="800000"/>
            <a:headEnd/>
            <a:tailEnd/>
          </a:ln>
        </p:spPr>
        <p:txBody>
          <a:bodyPr>
            <a:prstTxWarp prst="textNoShape">
              <a:avLst/>
            </a:prstTxWarp>
          </a:bodyPr>
          <a:lstStyle/>
          <a:p>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Mastertitelformat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Master-Untertitelformat bearbeiten</a:t>
            </a:r>
            <a:endParaRPr lang="de-DE"/>
          </a:p>
        </p:txBody>
      </p:sp>
    </p:spTree>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3"/>
          <p:cNvSpPr>
            <a:spLocks noGrp="1" noChangeArrowheads="1"/>
          </p:cNvSpPr>
          <p:nvPr>
            <p:ph type="ftr" sz="quarter" idx="10"/>
          </p:nvPr>
        </p:nvSpPr>
        <p:spPr>
          <a:xfrm>
            <a:off x="1924050" y="6353175"/>
            <a:ext cx="5384800" cy="228600"/>
          </a:xfrm>
          <a:prstGeom prst="rect">
            <a:avLst/>
          </a:prstGeom>
          <a:ln/>
        </p:spPr>
        <p:txBody>
          <a:bodyPr/>
          <a:lstStyle>
            <a:lvl1pPr>
              <a:defRPr/>
            </a:lvl1pPr>
          </a:lstStyle>
          <a:p>
            <a:pPr>
              <a:defRPr/>
            </a:pPr>
            <a:r>
              <a:rPr lang="de-DE"/>
              <a:t>-       © 2008 DFKI       -       andreas.dengel@dfki.de       -       Page </a:t>
            </a:r>
            <a:fld id="{7B546C05-20DD-6043-AF7C-F6EF15845680}" type="slidenum">
              <a:rPr lang="de-DE"/>
              <a:pPr>
                <a:defRPr/>
              </a:pPr>
              <a:t>‹Nr.›</a:t>
            </a:fld>
            <a:r>
              <a:rPr lang="de-DE"/>
              <a:t>       -</a:t>
            </a:r>
          </a:p>
        </p:txBody>
      </p:sp>
    </p:spTree>
  </p:cSld>
  <p:clrMapOvr>
    <a:masterClrMapping/>
  </p:clrMapOvr>
  <p:transition xmlns:p14="http://schemas.microsoft.com/office/powerpoint/2010/mai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67500" y="441325"/>
            <a:ext cx="2095500" cy="5426075"/>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381000" y="441325"/>
            <a:ext cx="6134100" cy="542607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3"/>
          <p:cNvSpPr>
            <a:spLocks noGrp="1" noChangeArrowheads="1"/>
          </p:cNvSpPr>
          <p:nvPr>
            <p:ph type="ftr" sz="quarter" idx="10"/>
          </p:nvPr>
        </p:nvSpPr>
        <p:spPr>
          <a:xfrm>
            <a:off x="1924050" y="6353175"/>
            <a:ext cx="5384800" cy="228600"/>
          </a:xfrm>
          <a:prstGeom prst="rect">
            <a:avLst/>
          </a:prstGeom>
          <a:ln/>
        </p:spPr>
        <p:txBody>
          <a:bodyPr/>
          <a:lstStyle>
            <a:lvl1pPr>
              <a:defRPr/>
            </a:lvl1pPr>
          </a:lstStyle>
          <a:p>
            <a:pPr>
              <a:defRPr/>
            </a:pPr>
            <a:r>
              <a:rPr lang="de-DE"/>
              <a:t>-       © 2008 DFKI       -       andreas.dengel@dfki.de       -       Page </a:t>
            </a:r>
            <a:fld id="{B8F5F80B-3869-4541-9130-A8FF41E18257}" type="slidenum">
              <a:rPr lang="de-DE"/>
              <a:pPr>
                <a:defRPr/>
              </a:pPr>
              <a:t>‹Nr.›</a:t>
            </a:fld>
            <a:r>
              <a:rPr lang="de-DE"/>
              <a:t>       -</a:t>
            </a:r>
          </a:p>
        </p:txBody>
      </p:sp>
    </p:spTree>
  </p:cSld>
  <p:clrMapOvr>
    <a:masterClrMapping/>
  </p:clrMapOvr>
  <p:transition xmlns:p14="http://schemas.microsoft.com/office/powerpoint/2010/main" spd="slow">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381000" y="441325"/>
            <a:ext cx="6664325" cy="457200"/>
          </a:xfrm>
        </p:spPr>
        <p:txBody>
          <a:bodyPr/>
          <a:lstStyle/>
          <a:p>
            <a:r>
              <a:rPr lang="de-DE" smtClean="0"/>
              <a:t>Mastertitelformat bearbeiten</a:t>
            </a:r>
            <a:endParaRPr lang="de-DE"/>
          </a:p>
        </p:txBody>
      </p:sp>
      <p:sp>
        <p:nvSpPr>
          <p:cNvPr id="3" name="Rectangle 3"/>
          <p:cNvSpPr>
            <a:spLocks noGrp="1" noChangeArrowheads="1"/>
          </p:cNvSpPr>
          <p:nvPr>
            <p:ph type="ftr" sz="quarter" idx="10"/>
          </p:nvPr>
        </p:nvSpPr>
        <p:spPr>
          <a:xfrm>
            <a:off x="1924050" y="6353175"/>
            <a:ext cx="5384800" cy="228600"/>
          </a:xfrm>
          <a:prstGeom prst="rect">
            <a:avLst/>
          </a:prstGeom>
          <a:ln/>
        </p:spPr>
        <p:txBody>
          <a:bodyPr/>
          <a:lstStyle>
            <a:lvl1pPr>
              <a:defRPr/>
            </a:lvl1pPr>
          </a:lstStyle>
          <a:p>
            <a:pPr>
              <a:defRPr/>
            </a:pPr>
            <a:r>
              <a:rPr lang="de-DE"/>
              <a:t>-       © 2008 DFKI       -       andreas.dengel@dfki.de       -       Page </a:t>
            </a:r>
            <a:fld id="{B6DE4157-04C3-4345-ACEC-A69DA98785E1}" type="slidenum">
              <a:rPr lang="de-DE"/>
              <a:pPr>
                <a:defRPr/>
              </a:pPr>
              <a:t>‹Nr.›</a:t>
            </a:fld>
            <a:r>
              <a:rPr lang="de-DE"/>
              <a:t>       -</a:t>
            </a:r>
          </a:p>
        </p:txBody>
      </p:sp>
    </p:spTree>
  </p:cSld>
  <p:clrMapOvr>
    <a:masterClrMapping/>
  </p:clrMapOvr>
  <p:transition xmlns:p14="http://schemas.microsoft.com/office/powerpoint/2010/mai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1924050" y="6353175"/>
            <a:ext cx="5384800" cy="228600"/>
          </a:xfrm>
          <a:prstGeom prst="rect">
            <a:avLst/>
          </a:prstGeom>
          <a:ln/>
        </p:spPr>
        <p:txBody>
          <a:bodyPr/>
          <a:lstStyle>
            <a:lvl1pPr>
              <a:defRPr/>
            </a:lvl1pPr>
          </a:lstStyle>
          <a:p>
            <a:pPr>
              <a:defRPr/>
            </a:pPr>
            <a:r>
              <a:rPr lang="de-DE"/>
              <a:t>-       © 2008 DFKI       -       andreas.dengel@dfki.de       -       Page </a:t>
            </a:r>
            <a:fld id="{7A679668-7C26-3C46-9020-BD0FABE2B8ED}" type="slidenum">
              <a:rPr lang="de-DE"/>
              <a:pPr>
                <a:defRPr/>
              </a:pPr>
              <a:t>‹Nr.›</a:t>
            </a:fld>
            <a:r>
              <a:rPr lang="de-DE"/>
              <a:t>       -</a:t>
            </a:r>
          </a:p>
        </p:txBody>
      </p:sp>
    </p:spTree>
  </p:cSld>
  <p:clrMapOvr>
    <a:masterClrMapping/>
  </p:clrMapOvr>
  <p:transition xmlns:p14="http://schemas.microsoft.com/office/powerpoint/2010/mai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ATK 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8509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Leer">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1924050" y="6353175"/>
            <a:ext cx="5384800" cy="228600"/>
          </a:xfrm>
          <a:prstGeom prst="rect">
            <a:avLst/>
          </a:prstGeom>
          <a:ln/>
        </p:spPr>
        <p:txBody>
          <a:bodyPr/>
          <a:lstStyle>
            <a:lvl1pPr>
              <a:defRPr/>
            </a:lvl1pPr>
          </a:lstStyle>
          <a:p>
            <a:pPr>
              <a:defRPr/>
            </a:pPr>
            <a:r>
              <a:rPr lang="de-DE" dirty="0" smtClean="0"/>
              <a:t> </a:t>
            </a:r>
            <a:endParaRPr lang="de-DE" dirty="0"/>
          </a:p>
        </p:txBody>
      </p:sp>
      <p:sp>
        <p:nvSpPr>
          <p:cNvPr id="4" name="Titel 3"/>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665111307"/>
      </p:ext>
    </p:extLst>
  </p:cSld>
  <p:clrMapOvr>
    <a:masterClrMapping/>
  </p:clrMapOvr>
  <p:transition xmlns:p14="http://schemas.microsoft.com/office/powerpoint/2010/mai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spTree>
      <p:nvGrpSpPr>
        <p:cNvPr id="1" name=""/>
        <p:cNvGrpSpPr/>
        <p:nvPr/>
      </p:nvGrpSpPr>
      <p:grpSpPr>
        <a:xfrm>
          <a:off x="0" y="0"/>
          <a:ext cx="0" cy="0"/>
          <a:chOff x="0" y="0"/>
          <a:chExt cx="0" cy="0"/>
        </a:xfrm>
      </p:grpSpPr>
      <p:pic>
        <p:nvPicPr>
          <p:cNvPr id="4" name="Picture 13"/>
          <p:cNvPicPr>
            <a:picLocks noChangeAspect="1" noChangeArrowheads="1"/>
          </p:cNvPicPr>
          <p:nvPr/>
        </p:nvPicPr>
        <p:blipFill>
          <a:blip r:embed="rId2">
            <a:grayscl/>
          </a:blip>
          <a:srcRect/>
          <a:stretch>
            <a:fillRect/>
          </a:stretch>
        </p:blipFill>
        <p:spPr bwMode="auto">
          <a:xfrm>
            <a:off x="7007225" y="406400"/>
            <a:ext cx="1743075" cy="431800"/>
          </a:xfrm>
          <a:prstGeom prst="rect">
            <a:avLst/>
          </a:prstGeom>
          <a:gradFill rotWithShape="0">
            <a:gsLst>
              <a:gs pos="0">
                <a:schemeClr val="accent1">
                  <a:gamma/>
                  <a:tint val="0"/>
                  <a:invGamma/>
                </a:schemeClr>
              </a:gs>
              <a:gs pos="100000">
                <a:schemeClr val="accent1"/>
              </a:gs>
            </a:gsLst>
            <a:lin ang="0" scaled="1"/>
          </a:gradFill>
          <a:ln w="9525">
            <a:noFill/>
            <a:miter lim="800000"/>
            <a:headEnd/>
            <a:tailEnd/>
          </a:ln>
          <a:effectLst/>
        </p:spPr>
      </p:pic>
      <p:sp>
        <p:nvSpPr>
          <p:cNvPr id="5" name="Rectangle 14"/>
          <p:cNvSpPr>
            <a:spLocks noChangeArrowheads="1"/>
          </p:cNvSpPr>
          <p:nvPr/>
        </p:nvSpPr>
        <p:spPr bwMode="auto">
          <a:xfrm>
            <a:off x="6997700" y="406400"/>
            <a:ext cx="1752600" cy="431800"/>
          </a:xfrm>
          <a:prstGeom prst="rect">
            <a:avLst/>
          </a:prstGeom>
          <a:gradFill rotWithShape="0">
            <a:gsLst>
              <a:gs pos="0">
                <a:schemeClr val="bg1">
                  <a:gamma/>
                  <a:tint val="0"/>
                  <a:invGamma/>
                </a:schemeClr>
              </a:gs>
              <a:gs pos="100000">
                <a:schemeClr val="bg1">
                  <a:alpha val="0"/>
                </a:schemeClr>
              </a:gs>
            </a:gsLst>
            <a:lin ang="0" scaled="1"/>
          </a:gradFill>
          <a:ln w="9525">
            <a:noFill/>
            <a:miter lim="800000"/>
            <a:headEnd/>
            <a:tailEnd/>
          </a:ln>
          <a:effectLst/>
        </p:spPr>
        <p:txBody>
          <a:bodyPr wrap="none" anchor="ctr">
            <a:prstTxWarp prst="textNoShape">
              <a:avLst/>
            </a:prstTxWarp>
          </a:bodyPr>
          <a:lstStyle/>
          <a:p>
            <a:pPr algn="l">
              <a:defRPr/>
            </a:pPr>
            <a:endParaRPr lang="de-DE">
              <a:latin typeface="Times" pitchFamily="-112" charset="0"/>
            </a:endParaRPr>
          </a:p>
        </p:txBody>
      </p:sp>
      <p:pic>
        <p:nvPicPr>
          <p:cNvPr id="6" name="Picture 6" descr="KM@dfki Kopie"/>
          <p:cNvPicPr>
            <a:picLocks noChangeAspect="1" noChangeArrowheads="1"/>
          </p:cNvPicPr>
          <p:nvPr/>
        </p:nvPicPr>
        <p:blipFill>
          <a:blip r:embed="rId3"/>
          <a:srcRect/>
          <a:stretch>
            <a:fillRect/>
          </a:stretch>
        </p:blipFill>
        <p:spPr bwMode="auto">
          <a:xfrm>
            <a:off x="387350" y="6272213"/>
            <a:ext cx="1447800" cy="349250"/>
          </a:xfrm>
          <a:prstGeom prst="rect">
            <a:avLst/>
          </a:prstGeom>
          <a:noFill/>
          <a:ln w="9525">
            <a:solidFill>
              <a:srgbClr val="C6C6C6"/>
            </a:solidFill>
            <a:miter lim="800000"/>
            <a:headEnd/>
            <a:tailEnd/>
          </a:ln>
        </p:spPr>
      </p:pic>
      <p:sp>
        <p:nvSpPr>
          <p:cNvPr id="7" name="Rectangle 9"/>
          <p:cNvSpPr>
            <a:spLocks noChangeArrowheads="1"/>
          </p:cNvSpPr>
          <p:nvPr/>
        </p:nvSpPr>
        <p:spPr bwMode="auto">
          <a:xfrm>
            <a:off x="1908175" y="6551613"/>
            <a:ext cx="6838950" cy="76200"/>
          </a:xfrm>
          <a:prstGeom prst="rect">
            <a:avLst/>
          </a:prstGeom>
          <a:noFill/>
          <a:ln w="9525">
            <a:solidFill>
              <a:srgbClr val="C6C6C6"/>
            </a:solidFill>
            <a:miter lim="800000"/>
            <a:headEnd/>
            <a:tailEnd/>
          </a:ln>
          <a:effectLst/>
        </p:spPr>
        <p:txBody>
          <a:bodyPr wrap="none" anchor="ctr">
            <a:prstTxWarp prst="textNoShape">
              <a:avLst/>
            </a:prstTxWarp>
          </a:bodyPr>
          <a:lstStyle/>
          <a:p>
            <a:pPr>
              <a:defRPr/>
            </a:pPr>
            <a:endParaRPr lang="de-DE" sz="2400">
              <a:solidFill>
                <a:srgbClr val="C6C6C6"/>
              </a:solidFill>
              <a:latin typeface="Times" pitchFamily="-112" charset="0"/>
            </a:endParaRPr>
          </a:p>
        </p:txBody>
      </p:sp>
      <p:sp>
        <p:nvSpPr>
          <p:cNvPr id="8" name="Rectangle 12"/>
          <p:cNvSpPr>
            <a:spLocks noChangeArrowheads="1"/>
          </p:cNvSpPr>
          <p:nvPr/>
        </p:nvSpPr>
        <p:spPr bwMode="auto">
          <a:xfrm>
            <a:off x="395288" y="404813"/>
            <a:ext cx="8353425" cy="431800"/>
          </a:xfrm>
          <a:prstGeom prst="rect">
            <a:avLst/>
          </a:prstGeom>
          <a:noFill/>
          <a:ln w="9525">
            <a:solidFill>
              <a:srgbClr val="C6C6C6"/>
            </a:solidFill>
            <a:miter lim="800000"/>
            <a:headEnd/>
            <a:tailEnd/>
          </a:ln>
          <a:effectLst/>
        </p:spPr>
        <p:txBody>
          <a:bodyPr wrap="none" anchor="ctr">
            <a:prstTxWarp prst="textNoShape">
              <a:avLst/>
            </a:prstTxWarp>
          </a:bodyPr>
          <a:lstStyle/>
          <a:p>
            <a:pPr>
              <a:defRPr/>
            </a:pPr>
            <a:endParaRPr lang="de-DE" sz="2400">
              <a:solidFill>
                <a:srgbClr val="C6C6C6"/>
              </a:solidFill>
              <a:latin typeface="Times" pitchFamily="-112" charset="0"/>
            </a:endParaRPr>
          </a:p>
        </p:txBody>
      </p:sp>
      <p:sp>
        <p:nvSpPr>
          <p:cNvPr id="9" name="Rectangle 4"/>
          <p:cNvSpPr txBox="1">
            <a:spLocks noChangeArrowheads="1"/>
          </p:cNvSpPr>
          <p:nvPr userDrawn="1"/>
        </p:nvSpPr>
        <p:spPr bwMode="auto">
          <a:xfrm>
            <a:off x="381000" y="441325"/>
            <a:ext cx="6664325" cy="457200"/>
          </a:xfrm>
          <a:prstGeom prst="rect">
            <a:avLst/>
          </a:prstGeom>
          <a:noFill/>
          <a:ln w="9525">
            <a:noFill/>
            <a:miter lim="800000"/>
            <a:headEnd/>
            <a:tailEnd/>
          </a:ln>
        </p:spPr>
        <p:txBody>
          <a:bodyPr>
            <a:prstTxWarp prst="textNoShape">
              <a:avLst/>
            </a:prstTxWarp>
          </a:bodyPr>
          <a:lstStyle/>
          <a:p>
            <a:pPr algn="l">
              <a:defRPr/>
            </a:pPr>
            <a:r>
              <a:rPr lang="de-DE" sz="2000">
                <a:solidFill>
                  <a:srgbClr val="A0A0A0"/>
                </a:solidFill>
                <a:latin typeface="Arial" pitchFamily="-65" charset="0"/>
                <a:ea typeface="ＭＳ Ｐゴシック" pitchFamily="-65" charset="-128"/>
                <a:cs typeface="ＭＳ Ｐゴシック" pitchFamily="-65" charset="-128"/>
              </a:rPr>
              <a:t>Mastertitelformat bearbeiten</a:t>
            </a:r>
          </a:p>
        </p:txBody>
      </p:sp>
      <p:sp>
        <p:nvSpPr>
          <p:cNvPr id="2" name="Titel 1"/>
          <p:cNvSpPr>
            <a:spLocks noGrp="1"/>
          </p:cNvSpPr>
          <p:nvPr>
            <p:ph type="title"/>
          </p:nvPr>
        </p:nvSpPr>
        <p:spPr>
          <a:xfrm>
            <a:off x="722313" y="4406900"/>
            <a:ext cx="7772400" cy="1362075"/>
          </a:xfrm>
        </p:spPr>
        <p:txBody>
          <a:bodyPr/>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Mastertextformat bearbeiten</a:t>
            </a:r>
          </a:p>
        </p:txBody>
      </p:sp>
      <p:sp>
        <p:nvSpPr>
          <p:cNvPr id="10" name="Rectangle 3"/>
          <p:cNvSpPr>
            <a:spLocks noGrp="1" noChangeArrowheads="1"/>
          </p:cNvSpPr>
          <p:nvPr>
            <p:ph type="ftr" sz="quarter" idx="10"/>
          </p:nvPr>
        </p:nvSpPr>
        <p:spPr>
          <a:xfrm>
            <a:off x="742950" y="6308725"/>
            <a:ext cx="8077200" cy="228600"/>
          </a:xfrm>
          <a:prstGeom prst="rect">
            <a:avLst/>
          </a:prstGeom>
        </p:spPr>
        <p:txBody>
          <a:bodyPr/>
          <a:lstStyle>
            <a:lvl1pPr algn="r" eaLnBrk="1" hangingPunct="1">
              <a:tabLst>
                <a:tab pos="92075" algn="l"/>
                <a:tab pos="3430588" algn="ctr"/>
                <a:tab pos="6473825" algn="r"/>
              </a:tabLst>
              <a:defRPr sz="1000">
                <a:latin typeface="+mn-lt"/>
                <a:sym typeface="Zapf Dingbats" pitchFamily="-112" charset="2"/>
              </a:defRPr>
            </a:lvl1pPr>
          </a:lstStyle>
          <a:p>
            <a:pPr>
              <a:defRPr/>
            </a:pPr>
            <a:r>
              <a:rPr lang="de-DE"/>
              <a:t>© 2008 Christopher Tuot        -     Doktorarbeit    -     Doktorandenkolloquium    -     14.11.2008  -   </a:t>
            </a:r>
            <a:fld id="{CE0978D1-1CBD-FE40-9950-416B6DE038C6}" type="slidenum">
              <a:rPr lang="de-DE"/>
              <a:pPr>
                <a:defRPr/>
              </a:pPr>
              <a:t>‹Nr.›</a:t>
            </a:fld>
            <a:endParaRPr lang="de-DE"/>
          </a:p>
        </p:txBody>
      </p:sp>
    </p:spTree>
  </p:cSld>
  <p:clrMapOvr>
    <a:masterClrMapping/>
  </p:clrMapOvr>
  <p:transition xmlns:p14="http://schemas.microsoft.com/office/powerpoint/2010/mai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3810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ransition xmlns:p14="http://schemas.microsoft.com/office/powerpoint/2010/mai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ransition xmlns:p14="http://schemas.microsoft.com/office/powerpoint/2010/mai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cSld>
  <p:clrMapOvr>
    <a:masterClrMapping/>
  </p:clrMapOvr>
  <p:transition xmlns:p14="http://schemas.microsoft.com/office/powerpoint/2010/mai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Rectangle 4"/>
          <p:cNvSpPr>
            <a:spLocks noGrp="1" noChangeArrowheads="1"/>
          </p:cNvSpPr>
          <p:nvPr>
            <p:ph type="title"/>
          </p:nvPr>
        </p:nvSpPr>
        <p:spPr bwMode="auto">
          <a:xfrm>
            <a:off x="381000" y="441325"/>
            <a:ext cx="6664325" cy="457200"/>
          </a:xfrm>
          <a:prstGeom prst="rect">
            <a:avLst/>
          </a:prstGeom>
          <a:noFill/>
          <a:ln w="9525">
            <a:noFill/>
            <a:miter lim="800000"/>
            <a:headEnd/>
            <a:tailEnd/>
          </a:ln>
        </p:spPr>
        <p:txBody>
          <a:bodyPr/>
          <a:lstStyle/>
          <a:p>
            <a:pPr lvl="0"/>
            <a:r>
              <a:rPr lang="de-DE" dirty="0"/>
              <a:t>Mastertitelformat bearbeiten</a:t>
            </a:r>
          </a:p>
        </p:txBody>
      </p:sp>
    </p:spTree>
  </p:cSld>
  <p:clrMapOvr>
    <a:masterClrMapping/>
  </p:clrMapOvr>
  <p:transition xmlns:p14="http://schemas.microsoft.com/office/powerpoint/2010/mai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Tree>
  </p:cSld>
  <p:clrMapOvr>
    <a:masterClrMapping/>
  </p:clrMapOvr>
  <p:transition xmlns:p14="http://schemas.microsoft.com/office/powerpoint/2010/mai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Tree>
  </p:cSld>
  <p:clrMapOvr>
    <a:masterClrMapping/>
  </p:clrMapOvr>
  <p:transition xmlns:p14="http://schemas.microsoft.com/office/powerpoint/2010/main" spd="slow">
    <p:random/>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bwMode="auto">
          <a:xfrm>
            <a:off x="323850" y="441325"/>
            <a:ext cx="8474075"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Mastertitelformat bearbeiten</a:t>
            </a:r>
          </a:p>
        </p:txBody>
      </p:sp>
      <p:sp>
        <p:nvSpPr>
          <p:cNvPr id="1028" name="Rectangle 5"/>
          <p:cNvSpPr>
            <a:spLocks noGrp="1" noChangeArrowheads="1"/>
          </p:cNvSpPr>
          <p:nvPr>
            <p:ph type="body" idx="1"/>
          </p:nvPr>
        </p:nvSpPr>
        <p:spPr bwMode="auto">
          <a:xfrm>
            <a:off x="266700" y="1346200"/>
            <a:ext cx="8610600" cy="471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51273" name="Rectangle 9"/>
          <p:cNvSpPr>
            <a:spLocks noChangeArrowheads="1"/>
          </p:cNvSpPr>
          <p:nvPr/>
        </p:nvSpPr>
        <p:spPr bwMode="auto">
          <a:xfrm>
            <a:off x="1231900" y="6602413"/>
            <a:ext cx="6499225" cy="65087"/>
          </a:xfrm>
          <a:prstGeom prst="rect">
            <a:avLst/>
          </a:prstGeom>
          <a:solidFill>
            <a:schemeClr val="bg1"/>
          </a:solidFill>
          <a:ln w="9525">
            <a:solidFill>
              <a:srgbClr val="C6C6C6"/>
            </a:solidFill>
            <a:miter lim="800000"/>
            <a:headEnd/>
            <a:tailEnd/>
          </a:ln>
          <a:effectLst/>
        </p:spPr>
        <p:txBody>
          <a:bodyPr wrap="none" anchor="ctr">
            <a:prstTxWarp prst="textNoShape">
              <a:avLst/>
            </a:prstTxWarp>
          </a:bodyPr>
          <a:lstStyle/>
          <a:p>
            <a:pPr>
              <a:defRPr/>
            </a:pPr>
            <a:endParaRPr lang="de-DE" sz="2400">
              <a:solidFill>
                <a:srgbClr val="C6C6C6"/>
              </a:solidFill>
              <a:latin typeface="Times" pitchFamily="-112" charset="0"/>
            </a:endParaRPr>
          </a:p>
        </p:txBody>
      </p:sp>
      <p:grpSp>
        <p:nvGrpSpPr>
          <p:cNvPr id="1031" name="Group 21"/>
          <p:cNvGrpSpPr>
            <a:grpSpLocks/>
          </p:cNvGrpSpPr>
          <p:nvPr userDrawn="1"/>
        </p:nvGrpSpPr>
        <p:grpSpPr bwMode="auto">
          <a:xfrm>
            <a:off x="223838" y="169862"/>
            <a:ext cx="8670925" cy="871538"/>
            <a:chOff x="141" y="107"/>
            <a:chExt cx="5462" cy="520"/>
          </a:xfrm>
        </p:grpSpPr>
        <p:sp>
          <p:nvSpPr>
            <p:cNvPr id="651276" name="Rectangle 12"/>
            <p:cNvSpPr>
              <a:spLocks noChangeArrowheads="1"/>
            </p:cNvSpPr>
            <p:nvPr/>
          </p:nvSpPr>
          <p:spPr bwMode="auto">
            <a:xfrm>
              <a:off x="141" y="107"/>
              <a:ext cx="5462" cy="520"/>
            </a:xfrm>
            <a:prstGeom prst="rect">
              <a:avLst/>
            </a:prstGeom>
            <a:solidFill>
              <a:schemeClr val="bg1"/>
            </a:solidFill>
            <a:ln w="9525">
              <a:solidFill>
                <a:srgbClr val="C6C6C6"/>
              </a:solidFill>
              <a:miter lim="800000"/>
              <a:headEnd/>
              <a:tailEnd/>
            </a:ln>
            <a:effectLst/>
          </p:spPr>
          <p:txBody>
            <a:bodyPr wrap="none" anchor="ctr">
              <a:prstTxWarp prst="textNoShape">
                <a:avLst/>
              </a:prstTxWarp>
            </a:bodyPr>
            <a:lstStyle/>
            <a:p>
              <a:pPr>
                <a:defRPr/>
              </a:pPr>
              <a:endParaRPr lang="de-DE" sz="2400">
                <a:solidFill>
                  <a:srgbClr val="C6C6C6"/>
                </a:solidFill>
                <a:latin typeface="Times" pitchFamily="-112" charset="0"/>
              </a:endParaRPr>
            </a:p>
          </p:txBody>
        </p:sp>
        <p:pic>
          <p:nvPicPr>
            <p:cNvPr id="1036" name="Picture 22"/>
            <p:cNvPicPr>
              <a:picLocks noChangeAspect="1" noChangeArrowheads="1"/>
            </p:cNvPicPr>
            <p:nvPr userDrawn="1"/>
          </p:nvPicPr>
          <p:blipFill>
            <a:blip r:embed="rId17"/>
            <a:srcRect t="51961" r="18475" b="26453"/>
            <a:stretch>
              <a:fillRect/>
            </a:stretch>
          </p:blipFill>
          <p:spPr bwMode="auto">
            <a:xfrm>
              <a:off x="148" y="114"/>
              <a:ext cx="5452" cy="145"/>
            </a:xfrm>
            <a:prstGeom prst="rect">
              <a:avLst/>
            </a:prstGeom>
            <a:noFill/>
            <a:ln w="12700">
              <a:noFill/>
              <a:miter lim="800000"/>
              <a:headEnd type="none" w="sm" len="sm"/>
              <a:tailEnd type="none" w="sm" len="sm"/>
            </a:ln>
          </p:spPr>
        </p:pic>
      </p:grpSp>
      <p:sp>
        <p:nvSpPr>
          <p:cNvPr id="15" name="Rechteck 14"/>
          <p:cNvSpPr/>
          <p:nvPr userDrawn="1"/>
        </p:nvSpPr>
        <p:spPr>
          <a:xfrm>
            <a:off x="1905001" y="6380947"/>
            <a:ext cx="5829299" cy="230832"/>
          </a:xfrm>
          <a:prstGeom prst="rect">
            <a:avLst/>
          </a:prstGeom>
        </p:spPr>
        <p:txBody>
          <a:bodyPr wrap="square">
            <a:spAutoFit/>
          </a:bodyPr>
          <a:lstStyle/>
          <a:p>
            <a:r>
              <a:rPr lang="en-US" sz="900" kern="1200" noProof="0" dirty="0" smtClean="0">
                <a:solidFill>
                  <a:schemeClr val="bg2"/>
                </a:solidFill>
                <a:latin typeface="Times" charset="0"/>
                <a:ea typeface="+mn-ea"/>
                <a:cs typeface="+mn-cs"/>
              </a:rPr>
              <a:t>© </a:t>
            </a:r>
            <a:r>
              <a:rPr lang="en-US" sz="900" noProof="0" dirty="0" smtClean="0">
                <a:solidFill>
                  <a:schemeClr val="bg2"/>
                </a:solidFill>
                <a:latin typeface="+mn-lt"/>
              </a:rPr>
              <a:t>German Research Center for Artificial Intelligence      -      </a:t>
            </a:r>
            <a:r>
              <a:rPr lang="en-US" sz="900" noProof="0" dirty="0" err="1" smtClean="0">
                <a:solidFill>
                  <a:schemeClr val="bg2"/>
                </a:solidFill>
                <a:latin typeface="+mn-lt"/>
              </a:rPr>
              <a:t>andreas.dengel@dfki.de</a:t>
            </a:r>
            <a:r>
              <a:rPr lang="en-US" sz="900" noProof="0" dirty="0" smtClean="0">
                <a:solidFill>
                  <a:schemeClr val="bg2"/>
                </a:solidFill>
                <a:latin typeface="+mn-lt"/>
              </a:rPr>
              <a:t> 2015      -      </a:t>
            </a:r>
            <a:r>
              <a:rPr lang="en-US" sz="900" baseline="0" noProof="0" dirty="0" smtClean="0">
                <a:solidFill>
                  <a:schemeClr val="bg2"/>
                </a:solidFill>
                <a:latin typeface="+mn-lt"/>
              </a:rPr>
              <a:t>Page  </a:t>
            </a:r>
            <a:fld id="{9EBB9DBA-F8DF-0445-A606-697B5E95121A}" type="slidenum">
              <a:rPr lang="en-US" sz="900" baseline="0" noProof="0" smtClean="0">
                <a:solidFill>
                  <a:schemeClr val="bg2"/>
                </a:solidFill>
                <a:latin typeface="+mn-lt"/>
              </a:rPr>
              <a:pPr/>
              <a:t>‹Nr.›</a:t>
            </a:fld>
            <a:endParaRPr lang="en-US" sz="900" noProof="0" dirty="0" smtClean="0">
              <a:solidFill>
                <a:schemeClr val="bg2"/>
              </a:solidFill>
              <a:latin typeface="+mn-lt"/>
            </a:endParaRPr>
          </a:p>
        </p:txBody>
      </p:sp>
      <p:pic>
        <p:nvPicPr>
          <p:cNvPr id="11" name="Bild 10" descr="Bildschirmfoto 2015-02-05 um 17.16.57.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797800" y="6296396"/>
            <a:ext cx="1079499" cy="434603"/>
          </a:xfrm>
          <a:prstGeom prst="rect">
            <a:avLst/>
          </a:prstGeom>
        </p:spPr>
      </p:pic>
      <p:pic>
        <p:nvPicPr>
          <p:cNvPr id="12" name="Picture 16"/>
          <p:cNvPicPr>
            <a:picLocks noChangeAspect="1" noChangeArrowheads="1"/>
          </p:cNvPicPr>
          <p:nvPr userDrawn="1"/>
        </p:nvPicPr>
        <p:blipFill>
          <a:blip r:embed="rId19"/>
          <a:srcRect/>
          <a:stretch>
            <a:fillRect/>
          </a:stretch>
        </p:blipFill>
        <p:spPr bwMode="auto">
          <a:xfrm>
            <a:off x="263524" y="6320978"/>
            <a:ext cx="904875" cy="3560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4" r:id="rId1"/>
    <p:sldLayoutId id="2147483705" r:id="rId2"/>
    <p:sldLayoutId id="2147483716"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9" r:id="rId14"/>
    <p:sldLayoutId id="2147483720" r:id="rId15"/>
  </p:sldLayoutIdLst>
  <p:transition xmlns:p14="http://schemas.microsoft.com/office/powerpoint/2010/main" spd="slow">
    <p:random/>
  </p:transition>
  <p:timing>
    <p:tnLst>
      <p:par>
        <p:cTn xmlns:p14="http://schemas.microsoft.com/office/powerpoint/2010/main" id="1" dur="indefinite" restart="never" nodeType="tmRoot"/>
      </p:par>
    </p:tnLst>
  </p:timing>
  <p:hf sldNum="0" hdr="0" dt="0"/>
  <p:txStyles>
    <p:titleStyle>
      <a:lvl1pPr algn="l" rtl="0" eaLnBrk="0" fontAlgn="base" hangingPunct="0">
        <a:lnSpc>
          <a:spcPct val="90000"/>
        </a:lnSpc>
        <a:spcBef>
          <a:spcPct val="0"/>
        </a:spcBef>
        <a:spcAft>
          <a:spcPct val="0"/>
        </a:spcAft>
        <a:defRPr sz="2000">
          <a:solidFill>
            <a:srgbClr val="A0A0A0"/>
          </a:solidFill>
          <a:latin typeface="+mj-lt"/>
          <a:ea typeface="ＭＳ Ｐゴシック" pitchFamily="-112" charset="-128"/>
          <a:cs typeface="ＭＳ Ｐゴシック" pitchFamily="-112" charset="-128"/>
        </a:defRPr>
      </a:lvl1pPr>
      <a:lvl2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2pPr>
      <a:lvl3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3pPr>
      <a:lvl4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4pPr>
      <a:lvl5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5pPr>
      <a:lvl6pPr marL="457200" algn="l" rtl="0" fontAlgn="base">
        <a:spcBef>
          <a:spcPct val="0"/>
        </a:spcBef>
        <a:spcAft>
          <a:spcPct val="0"/>
        </a:spcAft>
        <a:defRPr sz="2000">
          <a:solidFill>
            <a:srgbClr val="A0A0A0"/>
          </a:solidFill>
          <a:latin typeface="Arial" pitchFamily="-112" charset="0"/>
        </a:defRPr>
      </a:lvl6pPr>
      <a:lvl7pPr marL="914400" algn="l" rtl="0" fontAlgn="base">
        <a:spcBef>
          <a:spcPct val="0"/>
        </a:spcBef>
        <a:spcAft>
          <a:spcPct val="0"/>
        </a:spcAft>
        <a:defRPr sz="2000">
          <a:solidFill>
            <a:srgbClr val="A0A0A0"/>
          </a:solidFill>
          <a:latin typeface="Arial" pitchFamily="-112" charset="0"/>
        </a:defRPr>
      </a:lvl7pPr>
      <a:lvl8pPr marL="1371600" algn="l" rtl="0" fontAlgn="base">
        <a:spcBef>
          <a:spcPct val="0"/>
        </a:spcBef>
        <a:spcAft>
          <a:spcPct val="0"/>
        </a:spcAft>
        <a:defRPr sz="2000">
          <a:solidFill>
            <a:srgbClr val="A0A0A0"/>
          </a:solidFill>
          <a:latin typeface="Arial" pitchFamily="-112" charset="0"/>
        </a:defRPr>
      </a:lvl8pPr>
      <a:lvl9pPr marL="1828800" algn="l" rtl="0" fontAlgn="base">
        <a:spcBef>
          <a:spcPct val="0"/>
        </a:spcBef>
        <a:spcAft>
          <a:spcPct val="0"/>
        </a:spcAft>
        <a:defRPr sz="2000">
          <a:solidFill>
            <a:srgbClr val="A0A0A0"/>
          </a:solidFill>
          <a:latin typeface="Arial" pitchFamily="-112" charset="0"/>
        </a:defRPr>
      </a:lvl9pPr>
    </p:titleStyle>
    <p:bodyStyle>
      <a:lvl1pPr marL="342900" indent="-342900" algn="l" rtl="0" eaLnBrk="0" fontAlgn="base" hangingPunct="0">
        <a:spcBef>
          <a:spcPct val="20000"/>
        </a:spcBef>
        <a:spcAft>
          <a:spcPct val="0"/>
        </a:spcAft>
        <a:buClr>
          <a:schemeClr val="accent2"/>
        </a:buClr>
        <a:buSzPct val="200000"/>
        <a:buFont typeface="Wingdings" charset="2"/>
        <a:buChar char="§"/>
        <a:defRPr sz="2400">
          <a:solidFill>
            <a:schemeClr val="bg2"/>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lr>
          <a:schemeClr val="accent2"/>
        </a:buClr>
        <a:buFont typeface="Helvetica CE" charset="-18"/>
        <a:buChar char="–"/>
        <a:defRPr sz="2000">
          <a:solidFill>
            <a:schemeClr val="bg2"/>
          </a:solidFill>
          <a:latin typeface="+mn-lt"/>
          <a:ea typeface="ＭＳ Ｐゴシック" pitchFamily="-112" charset="-128"/>
        </a:defRPr>
      </a:lvl2pPr>
      <a:lvl3pPr marL="1143000" indent="-228600" algn="l" rtl="0" eaLnBrk="0" fontAlgn="base" hangingPunct="0">
        <a:spcBef>
          <a:spcPct val="20000"/>
        </a:spcBef>
        <a:spcAft>
          <a:spcPct val="0"/>
        </a:spcAft>
        <a:buClr>
          <a:schemeClr val="accent2"/>
        </a:buClr>
        <a:buChar char="•"/>
        <a:defRPr>
          <a:solidFill>
            <a:schemeClr val="bg2"/>
          </a:solidFill>
          <a:latin typeface="+mn-lt"/>
          <a:ea typeface="ＭＳ Ｐゴシック" pitchFamily="-112" charset="-128"/>
        </a:defRPr>
      </a:lvl3pPr>
      <a:lvl4pPr marL="1600200" indent="-228600" algn="l" rtl="0" eaLnBrk="0" fontAlgn="base" hangingPunct="0">
        <a:spcBef>
          <a:spcPct val="20000"/>
        </a:spcBef>
        <a:spcAft>
          <a:spcPct val="0"/>
        </a:spcAft>
        <a:buClr>
          <a:schemeClr val="accent2"/>
        </a:buClr>
        <a:buChar char="–"/>
        <a:defRPr>
          <a:solidFill>
            <a:schemeClr val="bg2"/>
          </a:solidFill>
          <a:latin typeface="+mn-lt"/>
          <a:ea typeface="ＭＳ Ｐゴシック" pitchFamily="-112" charset="-128"/>
        </a:defRPr>
      </a:lvl4pPr>
      <a:lvl5pPr marL="2057400" indent="-228600" algn="l" rtl="0" eaLnBrk="0" fontAlgn="base" hangingPunct="0">
        <a:spcBef>
          <a:spcPct val="20000"/>
        </a:spcBef>
        <a:spcAft>
          <a:spcPct val="0"/>
        </a:spcAft>
        <a:buClr>
          <a:schemeClr val="accent2"/>
        </a:buClr>
        <a:buChar char="»"/>
        <a:defRPr>
          <a:solidFill>
            <a:schemeClr val="bg2"/>
          </a:solidFill>
          <a:latin typeface="+mn-lt"/>
          <a:ea typeface="ＭＳ Ｐゴシック" pitchFamily="-112" charset="-128"/>
        </a:defRPr>
      </a:lvl5pPr>
      <a:lvl6pPr marL="2514600" indent="-228600" algn="l" rtl="0" fontAlgn="base">
        <a:spcBef>
          <a:spcPct val="20000"/>
        </a:spcBef>
        <a:spcAft>
          <a:spcPct val="0"/>
        </a:spcAft>
        <a:buChar char="»"/>
        <a:defRPr>
          <a:solidFill>
            <a:srgbClr val="2F3754"/>
          </a:solidFill>
          <a:latin typeface="+mn-lt"/>
          <a:ea typeface="ＭＳ Ｐゴシック" pitchFamily="-112" charset="-128"/>
        </a:defRPr>
      </a:lvl6pPr>
      <a:lvl7pPr marL="2971800" indent="-228600" algn="l" rtl="0" fontAlgn="base">
        <a:spcBef>
          <a:spcPct val="20000"/>
        </a:spcBef>
        <a:spcAft>
          <a:spcPct val="0"/>
        </a:spcAft>
        <a:buChar char="»"/>
        <a:defRPr>
          <a:solidFill>
            <a:srgbClr val="2F3754"/>
          </a:solidFill>
          <a:latin typeface="+mn-lt"/>
          <a:ea typeface="ＭＳ Ｐゴシック" pitchFamily="-112" charset="-128"/>
        </a:defRPr>
      </a:lvl7pPr>
      <a:lvl8pPr marL="3429000" indent="-228600" algn="l" rtl="0" fontAlgn="base">
        <a:spcBef>
          <a:spcPct val="20000"/>
        </a:spcBef>
        <a:spcAft>
          <a:spcPct val="0"/>
        </a:spcAft>
        <a:buChar char="»"/>
        <a:defRPr>
          <a:solidFill>
            <a:srgbClr val="2F3754"/>
          </a:solidFill>
          <a:latin typeface="+mn-lt"/>
          <a:ea typeface="ＭＳ Ｐゴシック" pitchFamily="-112" charset="-128"/>
        </a:defRPr>
      </a:lvl8pPr>
      <a:lvl9pPr marL="3886200" indent="-228600" algn="l" rtl="0" fontAlgn="base">
        <a:spcBef>
          <a:spcPct val="20000"/>
        </a:spcBef>
        <a:spcAft>
          <a:spcPct val="0"/>
        </a:spcAft>
        <a:buChar char="»"/>
        <a:defRPr>
          <a:solidFill>
            <a:srgbClr val="2F3754"/>
          </a:solidFill>
          <a:latin typeface="+mn-lt"/>
          <a:ea typeface="ＭＳ Ｐゴシック" pitchFamily="-112"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e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wmf"/><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9" Type="http://schemas.openxmlformats.org/officeDocument/2006/relationships/image" Target="../media/image43.png"/><Relationship Id="rId20" Type="http://schemas.openxmlformats.org/officeDocument/2006/relationships/image" Target="../media/image54.jpeg"/><Relationship Id="rId21" Type="http://schemas.openxmlformats.org/officeDocument/2006/relationships/image" Target="../media/image55.png"/><Relationship Id="rId22" Type="http://schemas.openxmlformats.org/officeDocument/2006/relationships/image" Target="../media/image56.png"/><Relationship Id="rId23" Type="http://schemas.openxmlformats.org/officeDocument/2006/relationships/image" Target="../media/image57.jpeg"/><Relationship Id="rId24" Type="http://schemas.openxmlformats.org/officeDocument/2006/relationships/image" Target="../media/image58.wmf"/><Relationship Id="rId25" Type="http://schemas.openxmlformats.org/officeDocument/2006/relationships/image" Target="../media/image59.jpeg"/><Relationship Id="rId26" Type="http://schemas.openxmlformats.org/officeDocument/2006/relationships/image" Target="../media/image60.png"/><Relationship Id="rId27" Type="http://schemas.openxmlformats.org/officeDocument/2006/relationships/image" Target="../media/image61.jpeg"/><Relationship Id="rId10" Type="http://schemas.openxmlformats.org/officeDocument/2006/relationships/image" Target="../media/image44.png"/><Relationship Id="rId11" Type="http://schemas.openxmlformats.org/officeDocument/2006/relationships/image" Target="../media/image45.jpeg"/><Relationship Id="rId12" Type="http://schemas.openxmlformats.org/officeDocument/2006/relationships/image" Target="../media/image46.png"/><Relationship Id="rId13" Type="http://schemas.openxmlformats.org/officeDocument/2006/relationships/image" Target="../media/image47.emf"/><Relationship Id="rId14" Type="http://schemas.openxmlformats.org/officeDocument/2006/relationships/image" Target="../media/image48.emf"/><Relationship Id="rId15" Type="http://schemas.openxmlformats.org/officeDocument/2006/relationships/image" Target="../media/image49.png"/><Relationship Id="rId16" Type="http://schemas.openxmlformats.org/officeDocument/2006/relationships/image" Target="../media/image50.jpe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8.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png"/><Relationship Id="rId8" Type="http://schemas.openxmlformats.org/officeDocument/2006/relationships/image" Target="../media/image42.jpeg"/></Relationships>
</file>

<file path=ppt/slides/_rels/slide13.xml.rels><?xml version="1.0" encoding="UTF-8" standalone="yes"?>
<Relationships xmlns="http://schemas.openxmlformats.org/package/2006/relationships"><Relationship Id="rId20" Type="http://schemas.openxmlformats.org/officeDocument/2006/relationships/tags" Target="../tags/tag83.xml"/><Relationship Id="rId21" Type="http://schemas.openxmlformats.org/officeDocument/2006/relationships/tags" Target="../tags/tag84.xml"/><Relationship Id="rId22" Type="http://schemas.openxmlformats.org/officeDocument/2006/relationships/tags" Target="../tags/tag85.xml"/><Relationship Id="rId23" Type="http://schemas.openxmlformats.org/officeDocument/2006/relationships/tags" Target="../tags/tag86.xml"/><Relationship Id="rId24" Type="http://schemas.openxmlformats.org/officeDocument/2006/relationships/slideLayout" Target="../slideLayouts/slideLayout2.xml"/><Relationship Id="rId25" Type="http://schemas.openxmlformats.org/officeDocument/2006/relationships/notesSlide" Target="../notesSlides/notesSlide11.xml"/><Relationship Id="rId26" Type="http://schemas.openxmlformats.org/officeDocument/2006/relationships/image" Target="../media/image62.jpeg"/><Relationship Id="rId27" Type="http://schemas.openxmlformats.org/officeDocument/2006/relationships/image" Target="../media/image63.png"/><Relationship Id="rId28" Type="http://schemas.openxmlformats.org/officeDocument/2006/relationships/image" Target="../media/image64.jpeg"/><Relationship Id="rId29" Type="http://schemas.openxmlformats.org/officeDocument/2006/relationships/image" Target="../media/image65.png"/><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30" Type="http://schemas.openxmlformats.org/officeDocument/2006/relationships/image" Target="../media/image15.jpeg"/><Relationship Id="rId31" Type="http://schemas.openxmlformats.org/officeDocument/2006/relationships/image" Target="../media/image13.gif"/><Relationship Id="rId32" Type="http://schemas.openxmlformats.org/officeDocument/2006/relationships/image" Target="../media/image22.jpeg"/><Relationship Id="rId9" Type="http://schemas.openxmlformats.org/officeDocument/2006/relationships/tags" Target="../tags/tag72.xml"/><Relationship Id="rId6" Type="http://schemas.openxmlformats.org/officeDocument/2006/relationships/tags" Target="../tags/tag69.xml"/><Relationship Id="rId7" Type="http://schemas.openxmlformats.org/officeDocument/2006/relationships/tags" Target="../tags/tag70.xml"/><Relationship Id="rId8" Type="http://schemas.openxmlformats.org/officeDocument/2006/relationships/tags" Target="../tags/tag71.xml"/><Relationship Id="rId33" Type="http://schemas.openxmlformats.org/officeDocument/2006/relationships/image" Target="../media/image66.png"/><Relationship Id="rId10" Type="http://schemas.openxmlformats.org/officeDocument/2006/relationships/tags" Target="../tags/tag73.xml"/><Relationship Id="rId11" Type="http://schemas.openxmlformats.org/officeDocument/2006/relationships/tags" Target="../tags/tag74.xml"/><Relationship Id="rId12" Type="http://schemas.openxmlformats.org/officeDocument/2006/relationships/tags" Target="../tags/tag75.xml"/><Relationship Id="rId13" Type="http://schemas.openxmlformats.org/officeDocument/2006/relationships/tags" Target="../tags/tag76.xml"/><Relationship Id="rId14" Type="http://schemas.openxmlformats.org/officeDocument/2006/relationships/tags" Target="../tags/tag77.xml"/><Relationship Id="rId15" Type="http://schemas.openxmlformats.org/officeDocument/2006/relationships/tags" Target="../tags/tag78.xml"/><Relationship Id="rId16" Type="http://schemas.openxmlformats.org/officeDocument/2006/relationships/tags" Target="../tags/tag79.xml"/><Relationship Id="rId17" Type="http://schemas.openxmlformats.org/officeDocument/2006/relationships/tags" Target="../tags/tag80.xml"/><Relationship Id="rId18" Type="http://schemas.openxmlformats.org/officeDocument/2006/relationships/tags" Target="../tags/tag81.xml"/><Relationship Id="rId19" Type="http://schemas.openxmlformats.org/officeDocument/2006/relationships/tags" Target="../tags/tag82.xml"/></Relationships>
</file>

<file path=ppt/slides/_rels/slide14.xml.rels><?xml version="1.0" encoding="UTF-8" standalone="yes"?>
<Relationships xmlns="http://schemas.openxmlformats.org/package/2006/relationships"><Relationship Id="rId9" Type="http://schemas.openxmlformats.org/officeDocument/2006/relationships/tags" Target="../tags/tag95.xml"/><Relationship Id="rId20" Type="http://schemas.openxmlformats.org/officeDocument/2006/relationships/tags" Target="../tags/tag106.xml"/><Relationship Id="rId21" Type="http://schemas.openxmlformats.org/officeDocument/2006/relationships/tags" Target="../tags/tag107.xml"/><Relationship Id="rId22" Type="http://schemas.openxmlformats.org/officeDocument/2006/relationships/tags" Target="../tags/tag108.xml"/><Relationship Id="rId23" Type="http://schemas.openxmlformats.org/officeDocument/2006/relationships/tags" Target="../tags/tag109.xml"/><Relationship Id="rId24" Type="http://schemas.openxmlformats.org/officeDocument/2006/relationships/slideLayout" Target="../slideLayouts/slideLayout2.xml"/><Relationship Id="rId25" Type="http://schemas.openxmlformats.org/officeDocument/2006/relationships/notesSlide" Target="../notesSlides/notesSlide12.xml"/><Relationship Id="rId26" Type="http://schemas.openxmlformats.org/officeDocument/2006/relationships/image" Target="../media/image62.jpeg"/><Relationship Id="rId27" Type="http://schemas.openxmlformats.org/officeDocument/2006/relationships/image" Target="../media/image63.png"/><Relationship Id="rId28" Type="http://schemas.openxmlformats.org/officeDocument/2006/relationships/image" Target="../media/image64.jpeg"/><Relationship Id="rId29" Type="http://schemas.openxmlformats.org/officeDocument/2006/relationships/image" Target="../media/image65.png"/><Relationship Id="rId30" Type="http://schemas.openxmlformats.org/officeDocument/2006/relationships/image" Target="../media/image15.jpeg"/><Relationship Id="rId31" Type="http://schemas.openxmlformats.org/officeDocument/2006/relationships/image" Target="../media/image13.gif"/><Relationship Id="rId32" Type="http://schemas.openxmlformats.org/officeDocument/2006/relationships/image" Target="../media/image66.png"/><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tags" Target="../tags/tag102.xml"/><Relationship Id="rId17" Type="http://schemas.openxmlformats.org/officeDocument/2006/relationships/tags" Target="../tags/tag103.xml"/><Relationship Id="rId18" Type="http://schemas.openxmlformats.org/officeDocument/2006/relationships/tags" Target="../tags/tag104.xml"/><Relationship Id="rId19" Type="http://schemas.openxmlformats.org/officeDocument/2006/relationships/tags" Target="../tags/tag105.xml"/><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jpe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5.xml"/><Relationship Id="rId20" Type="http://schemas.openxmlformats.org/officeDocument/2006/relationships/image" Target="../media/image76.png"/><Relationship Id="rId21" Type="http://schemas.microsoft.com/office/2007/relationships/hdphoto" Target="../media/hdphoto3.wdp"/><Relationship Id="rId22" Type="http://schemas.openxmlformats.org/officeDocument/2006/relationships/image" Target="../media/image22.jpeg"/><Relationship Id="rId23" Type="http://schemas.openxmlformats.org/officeDocument/2006/relationships/image" Target="../media/image13.gif"/><Relationship Id="rId24" Type="http://schemas.openxmlformats.org/officeDocument/2006/relationships/image" Target="../media/image66.pn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64.jpeg"/><Relationship Id="rId13" Type="http://schemas.openxmlformats.org/officeDocument/2006/relationships/image" Target="../media/image71.png"/><Relationship Id="rId14" Type="http://schemas.openxmlformats.org/officeDocument/2006/relationships/image" Target="../media/image25.wmf"/><Relationship Id="rId15" Type="http://schemas.openxmlformats.org/officeDocument/2006/relationships/image" Target="../media/image72.png"/><Relationship Id="rId16" Type="http://schemas.microsoft.com/office/2007/relationships/hdphoto" Target="../media/hdphoto2.wdp"/><Relationship Id="rId17" Type="http://schemas.openxmlformats.org/officeDocument/2006/relationships/image" Target="../media/image73.png"/><Relationship Id="rId18" Type="http://schemas.openxmlformats.org/officeDocument/2006/relationships/image" Target="../media/image74.png"/><Relationship Id="rId19" Type="http://schemas.openxmlformats.org/officeDocument/2006/relationships/image" Target="../media/image75.png"/><Relationship Id="rId1" Type="http://schemas.openxmlformats.org/officeDocument/2006/relationships/tags" Target="../tags/tag110.xml"/><Relationship Id="rId2" Type="http://schemas.openxmlformats.org/officeDocument/2006/relationships/tags" Target="../tags/tag111.xml"/><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tags" Target="../tags/tag116.xml"/><Relationship Id="rId8"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9" Type="http://schemas.openxmlformats.org/officeDocument/2006/relationships/tags" Target="../tags/tag125.xml"/><Relationship Id="rId20" Type="http://schemas.openxmlformats.org/officeDocument/2006/relationships/tags" Target="../tags/tag136.xml"/><Relationship Id="rId21" Type="http://schemas.openxmlformats.org/officeDocument/2006/relationships/tags" Target="../tags/tag137.xml"/><Relationship Id="rId22" Type="http://schemas.openxmlformats.org/officeDocument/2006/relationships/tags" Target="../tags/tag138.xml"/><Relationship Id="rId23" Type="http://schemas.openxmlformats.org/officeDocument/2006/relationships/tags" Target="../tags/tag139.xml"/><Relationship Id="rId24" Type="http://schemas.openxmlformats.org/officeDocument/2006/relationships/slideLayout" Target="../slideLayouts/slideLayout2.xml"/><Relationship Id="rId25" Type="http://schemas.openxmlformats.org/officeDocument/2006/relationships/notesSlide" Target="../notesSlides/notesSlide16.xml"/><Relationship Id="rId26" Type="http://schemas.openxmlformats.org/officeDocument/2006/relationships/image" Target="../media/image13.gif"/><Relationship Id="rId27" Type="http://schemas.openxmlformats.org/officeDocument/2006/relationships/image" Target="../media/image62.jpeg"/><Relationship Id="rId28" Type="http://schemas.openxmlformats.org/officeDocument/2006/relationships/image" Target="../media/image63.png"/><Relationship Id="rId29" Type="http://schemas.openxmlformats.org/officeDocument/2006/relationships/image" Target="../media/image64.jpeg"/><Relationship Id="rId30" Type="http://schemas.openxmlformats.org/officeDocument/2006/relationships/image" Target="../media/image65.png"/><Relationship Id="rId31" Type="http://schemas.openxmlformats.org/officeDocument/2006/relationships/image" Target="../media/image15.jpeg"/><Relationship Id="rId32" Type="http://schemas.openxmlformats.org/officeDocument/2006/relationships/image" Target="../media/image66.png"/><Relationship Id="rId10" Type="http://schemas.openxmlformats.org/officeDocument/2006/relationships/tags" Target="../tags/tag126.xml"/><Relationship Id="rId11" Type="http://schemas.openxmlformats.org/officeDocument/2006/relationships/tags" Target="../tags/tag127.xml"/><Relationship Id="rId12" Type="http://schemas.openxmlformats.org/officeDocument/2006/relationships/tags" Target="../tags/tag128.xml"/><Relationship Id="rId13" Type="http://schemas.openxmlformats.org/officeDocument/2006/relationships/tags" Target="../tags/tag129.xml"/><Relationship Id="rId14" Type="http://schemas.openxmlformats.org/officeDocument/2006/relationships/tags" Target="../tags/tag130.xml"/><Relationship Id="rId15" Type="http://schemas.openxmlformats.org/officeDocument/2006/relationships/tags" Target="../tags/tag131.xml"/><Relationship Id="rId16" Type="http://schemas.openxmlformats.org/officeDocument/2006/relationships/tags" Target="../tags/tag132.xml"/><Relationship Id="rId17" Type="http://schemas.openxmlformats.org/officeDocument/2006/relationships/tags" Target="../tags/tag133.xml"/><Relationship Id="rId18" Type="http://schemas.openxmlformats.org/officeDocument/2006/relationships/tags" Target="../tags/tag134.xml"/><Relationship Id="rId19" Type="http://schemas.openxmlformats.org/officeDocument/2006/relationships/tags" Target="../tags/tag135.xml"/><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tags" Target="../tags/tag121.xml"/><Relationship Id="rId6" Type="http://schemas.openxmlformats.org/officeDocument/2006/relationships/tags" Target="../tags/tag122.xml"/><Relationship Id="rId7" Type="http://schemas.openxmlformats.org/officeDocument/2006/relationships/tags" Target="../tags/tag123.xml"/><Relationship Id="rId8" Type="http://schemas.openxmlformats.org/officeDocument/2006/relationships/tags" Target="../tags/tag124.xml"/></Relationships>
</file>

<file path=ppt/slides/_rels/slide19.xml.rels><?xml version="1.0" encoding="UTF-8" standalone="yes"?>
<Relationships xmlns="http://schemas.openxmlformats.org/package/2006/relationships"><Relationship Id="rId9" Type="http://schemas.openxmlformats.org/officeDocument/2006/relationships/tags" Target="../tags/tag148.xml"/><Relationship Id="rId20" Type="http://schemas.openxmlformats.org/officeDocument/2006/relationships/image" Target="../media/image79.png"/><Relationship Id="rId21" Type="http://schemas.openxmlformats.org/officeDocument/2006/relationships/image" Target="../media/image80.jpeg"/><Relationship Id="rId22" Type="http://schemas.openxmlformats.org/officeDocument/2006/relationships/image" Target="../media/image66.png"/><Relationship Id="rId10" Type="http://schemas.openxmlformats.org/officeDocument/2006/relationships/tags" Target="../tags/tag149.xml"/><Relationship Id="rId11" Type="http://schemas.openxmlformats.org/officeDocument/2006/relationships/tags" Target="../tags/tag150.xml"/><Relationship Id="rId12" Type="http://schemas.openxmlformats.org/officeDocument/2006/relationships/tags" Target="../tags/tag151.xml"/><Relationship Id="rId13" Type="http://schemas.openxmlformats.org/officeDocument/2006/relationships/tags" Target="../tags/tag152.xml"/><Relationship Id="rId14" Type="http://schemas.openxmlformats.org/officeDocument/2006/relationships/tags" Target="../tags/tag153.xml"/><Relationship Id="rId15" Type="http://schemas.openxmlformats.org/officeDocument/2006/relationships/slideLayout" Target="../slideLayouts/slideLayout2.xml"/><Relationship Id="rId16" Type="http://schemas.openxmlformats.org/officeDocument/2006/relationships/notesSlide" Target="../notesSlides/notesSlide17.xml"/><Relationship Id="rId17" Type="http://schemas.openxmlformats.org/officeDocument/2006/relationships/image" Target="../media/image62.jpeg"/><Relationship Id="rId18" Type="http://schemas.openxmlformats.org/officeDocument/2006/relationships/image" Target="../media/image77.png"/><Relationship Id="rId19" Type="http://schemas.openxmlformats.org/officeDocument/2006/relationships/image" Target="../media/image78.jpeg"/><Relationship Id="rId1" Type="http://schemas.openxmlformats.org/officeDocument/2006/relationships/tags" Target="../tags/tag140.xml"/><Relationship Id="rId2" Type="http://schemas.openxmlformats.org/officeDocument/2006/relationships/tags" Target="../tags/tag141.xml"/><Relationship Id="rId3" Type="http://schemas.openxmlformats.org/officeDocument/2006/relationships/tags" Target="../tags/tag142.xml"/><Relationship Id="rId4" Type="http://schemas.openxmlformats.org/officeDocument/2006/relationships/tags" Target="../tags/tag143.xml"/><Relationship Id="rId5" Type="http://schemas.openxmlformats.org/officeDocument/2006/relationships/tags" Target="../tags/tag144.xml"/><Relationship Id="rId6" Type="http://schemas.openxmlformats.org/officeDocument/2006/relationships/tags" Target="../tags/tag145.xml"/><Relationship Id="rId7" Type="http://schemas.openxmlformats.org/officeDocument/2006/relationships/tags" Target="../tags/tag146.xml"/><Relationship Id="rId8" Type="http://schemas.openxmlformats.org/officeDocument/2006/relationships/tags" Target="../tags/tag14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9" Type="http://schemas.openxmlformats.org/officeDocument/2006/relationships/tags" Target="../tags/tag162.xml"/><Relationship Id="rId20" Type="http://schemas.openxmlformats.org/officeDocument/2006/relationships/tags" Target="../tags/tag173.xml"/><Relationship Id="rId21" Type="http://schemas.openxmlformats.org/officeDocument/2006/relationships/tags" Target="../tags/tag174.xml"/><Relationship Id="rId22" Type="http://schemas.openxmlformats.org/officeDocument/2006/relationships/tags" Target="../tags/tag175.xml"/><Relationship Id="rId23" Type="http://schemas.openxmlformats.org/officeDocument/2006/relationships/tags" Target="../tags/tag176.xml"/><Relationship Id="rId24" Type="http://schemas.openxmlformats.org/officeDocument/2006/relationships/slideLayout" Target="../slideLayouts/slideLayout2.xml"/><Relationship Id="rId25" Type="http://schemas.openxmlformats.org/officeDocument/2006/relationships/notesSlide" Target="../notesSlides/notesSlide18.xml"/><Relationship Id="rId26" Type="http://schemas.openxmlformats.org/officeDocument/2006/relationships/image" Target="../media/image13.gif"/><Relationship Id="rId27" Type="http://schemas.openxmlformats.org/officeDocument/2006/relationships/image" Target="../media/image62.jpeg"/><Relationship Id="rId28" Type="http://schemas.openxmlformats.org/officeDocument/2006/relationships/image" Target="../media/image63.png"/><Relationship Id="rId29" Type="http://schemas.openxmlformats.org/officeDocument/2006/relationships/image" Target="../media/image64.jpeg"/><Relationship Id="rId30" Type="http://schemas.openxmlformats.org/officeDocument/2006/relationships/image" Target="../media/image65.png"/><Relationship Id="rId31" Type="http://schemas.openxmlformats.org/officeDocument/2006/relationships/image" Target="../media/image15.jpeg"/><Relationship Id="rId32" Type="http://schemas.openxmlformats.org/officeDocument/2006/relationships/image" Target="../media/image66.png"/><Relationship Id="rId10" Type="http://schemas.openxmlformats.org/officeDocument/2006/relationships/tags" Target="../tags/tag163.xml"/><Relationship Id="rId11" Type="http://schemas.openxmlformats.org/officeDocument/2006/relationships/tags" Target="../tags/tag164.xml"/><Relationship Id="rId12" Type="http://schemas.openxmlformats.org/officeDocument/2006/relationships/tags" Target="../tags/tag165.xml"/><Relationship Id="rId13" Type="http://schemas.openxmlformats.org/officeDocument/2006/relationships/tags" Target="../tags/tag166.xml"/><Relationship Id="rId14" Type="http://schemas.openxmlformats.org/officeDocument/2006/relationships/tags" Target="../tags/tag167.xml"/><Relationship Id="rId15" Type="http://schemas.openxmlformats.org/officeDocument/2006/relationships/tags" Target="../tags/tag168.xml"/><Relationship Id="rId16" Type="http://schemas.openxmlformats.org/officeDocument/2006/relationships/tags" Target="../tags/tag169.xml"/><Relationship Id="rId17" Type="http://schemas.openxmlformats.org/officeDocument/2006/relationships/tags" Target="../tags/tag170.xml"/><Relationship Id="rId18" Type="http://schemas.openxmlformats.org/officeDocument/2006/relationships/tags" Target="../tags/tag171.xml"/><Relationship Id="rId19" Type="http://schemas.openxmlformats.org/officeDocument/2006/relationships/tags" Target="../tags/tag172.xml"/><Relationship Id="rId1" Type="http://schemas.openxmlformats.org/officeDocument/2006/relationships/tags" Target="../tags/tag154.xml"/><Relationship Id="rId2" Type="http://schemas.openxmlformats.org/officeDocument/2006/relationships/tags" Target="../tags/tag155.xml"/><Relationship Id="rId3" Type="http://schemas.openxmlformats.org/officeDocument/2006/relationships/tags" Target="../tags/tag156.xml"/><Relationship Id="rId4" Type="http://schemas.openxmlformats.org/officeDocument/2006/relationships/tags" Target="../tags/tag157.xml"/><Relationship Id="rId5" Type="http://schemas.openxmlformats.org/officeDocument/2006/relationships/tags" Target="../tags/tag158.xml"/><Relationship Id="rId6" Type="http://schemas.openxmlformats.org/officeDocument/2006/relationships/tags" Target="../tags/tag159.xml"/><Relationship Id="rId7" Type="http://schemas.openxmlformats.org/officeDocument/2006/relationships/tags" Target="../tags/tag160.xml"/><Relationship Id="rId8" Type="http://schemas.openxmlformats.org/officeDocument/2006/relationships/tags" Target="../tags/tag161.xml"/></Relationships>
</file>

<file path=ppt/slides/_rels/slide21.xml.rels><?xml version="1.0" encoding="UTF-8" standalone="yes"?>
<Relationships xmlns="http://schemas.openxmlformats.org/package/2006/relationships"><Relationship Id="rId11" Type="http://schemas.openxmlformats.org/officeDocument/2006/relationships/image" Target="../media/image86.jpeg"/><Relationship Id="rId12" Type="http://schemas.openxmlformats.org/officeDocument/2006/relationships/image" Target="../media/image87.png"/><Relationship Id="rId13" Type="http://schemas.openxmlformats.org/officeDocument/2006/relationships/image" Target="../media/image66.png"/><Relationship Id="rId1" Type="http://schemas.openxmlformats.org/officeDocument/2006/relationships/tags" Target="../tags/tag177.xml"/><Relationship Id="rId2" Type="http://schemas.openxmlformats.org/officeDocument/2006/relationships/tags" Target="../tags/tag178.xml"/><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3.gif"/><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1.xml"/><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66.png"/><Relationship Id="rId1" Type="http://schemas.openxmlformats.org/officeDocument/2006/relationships/tags" Target="../tags/tag179.xml"/><Relationship Id="rId2" Type="http://schemas.openxmlformats.org/officeDocument/2006/relationships/tags" Target="../tags/tag180.xml"/></Relationships>
</file>

<file path=ppt/slides/_rels/slide24.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98.png"/><Relationship Id="rId13" Type="http://schemas.openxmlformats.org/officeDocument/2006/relationships/image" Target="../media/image66.png"/><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jpeg"/><Relationship Id="rId10"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66.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9" Type="http://schemas.openxmlformats.org/officeDocument/2006/relationships/tags" Target="../tags/tag189.xml"/><Relationship Id="rId20" Type="http://schemas.openxmlformats.org/officeDocument/2006/relationships/tags" Target="../tags/tag200.xml"/><Relationship Id="rId21" Type="http://schemas.openxmlformats.org/officeDocument/2006/relationships/tags" Target="../tags/tag201.xml"/><Relationship Id="rId22" Type="http://schemas.openxmlformats.org/officeDocument/2006/relationships/tags" Target="../tags/tag202.xml"/><Relationship Id="rId23" Type="http://schemas.openxmlformats.org/officeDocument/2006/relationships/tags" Target="../tags/tag203.xml"/><Relationship Id="rId24" Type="http://schemas.openxmlformats.org/officeDocument/2006/relationships/tags" Target="../tags/tag204.xml"/><Relationship Id="rId25" Type="http://schemas.openxmlformats.org/officeDocument/2006/relationships/tags" Target="../tags/tag205.xml"/><Relationship Id="rId26" Type="http://schemas.openxmlformats.org/officeDocument/2006/relationships/tags" Target="../tags/tag206.xml"/><Relationship Id="rId27" Type="http://schemas.openxmlformats.org/officeDocument/2006/relationships/tags" Target="../tags/tag207.xml"/><Relationship Id="rId28" Type="http://schemas.openxmlformats.org/officeDocument/2006/relationships/tags" Target="../tags/tag208.xml"/><Relationship Id="rId29" Type="http://schemas.openxmlformats.org/officeDocument/2006/relationships/slideLayout" Target="../slideLayouts/slideLayout2.xml"/><Relationship Id="rId30" Type="http://schemas.openxmlformats.org/officeDocument/2006/relationships/notesSlide" Target="../notesSlides/notesSlide24.xml"/><Relationship Id="rId31" Type="http://schemas.openxmlformats.org/officeDocument/2006/relationships/chart" Target="../charts/chart1.xml"/><Relationship Id="rId32" Type="http://schemas.openxmlformats.org/officeDocument/2006/relationships/image" Target="../media/image66.png"/><Relationship Id="rId10" Type="http://schemas.openxmlformats.org/officeDocument/2006/relationships/tags" Target="../tags/tag190.xml"/><Relationship Id="rId11" Type="http://schemas.openxmlformats.org/officeDocument/2006/relationships/tags" Target="../tags/tag191.xml"/><Relationship Id="rId12" Type="http://schemas.openxmlformats.org/officeDocument/2006/relationships/tags" Target="../tags/tag192.xml"/><Relationship Id="rId13" Type="http://schemas.openxmlformats.org/officeDocument/2006/relationships/tags" Target="../tags/tag193.xml"/><Relationship Id="rId14" Type="http://schemas.openxmlformats.org/officeDocument/2006/relationships/tags" Target="../tags/tag194.xml"/><Relationship Id="rId15" Type="http://schemas.openxmlformats.org/officeDocument/2006/relationships/tags" Target="../tags/tag195.xml"/><Relationship Id="rId16" Type="http://schemas.openxmlformats.org/officeDocument/2006/relationships/tags" Target="../tags/tag196.xml"/><Relationship Id="rId17" Type="http://schemas.openxmlformats.org/officeDocument/2006/relationships/tags" Target="../tags/tag197.xml"/><Relationship Id="rId18" Type="http://schemas.openxmlformats.org/officeDocument/2006/relationships/tags" Target="../tags/tag198.xml"/><Relationship Id="rId19" Type="http://schemas.openxmlformats.org/officeDocument/2006/relationships/tags" Target="../tags/tag199.xml"/><Relationship Id="rId1" Type="http://schemas.openxmlformats.org/officeDocument/2006/relationships/tags" Target="../tags/tag181.xml"/><Relationship Id="rId2" Type="http://schemas.openxmlformats.org/officeDocument/2006/relationships/tags" Target="../tags/tag182.xml"/><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tags" Target="../tags/tag185.xml"/><Relationship Id="rId6" Type="http://schemas.openxmlformats.org/officeDocument/2006/relationships/tags" Target="../tags/tag186.xml"/><Relationship Id="rId7" Type="http://schemas.openxmlformats.org/officeDocument/2006/relationships/tags" Target="../tags/tag187.xml"/><Relationship Id="rId8" Type="http://schemas.openxmlformats.org/officeDocument/2006/relationships/tags" Target="../tags/tag18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hyperlink" Target="http://www.upla.cn" TargetMode="External"/><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tags" Target="../tags/tag1.xml"/><Relationship Id="rId2"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66.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104.jpeg"/><Relationship Id="rId4" Type="http://schemas.openxmlformats.org/officeDocument/2006/relationships/image" Target="../media/image66.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66.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66.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13.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4.png"/></Relationships>
</file>

<file path=ppt/slides/_rels/slide39.xml.rels><?xml version="1.0" encoding="UTF-8" standalone="yes"?>
<Relationships xmlns="http://schemas.openxmlformats.org/package/2006/relationships"><Relationship Id="rId13" Type="http://schemas.openxmlformats.org/officeDocument/2006/relationships/tags" Target="../tags/tag221.xml"/><Relationship Id="rId14" Type="http://schemas.openxmlformats.org/officeDocument/2006/relationships/tags" Target="../tags/tag222.xml"/><Relationship Id="rId15" Type="http://schemas.openxmlformats.org/officeDocument/2006/relationships/tags" Target="../tags/tag223.xml"/><Relationship Id="rId16" Type="http://schemas.openxmlformats.org/officeDocument/2006/relationships/tags" Target="../tags/tag224.xml"/><Relationship Id="rId17" Type="http://schemas.openxmlformats.org/officeDocument/2006/relationships/tags" Target="../tags/tag225.xml"/><Relationship Id="rId18" Type="http://schemas.openxmlformats.org/officeDocument/2006/relationships/tags" Target="../tags/tag226.xml"/><Relationship Id="rId19" Type="http://schemas.openxmlformats.org/officeDocument/2006/relationships/tags" Target="../tags/tag227.xml"/><Relationship Id="rId50" Type="http://schemas.openxmlformats.org/officeDocument/2006/relationships/tags" Target="../tags/tag258.xml"/><Relationship Id="rId51" Type="http://schemas.openxmlformats.org/officeDocument/2006/relationships/tags" Target="../tags/tag259.xml"/><Relationship Id="rId52" Type="http://schemas.openxmlformats.org/officeDocument/2006/relationships/tags" Target="../tags/tag260.xml"/><Relationship Id="rId53" Type="http://schemas.openxmlformats.org/officeDocument/2006/relationships/tags" Target="../tags/tag261.xml"/><Relationship Id="rId54" Type="http://schemas.openxmlformats.org/officeDocument/2006/relationships/tags" Target="../tags/tag262.xml"/><Relationship Id="rId55" Type="http://schemas.openxmlformats.org/officeDocument/2006/relationships/tags" Target="../tags/tag263.xml"/><Relationship Id="rId56" Type="http://schemas.openxmlformats.org/officeDocument/2006/relationships/slideLayout" Target="../slideLayouts/slideLayout2.xml"/><Relationship Id="rId57" Type="http://schemas.openxmlformats.org/officeDocument/2006/relationships/notesSlide" Target="../notesSlides/notesSlide35.xml"/><Relationship Id="rId58" Type="http://schemas.openxmlformats.org/officeDocument/2006/relationships/chart" Target="../charts/chart2.xml"/><Relationship Id="rId59" Type="http://schemas.openxmlformats.org/officeDocument/2006/relationships/chart" Target="../charts/chart3.xml"/><Relationship Id="rId40" Type="http://schemas.openxmlformats.org/officeDocument/2006/relationships/tags" Target="../tags/tag248.xml"/><Relationship Id="rId41" Type="http://schemas.openxmlformats.org/officeDocument/2006/relationships/tags" Target="../tags/tag249.xml"/><Relationship Id="rId42" Type="http://schemas.openxmlformats.org/officeDocument/2006/relationships/tags" Target="../tags/tag250.xml"/><Relationship Id="rId43" Type="http://schemas.openxmlformats.org/officeDocument/2006/relationships/tags" Target="../tags/tag251.xml"/><Relationship Id="rId44" Type="http://schemas.openxmlformats.org/officeDocument/2006/relationships/tags" Target="../tags/tag252.xml"/><Relationship Id="rId45" Type="http://schemas.openxmlformats.org/officeDocument/2006/relationships/tags" Target="../tags/tag253.xml"/><Relationship Id="rId46" Type="http://schemas.openxmlformats.org/officeDocument/2006/relationships/tags" Target="../tags/tag254.xml"/><Relationship Id="rId47" Type="http://schemas.openxmlformats.org/officeDocument/2006/relationships/tags" Target="../tags/tag255.xml"/><Relationship Id="rId48" Type="http://schemas.openxmlformats.org/officeDocument/2006/relationships/tags" Target="../tags/tag256.xml"/><Relationship Id="rId49" Type="http://schemas.openxmlformats.org/officeDocument/2006/relationships/tags" Target="../tags/tag257.xml"/><Relationship Id="rId1" Type="http://schemas.openxmlformats.org/officeDocument/2006/relationships/tags" Target="../tags/tag209.xml"/><Relationship Id="rId2" Type="http://schemas.openxmlformats.org/officeDocument/2006/relationships/tags" Target="../tags/tag210.xml"/><Relationship Id="rId3" Type="http://schemas.openxmlformats.org/officeDocument/2006/relationships/tags" Target="../tags/tag211.xml"/><Relationship Id="rId4" Type="http://schemas.openxmlformats.org/officeDocument/2006/relationships/tags" Target="../tags/tag212.xml"/><Relationship Id="rId5" Type="http://schemas.openxmlformats.org/officeDocument/2006/relationships/tags" Target="../tags/tag213.xml"/><Relationship Id="rId6" Type="http://schemas.openxmlformats.org/officeDocument/2006/relationships/tags" Target="../tags/tag214.xml"/><Relationship Id="rId7" Type="http://schemas.openxmlformats.org/officeDocument/2006/relationships/tags" Target="../tags/tag215.xml"/><Relationship Id="rId8" Type="http://schemas.openxmlformats.org/officeDocument/2006/relationships/tags" Target="../tags/tag216.xml"/><Relationship Id="rId9" Type="http://schemas.openxmlformats.org/officeDocument/2006/relationships/tags" Target="../tags/tag217.xml"/><Relationship Id="rId30" Type="http://schemas.openxmlformats.org/officeDocument/2006/relationships/tags" Target="../tags/tag238.xml"/><Relationship Id="rId31" Type="http://schemas.openxmlformats.org/officeDocument/2006/relationships/tags" Target="../tags/tag239.xml"/><Relationship Id="rId32" Type="http://schemas.openxmlformats.org/officeDocument/2006/relationships/tags" Target="../tags/tag240.xml"/><Relationship Id="rId33" Type="http://schemas.openxmlformats.org/officeDocument/2006/relationships/tags" Target="../tags/tag241.xml"/><Relationship Id="rId34" Type="http://schemas.openxmlformats.org/officeDocument/2006/relationships/tags" Target="../tags/tag242.xml"/><Relationship Id="rId35" Type="http://schemas.openxmlformats.org/officeDocument/2006/relationships/tags" Target="../tags/tag243.xml"/><Relationship Id="rId36" Type="http://schemas.openxmlformats.org/officeDocument/2006/relationships/tags" Target="../tags/tag244.xml"/><Relationship Id="rId37" Type="http://schemas.openxmlformats.org/officeDocument/2006/relationships/tags" Target="../tags/tag245.xml"/><Relationship Id="rId38" Type="http://schemas.openxmlformats.org/officeDocument/2006/relationships/tags" Target="../tags/tag246.xml"/><Relationship Id="rId39" Type="http://schemas.openxmlformats.org/officeDocument/2006/relationships/tags" Target="../tags/tag247.xml"/><Relationship Id="rId20" Type="http://schemas.openxmlformats.org/officeDocument/2006/relationships/tags" Target="../tags/tag228.xml"/><Relationship Id="rId21" Type="http://schemas.openxmlformats.org/officeDocument/2006/relationships/tags" Target="../tags/tag229.xml"/><Relationship Id="rId22" Type="http://schemas.openxmlformats.org/officeDocument/2006/relationships/tags" Target="../tags/tag230.xml"/><Relationship Id="rId23" Type="http://schemas.openxmlformats.org/officeDocument/2006/relationships/tags" Target="../tags/tag231.xml"/><Relationship Id="rId24" Type="http://schemas.openxmlformats.org/officeDocument/2006/relationships/tags" Target="../tags/tag232.xml"/><Relationship Id="rId25" Type="http://schemas.openxmlformats.org/officeDocument/2006/relationships/tags" Target="../tags/tag233.xml"/><Relationship Id="rId26" Type="http://schemas.openxmlformats.org/officeDocument/2006/relationships/tags" Target="../tags/tag234.xml"/><Relationship Id="rId27" Type="http://schemas.openxmlformats.org/officeDocument/2006/relationships/tags" Target="../tags/tag235.xml"/><Relationship Id="rId28" Type="http://schemas.openxmlformats.org/officeDocument/2006/relationships/tags" Target="../tags/tag236.xml"/><Relationship Id="rId29" Type="http://schemas.openxmlformats.org/officeDocument/2006/relationships/tags" Target="../tags/tag237.xml"/><Relationship Id="rId10" Type="http://schemas.openxmlformats.org/officeDocument/2006/relationships/tags" Target="../tags/tag218.xml"/><Relationship Id="rId11" Type="http://schemas.openxmlformats.org/officeDocument/2006/relationships/tags" Target="../tags/tag219.xml"/><Relationship Id="rId12" Type="http://schemas.openxmlformats.org/officeDocument/2006/relationships/tags" Target="../tags/tag220.xml"/></Relationships>
</file>

<file path=ppt/slides/_rels/slide4.xml.rels><?xml version="1.0" encoding="UTF-8" standalone="yes"?>
<Relationships xmlns="http://schemas.openxmlformats.org/package/2006/relationships"><Relationship Id="rId46" Type="http://schemas.openxmlformats.org/officeDocument/2006/relationships/notesSlide" Target="../notesSlides/notesSlide4.xml"/><Relationship Id="rId47" Type="http://schemas.openxmlformats.org/officeDocument/2006/relationships/oleObject" Target="../embeddings/oleObject1.bin"/><Relationship Id="rId48" Type="http://schemas.openxmlformats.org/officeDocument/2006/relationships/image" Target="../media/image12.jpeg"/><Relationship Id="rId49" Type="http://schemas.microsoft.com/office/2007/relationships/hdphoto" Target="../media/hdphoto1.wdp"/><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50" Type="http://schemas.openxmlformats.org/officeDocument/2006/relationships/image" Target="../media/image13.gif"/><Relationship Id="rId1" Type="http://schemas.openxmlformats.org/officeDocument/2006/relationships/vmlDrawing" Target="../drawings/vmlDrawing1.v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40" Type="http://schemas.openxmlformats.org/officeDocument/2006/relationships/tags" Target="../tags/tag40.xml"/><Relationship Id="rId41" Type="http://schemas.openxmlformats.org/officeDocument/2006/relationships/tags" Target="../tags/tag41.xml"/><Relationship Id="rId42" Type="http://schemas.openxmlformats.org/officeDocument/2006/relationships/tags" Target="../tags/tag42.xml"/><Relationship Id="rId43" Type="http://schemas.openxmlformats.org/officeDocument/2006/relationships/tags" Target="../tags/tag43.xml"/><Relationship Id="rId44" Type="http://schemas.openxmlformats.org/officeDocument/2006/relationships/tags" Target="../tags/tag44.xml"/><Relationship Id="rId45"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9" Type="http://schemas.openxmlformats.org/officeDocument/2006/relationships/tags" Target="../tags/tag272.xml"/><Relationship Id="rId20" Type="http://schemas.openxmlformats.org/officeDocument/2006/relationships/tags" Target="../tags/tag283.xml"/><Relationship Id="rId21" Type="http://schemas.openxmlformats.org/officeDocument/2006/relationships/tags" Target="../tags/tag284.xml"/><Relationship Id="rId22" Type="http://schemas.openxmlformats.org/officeDocument/2006/relationships/tags" Target="../tags/tag285.xml"/><Relationship Id="rId23" Type="http://schemas.openxmlformats.org/officeDocument/2006/relationships/tags" Target="../tags/tag286.xml"/><Relationship Id="rId24" Type="http://schemas.openxmlformats.org/officeDocument/2006/relationships/slideLayout" Target="../slideLayouts/slideLayout2.xml"/><Relationship Id="rId25" Type="http://schemas.openxmlformats.org/officeDocument/2006/relationships/notesSlide" Target="../notesSlides/notesSlide36.xml"/><Relationship Id="rId26" Type="http://schemas.openxmlformats.org/officeDocument/2006/relationships/image" Target="../media/image13.gif"/><Relationship Id="rId27" Type="http://schemas.openxmlformats.org/officeDocument/2006/relationships/image" Target="../media/image62.jpeg"/><Relationship Id="rId28" Type="http://schemas.openxmlformats.org/officeDocument/2006/relationships/image" Target="../media/image63.png"/><Relationship Id="rId29" Type="http://schemas.openxmlformats.org/officeDocument/2006/relationships/image" Target="../media/image64.jpeg"/><Relationship Id="rId30" Type="http://schemas.openxmlformats.org/officeDocument/2006/relationships/image" Target="../media/image65.png"/><Relationship Id="rId31" Type="http://schemas.openxmlformats.org/officeDocument/2006/relationships/image" Target="../media/image15.jpeg"/><Relationship Id="rId32" Type="http://schemas.openxmlformats.org/officeDocument/2006/relationships/image" Target="../media/image66.png"/><Relationship Id="rId10" Type="http://schemas.openxmlformats.org/officeDocument/2006/relationships/tags" Target="../tags/tag273.xml"/><Relationship Id="rId11" Type="http://schemas.openxmlformats.org/officeDocument/2006/relationships/tags" Target="../tags/tag274.xml"/><Relationship Id="rId12" Type="http://schemas.openxmlformats.org/officeDocument/2006/relationships/tags" Target="../tags/tag275.xml"/><Relationship Id="rId13" Type="http://schemas.openxmlformats.org/officeDocument/2006/relationships/tags" Target="../tags/tag276.xml"/><Relationship Id="rId14" Type="http://schemas.openxmlformats.org/officeDocument/2006/relationships/tags" Target="../tags/tag277.xml"/><Relationship Id="rId15" Type="http://schemas.openxmlformats.org/officeDocument/2006/relationships/tags" Target="../tags/tag278.xml"/><Relationship Id="rId16" Type="http://schemas.openxmlformats.org/officeDocument/2006/relationships/tags" Target="../tags/tag279.xml"/><Relationship Id="rId17" Type="http://schemas.openxmlformats.org/officeDocument/2006/relationships/tags" Target="../tags/tag280.xml"/><Relationship Id="rId18" Type="http://schemas.openxmlformats.org/officeDocument/2006/relationships/tags" Target="../tags/tag281.xml"/><Relationship Id="rId19" Type="http://schemas.openxmlformats.org/officeDocument/2006/relationships/tags" Target="../tags/tag282.xml"/><Relationship Id="rId1" Type="http://schemas.openxmlformats.org/officeDocument/2006/relationships/tags" Target="../tags/tag264.xml"/><Relationship Id="rId2" Type="http://schemas.openxmlformats.org/officeDocument/2006/relationships/tags" Target="../tags/tag265.xml"/><Relationship Id="rId3" Type="http://schemas.openxmlformats.org/officeDocument/2006/relationships/tags" Target="../tags/tag266.xml"/><Relationship Id="rId4" Type="http://schemas.openxmlformats.org/officeDocument/2006/relationships/tags" Target="../tags/tag267.xml"/><Relationship Id="rId5" Type="http://schemas.openxmlformats.org/officeDocument/2006/relationships/tags" Target="../tags/tag268.xml"/><Relationship Id="rId6" Type="http://schemas.openxmlformats.org/officeDocument/2006/relationships/tags" Target="../tags/tag269.xml"/><Relationship Id="rId7" Type="http://schemas.openxmlformats.org/officeDocument/2006/relationships/tags" Target="../tags/tag270.xml"/><Relationship Id="rId8" Type="http://schemas.openxmlformats.org/officeDocument/2006/relationships/tags" Target="../tags/tag271.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1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9.jpeg"/><Relationship Id="rId5"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9" Type="http://schemas.openxmlformats.org/officeDocument/2006/relationships/tags" Target="../tags/tag52.xml"/><Relationship Id="rId20" Type="http://schemas.openxmlformats.org/officeDocument/2006/relationships/tags" Target="../tags/tag63.xml"/><Relationship Id="rId21" Type="http://schemas.openxmlformats.org/officeDocument/2006/relationships/slideLayout" Target="../slideLayouts/slideLayout14.xml"/><Relationship Id="rId22" Type="http://schemas.openxmlformats.org/officeDocument/2006/relationships/notesSlide" Target="../notesSlides/notesSlide6.xml"/><Relationship Id="rId23" Type="http://schemas.openxmlformats.org/officeDocument/2006/relationships/oleObject" Target="../embeddings/oleObject2.bin"/><Relationship Id="rId24" Type="http://schemas.openxmlformats.org/officeDocument/2006/relationships/image" Target="../media/image15.jpeg"/><Relationship Id="rId25" Type="http://schemas.openxmlformats.org/officeDocument/2006/relationships/image" Target="../media/image13.gif"/><Relationship Id="rId10" Type="http://schemas.openxmlformats.org/officeDocument/2006/relationships/tags" Target="../tags/tag53.xml"/><Relationship Id="rId11" Type="http://schemas.openxmlformats.org/officeDocument/2006/relationships/tags" Target="../tags/tag54.xml"/><Relationship Id="rId12" Type="http://schemas.openxmlformats.org/officeDocument/2006/relationships/tags" Target="../tags/tag55.xml"/><Relationship Id="rId13" Type="http://schemas.openxmlformats.org/officeDocument/2006/relationships/tags" Target="../tags/tag56.xml"/><Relationship Id="rId14" Type="http://schemas.openxmlformats.org/officeDocument/2006/relationships/tags" Target="../tags/tag57.xml"/><Relationship Id="rId15" Type="http://schemas.openxmlformats.org/officeDocument/2006/relationships/tags" Target="../tags/tag58.xml"/><Relationship Id="rId16" Type="http://schemas.openxmlformats.org/officeDocument/2006/relationships/tags" Target="../tags/tag59.xml"/><Relationship Id="rId17" Type="http://schemas.openxmlformats.org/officeDocument/2006/relationships/tags" Target="../tags/tag60.xml"/><Relationship Id="rId18" Type="http://schemas.openxmlformats.org/officeDocument/2006/relationships/tags" Target="../tags/tag61.xml"/><Relationship Id="rId19" Type="http://schemas.openxmlformats.org/officeDocument/2006/relationships/tags" Target="../tags/tag62.xml"/><Relationship Id="rId1" Type="http://schemas.openxmlformats.org/officeDocument/2006/relationships/vmlDrawing" Target="../drawings/vmlDrawing2.v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tags" Target="../tags/tag50.xml"/><Relationship Id="rId8" Type="http://schemas.openxmlformats.org/officeDocument/2006/relationships/tags" Target="../tags/tag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hteck 41"/>
          <p:cNvSpPr/>
          <p:nvPr/>
        </p:nvSpPr>
        <p:spPr>
          <a:xfrm>
            <a:off x="139700" y="3460859"/>
            <a:ext cx="8788400" cy="584776"/>
          </a:xfrm>
          <a:prstGeom prst="rect">
            <a:avLst/>
          </a:prstGeom>
          <a:solidFill>
            <a:srgbClr val="FFFFFF"/>
          </a:solidFill>
        </p:spPr>
        <p:txBody>
          <a:bodyPr wrap="square">
            <a:spAutoFit/>
            <a:scene3d>
              <a:camera prst="orthographicFront"/>
              <a:lightRig rig="threePt" dir="t"/>
            </a:scene3d>
            <a:sp3d extrusionH="57150">
              <a:bevelT w="38100" h="38100"/>
            </a:sp3d>
          </a:bodyPr>
          <a:lstStyle/>
          <a:p>
            <a:pPr algn="r" eaLnBrk="1" hangingPunct="1">
              <a:spcBef>
                <a:spcPts val="600"/>
              </a:spcBef>
            </a:pPr>
            <a:r>
              <a:rPr lang="en-US" sz="3200" b="1" dirty="0" smtClean="0">
                <a:solidFill>
                  <a:srgbClr val="808080"/>
                </a:solidFill>
                <a:latin typeface="Corbel"/>
                <a:ea typeface="ＭＳ Ｐゴシック" charset="-128"/>
                <a:cs typeface="Corbel"/>
              </a:rPr>
              <a:t>Co-creative Mobile Services in Agriculture </a:t>
            </a:r>
            <a:endParaRPr lang="en-US" sz="3600" b="1" dirty="0">
              <a:solidFill>
                <a:srgbClr val="808080"/>
              </a:solidFill>
              <a:latin typeface="Corbel"/>
              <a:ea typeface="ＭＳ Ｐゴシック" charset="-128"/>
              <a:cs typeface="Corbel"/>
            </a:endParaRPr>
          </a:p>
        </p:txBody>
      </p:sp>
      <p:sp>
        <p:nvSpPr>
          <p:cNvPr id="17" name="Textfeld 16"/>
          <p:cNvSpPr txBox="1"/>
          <p:nvPr/>
        </p:nvSpPr>
        <p:spPr>
          <a:xfrm>
            <a:off x="6384595" y="4822935"/>
            <a:ext cx="2544286" cy="477054"/>
          </a:xfrm>
          <a:prstGeom prst="rect">
            <a:avLst/>
          </a:prstGeom>
          <a:noFill/>
        </p:spPr>
        <p:txBody>
          <a:bodyPr wrap="none" rtlCol="0">
            <a:spAutoFit/>
          </a:bodyPr>
          <a:lstStyle/>
          <a:p>
            <a:pPr algn="ctr"/>
            <a:r>
              <a:rPr lang="en-US" sz="2500" cap="small" dirty="0" smtClean="0">
                <a:solidFill>
                  <a:srgbClr val="3366FF"/>
                </a:solidFill>
                <a:latin typeface="Lucida Sans"/>
                <a:cs typeface="Lucida Sans"/>
              </a:rPr>
              <a:t>Andreas Dengel</a:t>
            </a:r>
            <a:endParaRPr lang="en-US" sz="2500" cap="small" dirty="0">
              <a:solidFill>
                <a:srgbClr val="3366FF"/>
              </a:solidFill>
              <a:latin typeface="Lucida Sans"/>
              <a:cs typeface="Lucida Sans"/>
            </a:endParaRPr>
          </a:p>
        </p:txBody>
      </p:sp>
      <p:pic>
        <p:nvPicPr>
          <p:cNvPr id="5" name="Bild 4" descr="Bildschirmfoto 2015-02-05 um 17.16.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444" y="1828800"/>
            <a:ext cx="4069326" cy="1638300"/>
          </a:xfrm>
          <a:prstGeom prst="rect">
            <a:avLst/>
          </a:prstGeom>
        </p:spPr>
      </p:pic>
      <p:sp>
        <p:nvSpPr>
          <p:cNvPr id="6" name="Rechteck 5"/>
          <p:cNvSpPr/>
          <p:nvPr/>
        </p:nvSpPr>
        <p:spPr bwMode="auto">
          <a:xfrm>
            <a:off x="228600" y="458107"/>
            <a:ext cx="8724900" cy="6773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cxnSp>
        <p:nvCxnSpPr>
          <p:cNvPr id="3" name="Gerade Verbindung 2"/>
          <p:cNvCxnSpPr/>
          <p:nvPr/>
        </p:nvCxnSpPr>
        <p:spPr bwMode="auto">
          <a:xfrm flipH="1">
            <a:off x="1600200" y="3416300"/>
            <a:ext cx="6680200" cy="0"/>
          </a:xfrm>
          <a:prstGeom prst="line">
            <a:avLst/>
          </a:prstGeom>
          <a:solidFill>
            <a:schemeClr val="accent1"/>
          </a:solidFill>
          <a:ln w="19050" cap="flat" cmpd="sng" algn="ctr">
            <a:solidFill>
              <a:srgbClr val="98CC0F"/>
            </a:solidFill>
            <a:prstDash val="solid"/>
            <a:round/>
            <a:headEnd type="none" w="med" len="med"/>
            <a:tailEnd type="none" w="med" len="med"/>
          </a:ln>
          <a:effectLst/>
        </p:spPr>
      </p:cxnSp>
    </p:spTree>
    <p:extLst>
      <p:ext uri="{BB962C8B-B14F-4D97-AF65-F5344CB8AC3E}">
        <p14:creationId xmlns:p14="http://schemas.microsoft.com/office/powerpoint/2010/main" val="854500149"/>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250" y="394546"/>
            <a:ext cx="8575675" cy="653203"/>
          </a:xfrm>
        </p:spPr>
        <p:txBody>
          <a:bodyPr vert="horz" wrap="square" lIns="91440" tIns="45720" rIns="91440" bIns="45720" numCol="1" anchor="t" anchorCtr="0" compatLnSpc="1">
            <a:prstTxWarp prst="textNoShape">
              <a:avLst/>
            </a:prstTxWarp>
          </a:bodyPr>
          <a:lstStyle/>
          <a:p>
            <a:r>
              <a:rPr lang="en-US" dirty="0" smtClean="0">
                <a:solidFill>
                  <a:srgbClr val="606060"/>
                </a:solidFill>
                <a:latin typeface="Corbel"/>
                <a:ea typeface="ＭＳ Ｐゴシック"/>
                <a:cs typeface="Corbel"/>
              </a:rPr>
              <a:t>The basis of the </a:t>
            </a:r>
            <a:r>
              <a:rPr lang="en-US" b="1" dirty="0" smtClean="0">
                <a:solidFill>
                  <a:srgbClr val="99CC0F"/>
                </a:solidFill>
                <a:latin typeface="Lucida Grande CE"/>
                <a:cs typeface="Lucida Grande CE"/>
              </a:rPr>
              <a:t>farming </a:t>
            </a:r>
            <a:r>
              <a:rPr lang="en-US" b="1" dirty="0" smtClean="0">
                <a:solidFill>
                  <a:srgbClr val="3366FF"/>
                </a:solidFill>
                <a:latin typeface="Lucida Grande CE"/>
                <a:cs typeface="Lucida Grande CE"/>
              </a:rPr>
              <a:t>4.0</a:t>
            </a:r>
            <a:r>
              <a:rPr lang="de-DE" dirty="0" smtClean="0">
                <a:latin typeface="Lucida Grande CE"/>
                <a:cs typeface="Lucida Grande CE"/>
              </a:rPr>
              <a:t> </a:t>
            </a:r>
            <a:r>
              <a:rPr lang="en-US" dirty="0" smtClean="0">
                <a:solidFill>
                  <a:srgbClr val="606060"/>
                </a:solidFill>
                <a:latin typeface="Corbel"/>
                <a:ea typeface="ＭＳ Ｐゴシック"/>
                <a:cs typeface="Corbel"/>
              </a:rPr>
              <a:t>is a service-oriented open communication infrastructure for all participants employing smart and linked data technologies</a:t>
            </a:r>
          </a:p>
        </p:txBody>
      </p:sp>
      <p:sp>
        <p:nvSpPr>
          <p:cNvPr id="21" name="Explosion 1 20"/>
          <p:cNvSpPr>
            <a:spLocks noChangeArrowheads="1"/>
          </p:cNvSpPr>
          <p:nvPr/>
        </p:nvSpPr>
        <p:spPr bwMode="auto">
          <a:xfrm>
            <a:off x="2420503" y="1215486"/>
            <a:ext cx="4202264" cy="4530568"/>
          </a:xfrm>
          <a:prstGeom prst="irregularSeal1">
            <a:avLst/>
          </a:prstGeom>
          <a:solidFill>
            <a:schemeClr val="bg1"/>
          </a:solidFill>
          <a:ln w="9525">
            <a:solidFill>
              <a:srgbClr val="3366FF">
                <a:alpha val="43137"/>
              </a:srgbClr>
            </a:solidFill>
            <a:miter lim="800000"/>
            <a:headEnd/>
            <a:tailEnd/>
          </a:ln>
          <a:effectLst>
            <a:outerShdw blurRad="165100" dist="215900" dir="5400000" rotWithShape="0">
              <a:srgbClr val="808080">
                <a:alpha val="34999"/>
              </a:srgbClr>
            </a:outerShdw>
          </a:effectLst>
        </p:spPr>
        <p:txBody>
          <a:bodyPr/>
          <a:lstStyle/>
          <a:p>
            <a:endParaRPr lang="en-US" sz="2000">
              <a:latin typeface="Corbel"/>
              <a:cs typeface="Corbel"/>
            </a:endParaRPr>
          </a:p>
        </p:txBody>
      </p:sp>
      <p:sp>
        <p:nvSpPr>
          <p:cNvPr id="22" name="Text Box 5"/>
          <p:cNvSpPr txBox="1">
            <a:spLocks noChangeArrowheads="1"/>
          </p:cNvSpPr>
          <p:nvPr/>
        </p:nvSpPr>
        <p:spPr bwMode="auto">
          <a:xfrm>
            <a:off x="1745528" y="2398308"/>
            <a:ext cx="928459"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Supplier</a:t>
            </a:r>
            <a:endParaRPr lang="en-US" sz="1600" b="1">
              <a:solidFill>
                <a:srgbClr val="3366FF"/>
              </a:solidFill>
              <a:latin typeface="Corbel"/>
              <a:cs typeface="Corbel"/>
            </a:endParaRPr>
          </a:p>
        </p:txBody>
      </p:sp>
      <p:sp>
        <p:nvSpPr>
          <p:cNvPr id="23" name="Text Box 6"/>
          <p:cNvSpPr txBox="1">
            <a:spLocks noChangeArrowheads="1"/>
          </p:cNvSpPr>
          <p:nvPr/>
        </p:nvSpPr>
        <p:spPr bwMode="auto">
          <a:xfrm>
            <a:off x="1539441" y="2904672"/>
            <a:ext cx="700933" cy="338554"/>
          </a:xfrm>
          <a:prstGeom prst="rect">
            <a:avLst/>
          </a:prstGeom>
          <a:noFill/>
          <a:ln w="9525">
            <a:noFill/>
            <a:miter lim="800000"/>
            <a:headEnd/>
            <a:tailEnd/>
          </a:ln>
          <a:effectLst/>
        </p:spPr>
        <p:txBody>
          <a:bodyPr wrap="none">
            <a:spAutoFit/>
          </a:bodyPr>
          <a:lstStyle/>
          <a:p>
            <a:pPr algn="ctr"/>
            <a:r>
              <a:rPr lang="en-US" sz="1600" b="1" dirty="0" smtClean="0">
                <a:solidFill>
                  <a:srgbClr val="3366FF"/>
                </a:solidFill>
                <a:latin typeface="Corbel"/>
                <a:cs typeface="Corbel"/>
              </a:rPr>
              <a:t>Retail</a:t>
            </a:r>
            <a:endParaRPr lang="en-US" sz="1600" b="1" dirty="0">
              <a:solidFill>
                <a:srgbClr val="3366FF"/>
              </a:solidFill>
              <a:latin typeface="Corbel"/>
              <a:cs typeface="Corbel"/>
            </a:endParaRPr>
          </a:p>
        </p:txBody>
      </p:sp>
      <p:sp>
        <p:nvSpPr>
          <p:cNvPr id="24" name="Text Box 7"/>
          <p:cNvSpPr txBox="1">
            <a:spLocks noChangeArrowheads="1"/>
          </p:cNvSpPr>
          <p:nvPr/>
        </p:nvSpPr>
        <p:spPr bwMode="auto">
          <a:xfrm>
            <a:off x="3045574" y="1164689"/>
            <a:ext cx="1984237" cy="584776"/>
          </a:xfrm>
          <a:prstGeom prst="rect">
            <a:avLst/>
          </a:prstGeom>
          <a:noFill/>
          <a:ln w="9525">
            <a:noFill/>
            <a:miter lim="800000"/>
            <a:headEnd/>
            <a:tailEnd/>
          </a:ln>
          <a:effectLst/>
        </p:spPr>
        <p:txBody>
          <a:bodyPr wrap="none">
            <a:spAutoFit/>
          </a:bodyPr>
          <a:lstStyle/>
          <a:p>
            <a:pPr algn="l"/>
            <a:r>
              <a:rPr lang="en-US" sz="1600" b="1" dirty="0" smtClean="0">
                <a:solidFill>
                  <a:srgbClr val="3366FF"/>
                </a:solidFill>
                <a:latin typeface="Corbel"/>
                <a:cs typeface="Corbel"/>
              </a:rPr>
              <a:t>Producer</a:t>
            </a:r>
          </a:p>
          <a:p>
            <a:pPr algn="l"/>
            <a:r>
              <a:rPr lang="en-US" sz="1600" b="1" dirty="0" smtClean="0">
                <a:solidFill>
                  <a:srgbClr val="3366FF"/>
                </a:solidFill>
                <a:latin typeface="Corbel"/>
                <a:cs typeface="Corbel"/>
              </a:rPr>
              <a:t>Product information</a:t>
            </a:r>
            <a:endParaRPr lang="en-US" sz="1600" b="1" dirty="0">
              <a:solidFill>
                <a:srgbClr val="3366FF"/>
              </a:solidFill>
              <a:latin typeface="Corbel"/>
              <a:cs typeface="Corbel"/>
            </a:endParaRPr>
          </a:p>
        </p:txBody>
      </p:sp>
      <p:sp>
        <p:nvSpPr>
          <p:cNvPr id="25" name="Text Box 9"/>
          <p:cNvSpPr txBox="1">
            <a:spLocks noChangeArrowheads="1"/>
          </p:cNvSpPr>
          <p:nvPr/>
        </p:nvSpPr>
        <p:spPr bwMode="auto">
          <a:xfrm>
            <a:off x="5416888" y="1491605"/>
            <a:ext cx="1620957"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Service provider</a:t>
            </a:r>
            <a:endParaRPr lang="en-US" sz="1600" b="1">
              <a:solidFill>
                <a:srgbClr val="3366FF"/>
              </a:solidFill>
              <a:latin typeface="Corbel"/>
              <a:cs typeface="Corbel"/>
            </a:endParaRPr>
          </a:p>
        </p:txBody>
      </p:sp>
      <p:sp>
        <p:nvSpPr>
          <p:cNvPr id="26" name="Text Box 10"/>
          <p:cNvSpPr txBox="1">
            <a:spLocks noChangeArrowheads="1"/>
          </p:cNvSpPr>
          <p:nvPr/>
        </p:nvSpPr>
        <p:spPr bwMode="auto">
          <a:xfrm>
            <a:off x="6054225" y="2182408"/>
            <a:ext cx="1482798"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Job processing</a:t>
            </a:r>
            <a:endParaRPr lang="en-US" sz="1600" b="1">
              <a:solidFill>
                <a:srgbClr val="3366FF"/>
              </a:solidFill>
              <a:latin typeface="Corbel"/>
              <a:cs typeface="Corbel"/>
            </a:endParaRPr>
          </a:p>
        </p:txBody>
      </p:sp>
      <p:sp>
        <p:nvSpPr>
          <p:cNvPr id="27" name="Text Box 11"/>
          <p:cNvSpPr txBox="1">
            <a:spLocks noChangeArrowheads="1"/>
          </p:cNvSpPr>
          <p:nvPr/>
        </p:nvSpPr>
        <p:spPr bwMode="auto">
          <a:xfrm>
            <a:off x="6962268" y="2706339"/>
            <a:ext cx="1322297"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Consultation</a:t>
            </a:r>
            <a:endParaRPr lang="en-US" sz="1600" b="1">
              <a:solidFill>
                <a:srgbClr val="3366FF"/>
              </a:solidFill>
              <a:latin typeface="Corbel"/>
              <a:cs typeface="Corbel"/>
            </a:endParaRPr>
          </a:p>
        </p:txBody>
      </p:sp>
      <p:sp>
        <p:nvSpPr>
          <p:cNvPr id="28" name="Text Box 12"/>
          <p:cNvSpPr txBox="1">
            <a:spLocks noChangeArrowheads="1"/>
          </p:cNvSpPr>
          <p:nvPr/>
        </p:nvSpPr>
        <p:spPr bwMode="auto">
          <a:xfrm>
            <a:off x="6626133" y="4395711"/>
            <a:ext cx="1521771"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Public Geodata</a:t>
            </a:r>
            <a:endParaRPr lang="en-US" sz="1600" b="1">
              <a:solidFill>
                <a:srgbClr val="3366FF"/>
              </a:solidFill>
              <a:latin typeface="Corbel"/>
              <a:cs typeface="Corbel"/>
            </a:endParaRPr>
          </a:p>
        </p:txBody>
      </p:sp>
      <p:sp>
        <p:nvSpPr>
          <p:cNvPr id="29" name="Text Box 13"/>
          <p:cNvSpPr txBox="1">
            <a:spLocks noChangeArrowheads="1"/>
          </p:cNvSpPr>
          <p:nvPr/>
        </p:nvSpPr>
        <p:spPr bwMode="auto">
          <a:xfrm>
            <a:off x="4128963" y="5703790"/>
            <a:ext cx="1055898" cy="584776"/>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Individual</a:t>
            </a:r>
            <a:br>
              <a:rPr lang="en-US" sz="1600" b="1" smtClean="0">
                <a:solidFill>
                  <a:srgbClr val="3366FF"/>
                </a:solidFill>
                <a:latin typeface="Corbel"/>
                <a:cs typeface="Corbel"/>
              </a:rPr>
            </a:br>
            <a:r>
              <a:rPr lang="en-US" sz="1600" b="1" smtClean="0">
                <a:solidFill>
                  <a:srgbClr val="3366FF"/>
                </a:solidFill>
                <a:latin typeface="Corbel"/>
                <a:cs typeface="Corbel"/>
              </a:rPr>
              <a:t> data</a:t>
            </a:r>
            <a:endParaRPr lang="en-US" sz="1600" b="1">
              <a:solidFill>
                <a:srgbClr val="3366FF"/>
              </a:solidFill>
              <a:latin typeface="Corbel"/>
              <a:cs typeface="Corbel"/>
            </a:endParaRPr>
          </a:p>
        </p:txBody>
      </p:sp>
      <p:sp>
        <p:nvSpPr>
          <p:cNvPr id="30" name="Text Box 14"/>
          <p:cNvSpPr txBox="1">
            <a:spLocks noChangeArrowheads="1"/>
          </p:cNvSpPr>
          <p:nvPr/>
        </p:nvSpPr>
        <p:spPr bwMode="auto">
          <a:xfrm>
            <a:off x="2865099" y="5061890"/>
            <a:ext cx="1115309"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Farm DMS</a:t>
            </a:r>
            <a:endParaRPr lang="en-US" sz="1600" b="1">
              <a:solidFill>
                <a:srgbClr val="3366FF"/>
              </a:solidFill>
              <a:latin typeface="Corbel"/>
              <a:cs typeface="Corbel"/>
            </a:endParaRPr>
          </a:p>
        </p:txBody>
      </p:sp>
      <p:sp>
        <p:nvSpPr>
          <p:cNvPr id="31" name="Text Box 15"/>
          <p:cNvSpPr txBox="1">
            <a:spLocks noChangeArrowheads="1"/>
          </p:cNvSpPr>
          <p:nvPr/>
        </p:nvSpPr>
        <p:spPr bwMode="auto">
          <a:xfrm>
            <a:off x="764029" y="4153184"/>
            <a:ext cx="935072"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Machine</a:t>
            </a:r>
            <a:endParaRPr lang="en-US" sz="1600" b="1">
              <a:solidFill>
                <a:srgbClr val="3366FF"/>
              </a:solidFill>
              <a:latin typeface="Corbel"/>
              <a:cs typeface="Corbel"/>
            </a:endParaRPr>
          </a:p>
        </p:txBody>
      </p:sp>
      <p:sp>
        <p:nvSpPr>
          <p:cNvPr id="32" name="Text Box 16"/>
          <p:cNvSpPr txBox="1">
            <a:spLocks noChangeArrowheads="1"/>
          </p:cNvSpPr>
          <p:nvPr/>
        </p:nvSpPr>
        <p:spPr bwMode="auto">
          <a:xfrm>
            <a:off x="6464697" y="3388918"/>
            <a:ext cx="1069524" cy="584776"/>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Wheather</a:t>
            </a:r>
            <a:br>
              <a:rPr lang="en-US" sz="1600" b="1" smtClean="0">
                <a:solidFill>
                  <a:srgbClr val="3366FF"/>
                </a:solidFill>
                <a:latin typeface="Corbel"/>
                <a:cs typeface="Corbel"/>
              </a:rPr>
            </a:br>
            <a:r>
              <a:rPr lang="en-US" sz="1600" b="1" smtClean="0">
                <a:solidFill>
                  <a:srgbClr val="3366FF"/>
                </a:solidFill>
                <a:latin typeface="Corbel"/>
                <a:cs typeface="Corbel"/>
              </a:rPr>
              <a:t> services</a:t>
            </a:r>
            <a:endParaRPr lang="en-US" sz="1600" b="1">
              <a:solidFill>
                <a:srgbClr val="3366FF"/>
              </a:solidFill>
              <a:latin typeface="Corbel"/>
              <a:cs typeface="Corbel"/>
            </a:endParaRPr>
          </a:p>
        </p:txBody>
      </p:sp>
      <p:sp>
        <p:nvSpPr>
          <p:cNvPr id="33" name="Text Box 18"/>
          <p:cNvSpPr txBox="1">
            <a:spLocks noChangeArrowheads="1"/>
          </p:cNvSpPr>
          <p:nvPr/>
        </p:nvSpPr>
        <p:spPr bwMode="auto">
          <a:xfrm>
            <a:off x="5220861" y="5205139"/>
            <a:ext cx="1312495" cy="584776"/>
          </a:xfrm>
          <a:prstGeom prst="rect">
            <a:avLst/>
          </a:prstGeom>
          <a:noFill/>
          <a:ln w="9525">
            <a:noFill/>
            <a:miter lim="800000"/>
            <a:headEnd/>
            <a:tailEnd/>
          </a:ln>
          <a:effectLst/>
        </p:spPr>
        <p:txBody>
          <a:bodyPr wrap="square">
            <a:spAutoFit/>
          </a:bodyPr>
          <a:lstStyle/>
          <a:p>
            <a:pPr algn="r"/>
            <a:r>
              <a:rPr lang="en-US" sz="1600" b="1" smtClean="0">
                <a:solidFill>
                  <a:srgbClr val="3366FF"/>
                </a:solidFill>
                <a:latin typeface="Corbel"/>
                <a:cs typeface="Corbel"/>
              </a:rPr>
              <a:t>Crop</a:t>
            </a:r>
            <a:br>
              <a:rPr lang="en-US" sz="1600" b="1" smtClean="0">
                <a:solidFill>
                  <a:srgbClr val="3366FF"/>
                </a:solidFill>
                <a:latin typeface="Corbel"/>
                <a:cs typeface="Corbel"/>
              </a:rPr>
            </a:br>
            <a:r>
              <a:rPr lang="en-US" sz="1600" b="1" smtClean="0">
                <a:solidFill>
                  <a:srgbClr val="3366FF"/>
                </a:solidFill>
                <a:latin typeface="Corbel"/>
                <a:cs typeface="Corbel"/>
              </a:rPr>
              <a:t> information</a:t>
            </a:r>
            <a:endParaRPr lang="en-US" sz="1600" b="1">
              <a:solidFill>
                <a:srgbClr val="3366FF"/>
              </a:solidFill>
              <a:latin typeface="Corbel"/>
              <a:cs typeface="Corbel"/>
            </a:endParaRPr>
          </a:p>
        </p:txBody>
      </p:sp>
      <p:sp>
        <p:nvSpPr>
          <p:cNvPr id="34" name="Text Box 19"/>
          <p:cNvSpPr txBox="1">
            <a:spLocks noChangeArrowheads="1"/>
          </p:cNvSpPr>
          <p:nvPr/>
        </p:nvSpPr>
        <p:spPr bwMode="auto">
          <a:xfrm>
            <a:off x="1585447" y="3561277"/>
            <a:ext cx="1082548"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Consumer</a:t>
            </a:r>
            <a:endParaRPr lang="en-US" sz="1600" b="1">
              <a:solidFill>
                <a:srgbClr val="3366FF"/>
              </a:solidFill>
              <a:latin typeface="Corbel"/>
              <a:cs typeface="Corbel"/>
            </a:endParaRPr>
          </a:p>
        </p:txBody>
      </p:sp>
      <p:sp>
        <p:nvSpPr>
          <p:cNvPr id="35" name="Text Box 20"/>
          <p:cNvSpPr txBox="1">
            <a:spLocks noChangeArrowheads="1"/>
          </p:cNvSpPr>
          <p:nvPr/>
        </p:nvSpPr>
        <p:spPr bwMode="auto">
          <a:xfrm>
            <a:off x="2196523" y="4743163"/>
            <a:ext cx="825867"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Farmer</a:t>
            </a:r>
            <a:endParaRPr lang="en-US" sz="1600" b="1">
              <a:solidFill>
                <a:srgbClr val="3366FF"/>
              </a:solidFill>
              <a:latin typeface="Corbel"/>
              <a:cs typeface="Corbel"/>
            </a:endParaRPr>
          </a:p>
        </p:txBody>
      </p:sp>
      <p:sp>
        <p:nvSpPr>
          <p:cNvPr id="36" name="Text Box 21"/>
          <p:cNvSpPr txBox="1">
            <a:spLocks noChangeArrowheads="1"/>
          </p:cNvSpPr>
          <p:nvPr/>
        </p:nvSpPr>
        <p:spPr bwMode="auto">
          <a:xfrm>
            <a:off x="5909804" y="1865049"/>
            <a:ext cx="1531188" cy="338554"/>
          </a:xfrm>
          <a:prstGeom prst="rect">
            <a:avLst/>
          </a:prstGeom>
          <a:noFill/>
          <a:ln w="9525">
            <a:noFill/>
            <a:miter lim="800000"/>
            <a:headEnd/>
            <a:tailEnd/>
          </a:ln>
          <a:effectLst/>
        </p:spPr>
        <p:txBody>
          <a:bodyPr wrap="none">
            <a:spAutoFit/>
          </a:bodyPr>
          <a:lstStyle/>
          <a:p>
            <a:pPr algn="ctr"/>
            <a:r>
              <a:rPr lang="en-US" sz="1600" b="1" smtClean="0">
                <a:solidFill>
                  <a:srgbClr val="3366FF"/>
                </a:solidFill>
                <a:latin typeface="Corbel"/>
                <a:cs typeface="Corbel"/>
              </a:rPr>
              <a:t>Work contracts</a:t>
            </a:r>
            <a:endParaRPr lang="en-US" sz="1600" b="1">
              <a:solidFill>
                <a:srgbClr val="3366FF"/>
              </a:solidFill>
              <a:latin typeface="Corbel"/>
              <a:cs typeface="Corbel"/>
            </a:endParaRPr>
          </a:p>
        </p:txBody>
      </p:sp>
      <p:grpSp>
        <p:nvGrpSpPr>
          <p:cNvPr id="37" name="Group 157"/>
          <p:cNvGrpSpPr>
            <a:grpSpLocks/>
          </p:cNvGrpSpPr>
          <p:nvPr/>
        </p:nvGrpSpPr>
        <p:grpSpPr bwMode="auto">
          <a:xfrm>
            <a:off x="3744119" y="2620113"/>
            <a:ext cx="1711275" cy="1618255"/>
            <a:chOff x="3063435" y="2384101"/>
            <a:chExt cx="1986620" cy="1878732"/>
          </a:xfrm>
        </p:grpSpPr>
        <p:grpSp>
          <p:nvGrpSpPr>
            <p:cNvPr id="38" name="Group 113"/>
            <p:cNvGrpSpPr>
              <a:grpSpLocks/>
            </p:cNvGrpSpPr>
            <p:nvPr/>
          </p:nvGrpSpPr>
          <p:grpSpPr bwMode="auto">
            <a:xfrm>
              <a:off x="3505412" y="2384101"/>
              <a:ext cx="1544643" cy="1468289"/>
              <a:chOff x="5272085" y="4562931"/>
              <a:chExt cx="1544643" cy="1468289"/>
            </a:xfrm>
          </p:grpSpPr>
          <p:sp>
            <p:nvSpPr>
              <p:cNvPr id="59" name="Cube 110"/>
              <p:cNvSpPr>
                <a:spLocks noChangeArrowheads="1"/>
              </p:cNvSpPr>
              <p:nvPr/>
            </p:nvSpPr>
            <p:spPr bwMode="auto">
              <a:xfrm>
                <a:off x="5272085" y="4562931"/>
                <a:ext cx="462119" cy="462118"/>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0" name="Cube 111"/>
              <p:cNvSpPr>
                <a:spLocks noChangeArrowheads="1"/>
              </p:cNvSpPr>
              <p:nvPr/>
            </p:nvSpPr>
            <p:spPr bwMode="auto">
              <a:xfrm>
                <a:off x="5813346" y="4562931"/>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1" name="Cube 112"/>
              <p:cNvSpPr>
                <a:spLocks noChangeArrowheads="1"/>
              </p:cNvSpPr>
              <p:nvPr/>
            </p:nvSpPr>
            <p:spPr bwMode="auto">
              <a:xfrm>
                <a:off x="6354607" y="4562931"/>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2" name="Cube 107"/>
              <p:cNvSpPr>
                <a:spLocks noChangeArrowheads="1"/>
              </p:cNvSpPr>
              <p:nvPr/>
            </p:nvSpPr>
            <p:spPr bwMode="auto">
              <a:xfrm>
                <a:off x="5272089" y="5052065"/>
                <a:ext cx="462119" cy="462119"/>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3" name="Cube 108"/>
              <p:cNvSpPr>
                <a:spLocks noChangeArrowheads="1"/>
              </p:cNvSpPr>
              <p:nvPr/>
            </p:nvSpPr>
            <p:spPr bwMode="auto">
              <a:xfrm>
                <a:off x="5813349" y="5052065"/>
                <a:ext cx="462119" cy="462119"/>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4" name="Cube 109"/>
              <p:cNvSpPr>
                <a:spLocks noChangeArrowheads="1"/>
              </p:cNvSpPr>
              <p:nvPr/>
            </p:nvSpPr>
            <p:spPr bwMode="auto">
              <a:xfrm>
                <a:off x="6354609" y="5066808"/>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5" name="Cube 104"/>
              <p:cNvSpPr>
                <a:spLocks noChangeArrowheads="1"/>
              </p:cNvSpPr>
              <p:nvPr/>
            </p:nvSpPr>
            <p:spPr bwMode="auto">
              <a:xfrm>
                <a:off x="5272089" y="5554358"/>
                <a:ext cx="462119" cy="462119"/>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6" name="Cube 105"/>
              <p:cNvSpPr>
                <a:spLocks noChangeArrowheads="1"/>
              </p:cNvSpPr>
              <p:nvPr/>
            </p:nvSpPr>
            <p:spPr bwMode="auto">
              <a:xfrm>
                <a:off x="5813349" y="5554358"/>
                <a:ext cx="462119" cy="462119"/>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67" name="Cube 106"/>
              <p:cNvSpPr>
                <a:spLocks noChangeArrowheads="1"/>
              </p:cNvSpPr>
              <p:nvPr/>
            </p:nvSpPr>
            <p:spPr bwMode="auto">
              <a:xfrm>
                <a:off x="6354609" y="5569102"/>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grpSp>
        <p:grpSp>
          <p:nvGrpSpPr>
            <p:cNvPr id="39" name="Group 137"/>
            <p:cNvGrpSpPr>
              <a:grpSpLocks/>
            </p:cNvGrpSpPr>
            <p:nvPr/>
          </p:nvGrpSpPr>
          <p:grpSpPr bwMode="auto">
            <a:xfrm>
              <a:off x="3292036" y="2551199"/>
              <a:ext cx="1544642" cy="1483033"/>
              <a:chOff x="5272086" y="4548186"/>
              <a:chExt cx="1544642" cy="1483033"/>
            </a:xfrm>
          </p:grpSpPr>
          <p:sp>
            <p:nvSpPr>
              <p:cNvPr id="50" name="Cube 138"/>
              <p:cNvSpPr>
                <a:spLocks noChangeArrowheads="1"/>
              </p:cNvSpPr>
              <p:nvPr/>
            </p:nvSpPr>
            <p:spPr bwMode="auto">
              <a:xfrm>
                <a:off x="5272086" y="4548186"/>
                <a:ext cx="462119" cy="462118"/>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1" name="Cube 139"/>
              <p:cNvSpPr>
                <a:spLocks noChangeArrowheads="1"/>
              </p:cNvSpPr>
              <p:nvPr/>
            </p:nvSpPr>
            <p:spPr bwMode="auto">
              <a:xfrm>
                <a:off x="5813346" y="4562930"/>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2" name="Cube 140"/>
              <p:cNvSpPr>
                <a:spLocks noChangeArrowheads="1"/>
              </p:cNvSpPr>
              <p:nvPr/>
            </p:nvSpPr>
            <p:spPr bwMode="auto">
              <a:xfrm>
                <a:off x="6354607" y="4562930"/>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3" name="Cube 141"/>
              <p:cNvSpPr>
                <a:spLocks noChangeArrowheads="1"/>
              </p:cNvSpPr>
              <p:nvPr/>
            </p:nvSpPr>
            <p:spPr bwMode="auto">
              <a:xfrm>
                <a:off x="5272089" y="5052065"/>
                <a:ext cx="462119" cy="462119"/>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4" name="Cube 142"/>
              <p:cNvSpPr>
                <a:spLocks noChangeArrowheads="1"/>
              </p:cNvSpPr>
              <p:nvPr/>
            </p:nvSpPr>
            <p:spPr bwMode="auto">
              <a:xfrm>
                <a:off x="5813349" y="5052065"/>
                <a:ext cx="462119" cy="462119"/>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5" name="Cube 143"/>
              <p:cNvSpPr>
                <a:spLocks noChangeArrowheads="1"/>
              </p:cNvSpPr>
              <p:nvPr/>
            </p:nvSpPr>
            <p:spPr bwMode="auto">
              <a:xfrm>
                <a:off x="6354609" y="5066807"/>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6" name="Cube 144"/>
              <p:cNvSpPr>
                <a:spLocks noChangeArrowheads="1"/>
              </p:cNvSpPr>
              <p:nvPr/>
            </p:nvSpPr>
            <p:spPr bwMode="auto">
              <a:xfrm>
                <a:off x="5272089" y="5554358"/>
                <a:ext cx="462119" cy="462119"/>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7" name="Cube 145"/>
              <p:cNvSpPr>
                <a:spLocks noChangeArrowheads="1"/>
              </p:cNvSpPr>
              <p:nvPr/>
            </p:nvSpPr>
            <p:spPr bwMode="auto">
              <a:xfrm>
                <a:off x="5813349" y="5554358"/>
                <a:ext cx="462119" cy="462119"/>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58" name="Cube 146"/>
              <p:cNvSpPr>
                <a:spLocks noChangeArrowheads="1"/>
              </p:cNvSpPr>
              <p:nvPr/>
            </p:nvSpPr>
            <p:spPr bwMode="auto">
              <a:xfrm>
                <a:off x="6354609" y="5569101"/>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grpSp>
        <p:grpSp>
          <p:nvGrpSpPr>
            <p:cNvPr id="40" name="Group 115"/>
            <p:cNvGrpSpPr>
              <a:grpSpLocks/>
            </p:cNvGrpSpPr>
            <p:nvPr/>
          </p:nvGrpSpPr>
          <p:grpSpPr bwMode="auto">
            <a:xfrm>
              <a:off x="3063435" y="2794544"/>
              <a:ext cx="1544643" cy="1468289"/>
              <a:chOff x="2796316" y="2222956"/>
              <a:chExt cx="1544643" cy="1468289"/>
            </a:xfrm>
          </p:grpSpPr>
          <p:sp>
            <p:nvSpPr>
              <p:cNvPr id="41" name="Cube 97"/>
              <p:cNvSpPr>
                <a:spLocks noChangeArrowheads="1"/>
              </p:cNvSpPr>
              <p:nvPr/>
            </p:nvSpPr>
            <p:spPr bwMode="auto">
              <a:xfrm>
                <a:off x="2796316" y="2222956"/>
                <a:ext cx="462119" cy="462118"/>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a:p>
                <a:pPr algn="ctr"/>
                <a:endParaRPr lang="en-US" sz="1200">
                  <a:solidFill>
                    <a:srgbClr val="99CC00"/>
                  </a:solidFill>
                  <a:latin typeface="Corbel"/>
                  <a:cs typeface="Corbel"/>
                </a:endParaRPr>
              </a:p>
            </p:txBody>
          </p:sp>
          <p:sp>
            <p:nvSpPr>
              <p:cNvPr id="42" name="Cube 98"/>
              <p:cNvSpPr>
                <a:spLocks noChangeArrowheads="1"/>
              </p:cNvSpPr>
              <p:nvPr/>
            </p:nvSpPr>
            <p:spPr bwMode="auto">
              <a:xfrm>
                <a:off x="3337577" y="2222956"/>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3" name="Cube 99"/>
              <p:cNvSpPr>
                <a:spLocks noChangeArrowheads="1"/>
              </p:cNvSpPr>
              <p:nvPr/>
            </p:nvSpPr>
            <p:spPr bwMode="auto">
              <a:xfrm>
                <a:off x="3878838" y="2222956"/>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4" name="Cube 94"/>
              <p:cNvSpPr>
                <a:spLocks noChangeArrowheads="1"/>
              </p:cNvSpPr>
              <p:nvPr/>
            </p:nvSpPr>
            <p:spPr bwMode="auto">
              <a:xfrm>
                <a:off x="2796319" y="2726833"/>
                <a:ext cx="462119" cy="462118"/>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5" name="Cube 95"/>
              <p:cNvSpPr>
                <a:spLocks noChangeArrowheads="1"/>
              </p:cNvSpPr>
              <p:nvPr/>
            </p:nvSpPr>
            <p:spPr bwMode="auto">
              <a:xfrm>
                <a:off x="3337580" y="2726833"/>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6" name="Cube 96"/>
              <p:cNvSpPr>
                <a:spLocks noChangeArrowheads="1"/>
              </p:cNvSpPr>
              <p:nvPr/>
            </p:nvSpPr>
            <p:spPr bwMode="auto">
              <a:xfrm>
                <a:off x="3878840" y="2726833"/>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7" name="Cube 91"/>
              <p:cNvSpPr>
                <a:spLocks noChangeArrowheads="1"/>
              </p:cNvSpPr>
              <p:nvPr/>
            </p:nvSpPr>
            <p:spPr bwMode="auto">
              <a:xfrm>
                <a:off x="2796319" y="3229126"/>
                <a:ext cx="462119" cy="462118"/>
              </a:xfrm>
              <a:prstGeom prst="cube">
                <a:avLst>
                  <a:gd name="adj" fmla="val 25000"/>
                </a:avLst>
              </a:prstGeom>
              <a:gradFill rotWithShape="1">
                <a:gsLst>
                  <a:gs pos="0">
                    <a:srgbClr val="99CC00"/>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8" name="Cube 92"/>
              <p:cNvSpPr>
                <a:spLocks noChangeArrowheads="1"/>
              </p:cNvSpPr>
              <p:nvPr/>
            </p:nvSpPr>
            <p:spPr bwMode="auto">
              <a:xfrm>
                <a:off x="3337580" y="3229127"/>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sp>
            <p:nvSpPr>
              <p:cNvPr id="49" name="Cube 93"/>
              <p:cNvSpPr>
                <a:spLocks noChangeArrowheads="1"/>
              </p:cNvSpPr>
              <p:nvPr/>
            </p:nvSpPr>
            <p:spPr bwMode="auto">
              <a:xfrm>
                <a:off x="3878840" y="3229127"/>
                <a:ext cx="462119" cy="462118"/>
              </a:xfrm>
              <a:prstGeom prst="cube">
                <a:avLst>
                  <a:gd name="adj" fmla="val 25000"/>
                </a:avLst>
              </a:prstGeom>
              <a:gradFill rotWithShape="1">
                <a:gsLst>
                  <a:gs pos="0">
                    <a:srgbClr val="3366FF"/>
                  </a:gs>
                  <a:gs pos="100000">
                    <a:srgbClr val="FFFFFF"/>
                  </a:gs>
                </a:gsLst>
                <a:lin ang="0" scaled="1"/>
              </a:gradFill>
              <a:ln w="9525">
                <a:noFill/>
                <a:miter lim="800000"/>
                <a:headEnd/>
                <a:tailEnd/>
              </a:ln>
              <a:effectLst>
                <a:outerShdw dist="23000" dir="5400000" rotWithShape="0">
                  <a:srgbClr val="808080">
                    <a:alpha val="34999"/>
                  </a:srgbClr>
                </a:outerShdw>
              </a:effectLst>
            </p:spPr>
            <p:txBody>
              <a:bodyPr/>
              <a:lstStyle/>
              <a:p>
                <a:pPr algn="ctr"/>
                <a:endParaRPr lang="en-US" sz="1200">
                  <a:solidFill>
                    <a:srgbClr val="99CC00"/>
                  </a:solidFill>
                  <a:latin typeface="Corbel"/>
                  <a:cs typeface="Corbel"/>
                </a:endParaRPr>
              </a:p>
            </p:txBody>
          </p:sp>
        </p:grpSp>
      </p:grpSp>
      <p:pic>
        <p:nvPicPr>
          <p:cNvPr id="68" name="Picture 51"/>
          <p:cNvPicPr>
            <a:picLocks noChangeAspect="1"/>
          </p:cNvPicPr>
          <p:nvPr/>
        </p:nvPicPr>
        <p:blipFill>
          <a:blip r:embed="rId2"/>
          <a:srcRect/>
          <a:stretch>
            <a:fillRect/>
          </a:stretch>
        </p:blipFill>
        <p:spPr bwMode="auto">
          <a:xfrm>
            <a:off x="2075337" y="1852505"/>
            <a:ext cx="411745" cy="601887"/>
          </a:xfrm>
          <a:prstGeom prst="rect">
            <a:avLst/>
          </a:prstGeom>
          <a:noFill/>
          <a:ln w="9525">
            <a:noFill/>
            <a:miter lim="800000"/>
            <a:headEnd/>
            <a:tailEnd/>
          </a:ln>
        </p:spPr>
      </p:pic>
      <p:pic>
        <p:nvPicPr>
          <p:cNvPr id="69" name="Picture 52"/>
          <p:cNvPicPr>
            <a:picLocks noChangeAspect="1"/>
          </p:cNvPicPr>
          <p:nvPr/>
        </p:nvPicPr>
        <p:blipFill>
          <a:blip r:embed="rId3"/>
          <a:srcRect/>
          <a:stretch>
            <a:fillRect/>
          </a:stretch>
        </p:blipFill>
        <p:spPr bwMode="auto">
          <a:xfrm>
            <a:off x="6656033" y="2722708"/>
            <a:ext cx="396698" cy="432264"/>
          </a:xfrm>
          <a:prstGeom prst="rect">
            <a:avLst/>
          </a:prstGeom>
          <a:noFill/>
          <a:ln w="9525">
            <a:noFill/>
            <a:miter lim="800000"/>
            <a:headEnd/>
            <a:tailEnd/>
          </a:ln>
        </p:spPr>
      </p:pic>
      <p:pic>
        <p:nvPicPr>
          <p:cNvPr id="70" name="Picture 53"/>
          <p:cNvPicPr>
            <a:picLocks noChangeAspect="1"/>
          </p:cNvPicPr>
          <p:nvPr/>
        </p:nvPicPr>
        <p:blipFill>
          <a:blip r:embed="rId4"/>
          <a:srcRect/>
          <a:stretch>
            <a:fillRect/>
          </a:stretch>
        </p:blipFill>
        <p:spPr bwMode="auto">
          <a:xfrm>
            <a:off x="7586777" y="3258964"/>
            <a:ext cx="596415" cy="735944"/>
          </a:xfrm>
          <a:prstGeom prst="rect">
            <a:avLst/>
          </a:prstGeom>
          <a:noFill/>
          <a:ln w="9525">
            <a:noFill/>
            <a:miter lim="800000"/>
            <a:headEnd/>
            <a:tailEnd/>
          </a:ln>
        </p:spPr>
      </p:pic>
      <p:pic>
        <p:nvPicPr>
          <p:cNvPr id="71" name="Picture 54" descr="02-BLU Kopie.jp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7668853" y="1673540"/>
            <a:ext cx="514339" cy="564953"/>
          </a:xfrm>
          <a:prstGeom prst="rect">
            <a:avLst/>
          </a:prstGeom>
          <a:noFill/>
          <a:ln w="9525">
            <a:noFill/>
            <a:miter lim="800000"/>
            <a:headEnd/>
            <a:tailEnd/>
          </a:ln>
        </p:spPr>
      </p:pic>
      <p:pic>
        <p:nvPicPr>
          <p:cNvPr id="72" name="Picture 55"/>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1470991" y="4036723"/>
            <a:ext cx="1058774" cy="718161"/>
          </a:xfrm>
          <a:prstGeom prst="rect">
            <a:avLst/>
          </a:prstGeom>
          <a:noFill/>
          <a:ln w="9525">
            <a:noFill/>
            <a:miter lim="800000"/>
            <a:headEnd/>
            <a:tailEnd/>
          </a:ln>
        </p:spPr>
      </p:pic>
      <p:pic>
        <p:nvPicPr>
          <p:cNvPr id="74" name="Picture 56"/>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1158469" y="2722738"/>
            <a:ext cx="414482" cy="500661"/>
          </a:xfrm>
          <a:prstGeom prst="rect">
            <a:avLst/>
          </a:prstGeom>
          <a:noFill/>
          <a:ln w="9525">
            <a:noFill/>
            <a:miter lim="800000"/>
            <a:headEnd/>
            <a:tailEnd/>
          </a:ln>
        </p:spPr>
      </p:pic>
      <p:grpSp>
        <p:nvGrpSpPr>
          <p:cNvPr id="75" name="Group 75"/>
          <p:cNvGrpSpPr>
            <a:grpSpLocks/>
          </p:cNvGrpSpPr>
          <p:nvPr/>
        </p:nvGrpSpPr>
        <p:grpSpPr bwMode="auto">
          <a:xfrm>
            <a:off x="5988604" y="4141665"/>
            <a:ext cx="619651" cy="716402"/>
            <a:chOff x="5808520" y="4342971"/>
            <a:chExt cx="719732" cy="831247"/>
          </a:xfrm>
        </p:grpSpPr>
        <p:pic>
          <p:nvPicPr>
            <p:cNvPr id="76" name="Picture 58" descr="j04247701.wmf"/>
            <p:cNvPicPr>
              <a:picLocks noChangeAspect="1"/>
            </p:cNvPicPr>
            <p:nvPr/>
          </p:nvPicPr>
          <p:blipFill>
            <a:blip r:embed="rId8"/>
            <a:srcRect/>
            <a:stretch>
              <a:fillRect/>
            </a:stretch>
          </p:blipFill>
          <p:spPr bwMode="auto">
            <a:xfrm>
              <a:off x="6019800" y="4514122"/>
              <a:ext cx="508452" cy="660096"/>
            </a:xfrm>
            <a:prstGeom prst="rect">
              <a:avLst/>
            </a:prstGeom>
            <a:noFill/>
            <a:ln w="9525">
              <a:noFill/>
              <a:miter lim="800000"/>
              <a:headEnd/>
              <a:tailEnd/>
            </a:ln>
          </p:spPr>
        </p:pic>
        <p:pic>
          <p:nvPicPr>
            <p:cNvPr id="77" name="Picture 60" descr="Ministerium RLP Logo.png"/>
            <p:cNvPicPr>
              <a:picLocks noChangeAspect="1"/>
            </p:cNvPicPr>
            <p:nvPr/>
          </p:nvPicPr>
          <p:blipFill>
            <a:blip r:embed="rId9"/>
            <a:srcRect/>
            <a:stretch>
              <a:fillRect/>
            </a:stretch>
          </p:blipFill>
          <p:spPr bwMode="auto">
            <a:xfrm>
              <a:off x="5808520" y="4342971"/>
              <a:ext cx="251943" cy="302332"/>
            </a:xfrm>
            <a:prstGeom prst="rect">
              <a:avLst/>
            </a:prstGeom>
            <a:noFill/>
            <a:ln w="9525">
              <a:noFill/>
              <a:miter lim="800000"/>
              <a:headEnd/>
              <a:tailEnd/>
            </a:ln>
          </p:spPr>
        </p:pic>
      </p:grpSp>
      <p:grpSp>
        <p:nvGrpSpPr>
          <p:cNvPr id="78" name="Group 63"/>
          <p:cNvGrpSpPr>
            <a:grpSpLocks/>
          </p:cNvGrpSpPr>
          <p:nvPr/>
        </p:nvGrpSpPr>
        <p:grpSpPr bwMode="auto">
          <a:xfrm>
            <a:off x="4381477" y="5330347"/>
            <a:ext cx="540330" cy="339246"/>
            <a:chOff x="-12390994" y="4936835"/>
            <a:chExt cx="6848442" cy="4294193"/>
          </a:xfrm>
        </p:grpSpPr>
        <p:pic>
          <p:nvPicPr>
            <p:cNvPr id="79" name="Picture 2"/>
            <p:cNvPicPr>
              <a:picLocks noChangeAspect="1" noChangeArrowheads="1"/>
            </p:cNvPicPr>
            <p:nvPr/>
          </p:nvPicPr>
          <p:blipFill>
            <a:blip r:embed="rId10"/>
            <a:srcRect/>
            <a:stretch>
              <a:fillRect/>
            </a:stretch>
          </p:blipFill>
          <p:spPr bwMode="auto">
            <a:xfrm>
              <a:off x="-12390994" y="4936835"/>
              <a:ext cx="6848442" cy="4259548"/>
            </a:xfrm>
            <a:prstGeom prst="rect">
              <a:avLst/>
            </a:prstGeom>
            <a:noFill/>
            <a:ln w="9525">
              <a:solidFill>
                <a:srgbClr val="C0C0C0"/>
              </a:solidFill>
              <a:miter lim="800000"/>
              <a:headEnd/>
              <a:tailEnd/>
            </a:ln>
            <a:effectLst>
              <a:outerShdw blurRad="63500" dist="38099" dir="2700000" algn="ctr" rotWithShape="0">
                <a:srgbClr val="000000">
                  <a:alpha val="74997"/>
                </a:srgbClr>
              </a:outerShdw>
            </a:effectLst>
          </p:spPr>
        </p:pic>
        <p:pic>
          <p:nvPicPr>
            <p:cNvPr id="80" name="Picture 3" descr="neu-22"/>
            <p:cNvPicPr>
              <a:picLocks noChangeAspect="1" noChangeArrowheads="1"/>
            </p:cNvPicPr>
            <p:nvPr/>
          </p:nvPicPr>
          <p:blipFill>
            <a:blip r:embed="rId11"/>
            <a:srcRect/>
            <a:stretch>
              <a:fillRect/>
            </a:stretch>
          </p:blipFill>
          <p:spPr bwMode="auto">
            <a:xfrm>
              <a:off x="-12301119" y="5079712"/>
              <a:ext cx="6200743" cy="4151316"/>
            </a:xfrm>
            <a:prstGeom prst="rect">
              <a:avLst/>
            </a:prstGeom>
            <a:noFill/>
            <a:ln w="9525">
              <a:noFill/>
              <a:miter lim="800000"/>
              <a:headEnd/>
              <a:tailEnd/>
            </a:ln>
          </p:spPr>
        </p:pic>
      </p:grpSp>
      <p:pic>
        <p:nvPicPr>
          <p:cNvPr id="81" name="Picture 64"/>
          <p:cNvPicPr>
            <a:picLocks noChangeAspect="1"/>
          </p:cNvPicPr>
          <p:nvPr/>
        </p:nvPicPr>
        <p:blipFill>
          <a:blip r:embed="rId12"/>
          <a:srcRect/>
          <a:stretch>
            <a:fillRect/>
          </a:stretch>
        </p:blipFill>
        <p:spPr bwMode="auto">
          <a:xfrm>
            <a:off x="1080498" y="3453210"/>
            <a:ext cx="558113" cy="558113"/>
          </a:xfrm>
          <a:prstGeom prst="rect">
            <a:avLst/>
          </a:prstGeom>
          <a:noFill/>
          <a:ln w="9525">
            <a:noFill/>
            <a:miter lim="800000"/>
            <a:headEnd/>
            <a:tailEnd/>
          </a:ln>
        </p:spPr>
      </p:pic>
      <p:pic>
        <p:nvPicPr>
          <p:cNvPr id="82" name="Picture 65"/>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1685120" y="5063258"/>
            <a:ext cx="887783" cy="398066"/>
          </a:xfrm>
          <a:prstGeom prst="rect">
            <a:avLst/>
          </a:prstGeom>
          <a:noFill/>
          <a:ln w="9525">
            <a:noFill/>
            <a:miter lim="800000"/>
            <a:headEnd/>
            <a:tailEnd/>
          </a:ln>
        </p:spPr>
      </p:pic>
      <p:pic>
        <p:nvPicPr>
          <p:cNvPr id="83" name="Picture 66"/>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2756205" y="5401135"/>
            <a:ext cx="798868" cy="842642"/>
          </a:xfrm>
          <a:prstGeom prst="rect">
            <a:avLst/>
          </a:prstGeom>
          <a:noFill/>
          <a:ln w="9525">
            <a:noFill/>
            <a:miter lim="800000"/>
            <a:headEnd/>
            <a:tailEnd/>
          </a:ln>
        </p:spPr>
      </p:pic>
      <p:grpSp>
        <p:nvGrpSpPr>
          <p:cNvPr id="84" name="Group 70"/>
          <p:cNvGrpSpPr>
            <a:grpSpLocks/>
          </p:cNvGrpSpPr>
          <p:nvPr/>
        </p:nvGrpSpPr>
        <p:grpSpPr bwMode="auto">
          <a:xfrm>
            <a:off x="6556911" y="5163490"/>
            <a:ext cx="787924" cy="586841"/>
            <a:chOff x="6674526" y="5616685"/>
            <a:chExt cx="914399" cy="681515"/>
          </a:xfrm>
        </p:grpSpPr>
        <p:pic>
          <p:nvPicPr>
            <p:cNvPr id="85" name="Picture 67"/>
            <p:cNvPicPr>
              <a:picLocks noChangeAspect="1"/>
            </p:cNvPicPr>
            <p:nvPr/>
          </p:nvPicPr>
          <p:blipFill>
            <a:blip r:embed="rId15"/>
            <a:srcRect l="14751" t="11790" r="14250" b="16269"/>
            <a:stretch>
              <a:fillRect/>
            </a:stretch>
          </p:blipFill>
          <p:spPr bwMode="auto">
            <a:xfrm>
              <a:off x="6674526" y="5692887"/>
              <a:ext cx="713315" cy="605313"/>
            </a:xfrm>
            <a:prstGeom prst="rect">
              <a:avLst/>
            </a:prstGeom>
            <a:noFill/>
            <a:ln w="9525">
              <a:noFill/>
              <a:miter lim="800000"/>
              <a:headEnd/>
              <a:tailEnd/>
            </a:ln>
          </p:spPr>
        </p:pic>
        <p:pic>
          <p:nvPicPr>
            <p:cNvPr id="86" name="Picture 68"/>
            <p:cNvPicPr>
              <a:picLocks noChangeAspect="1"/>
            </p:cNvPicPr>
            <p:nvPr/>
          </p:nvPicPr>
          <p:blipFill>
            <a:blip r:embed="rId16"/>
            <a:srcRect/>
            <a:stretch>
              <a:fillRect/>
            </a:stretch>
          </p:blipFill>
          <p:spPr bwMode="auto">
            <a:xfrm>
              <a:off x="7178246" y="5616685"/>
              <a:ext cx="410679" cy="331829"/>
            </a:xfrm>
            <a:prstGeom prst="rect">
              <a:avLst/>
            </a:prstGeom>
            <a:noFill/>
            <a:ln w="9525">
              <a:noFill/>
              <a:miter lim="800000"/>
              <a:headEnd/>
              <a:tailEnd/>
            </a:ln>
          </p:spPr>
        </p:pic>
      </p:grpSp>
      <p:grpSp>
        <p:nvGrpSpPr>
          <p:cNvPr id="87" name="Group 74"/>
          <p:cNvGrpSpPr>
            <a:grpSpLocks/>
          </p:cNvGrpSpPr>
          <p:nvPr/>
        </p:nvGrpSpPr>
        <p:grpSpPr bwMode="auto">
          <a:xfrm>
            <a:off x="3417125" y="1824011"/>
            <a:ext cx="585476" cy="611462"/>
            <a:chOff x="2223516" y="990600"/>
            <a:chExt cx="990605" cy="1034260"/>
          </a:xfrm>
        </p:grpSpPr>
        <p:pic>
          <p:nvPicPr>
            <p:cNvPr id="88" name="Picture 72"/>
            <p:cNvPicPr>
              <a:picLocks noChangeAspect="1"/>
            </p:cNvPicPr>
            <p:nvPr/>
          </p:nvPicPr>
          <p:blipFill>
            <a:blip r:embed="rId17">
              <a:clrChange>
                <a:clrFrom>
                  <a:srgbClr val="FFFFFF"/>
                </a:clrFrom>
                <a:clrTo>
                  <a:srgbClr val="FFFFFF">
                    <a:alpha val="0"/>
                  </a:srgbClr>
                </a:clrTo>
              </a:clrChange>
            </a:blip>
            <a:srcRect/>
            <a:stretch>
              <a:fillRect/>
            </a:stretch>
          </p:blipFill>
          <p:spPr bwMode="auto">
            <a:xfrm>
              <a:off x="2223516" y="990600"/>
              <a:ext cx="765955" cy="804951"/>
            </a:xfrm>
            <a:prstGeom prst="rect">
              <a:avLst/>
            </a:prstGeom>
            <a:noFill/>
            <a:ln w="9525">
              <a:noFill/>
              <a:miter lim="800000"/>
              <a:headEnd/>
              <a:tailEnd/>
            </a:ln>
          </p:spPr>
        </p:pic>
        <p:pic>
          <p:nvPicPr>
            <p:cNvPr id="89" name="Picture 73" descr="j0432536.png"/>
            <p:cNvPicPr>
              <a:picLocks noChangeAspect="1"/>
            </p:cNvPicPr>
            <p:nvPr/>
          </p:nvPicPr>
          <p:blipFill>
            <a:blip r:embed="rId18"/>
            <a:srcRect/>
            <a:stretch>
              <a:fillRect/>
            </a:stretch>
          </p:blipFill>
          <p:spPr bwMode="auto">
            <a:xfrm>
              <a:off x="2438264" y="1249002"/>
              <a:ext cx="775857" cy="775858"/>
            </a:xfrm>
            <a:prstGeom prst="rect">
              <a:avLst/>
            </a:prstGeom>
            <a:noFill/>
            <a:ln w="9525">
              <a:noFill/>
              <a:miter lim="800000"/>
              <a:headEnd/>
              <a:tailEnd/>
            </a:ln>
          </p:spPr>
        </p:pic>
      </p:grpSp>
    </p:spTree>
    <p:extLst>
      <p:ext uri="{BB962C8B-B14F-4D97-AF65-F5344CB8AC3E}">
        <p14:creationId xmlns:p14="http://schemas.microsoft.com/office/powerpoint/2010/main" val="24850623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p:cNvPicPr>
            <a:picLocks noChangeAspect="1" noChangeArrowheads="1"/>
          </p:cNvPicPr>
          <p:nvPr/>
        </p:nvPicPr>
        <p:blipFill>
          <a:blip r:embed="rId3">
            <a:lum bright="70000"/>
            <a:grayscl/>
          </a:blip>
          <a:srcRect/>
          <a:stretch>
            <a:fillRect/>
          </a:stretch>
        </p:blipFill>
        <p:spPr bwMode="auto">
          <a:xfrm>
            <a:off x="639763" y="2500313"/>
            <a:ext cx="5618162" cy="3308350"/>
          </a:xfrm>
          <a:prstGeom prst="rect">
            <a:avLst/>
          </a:prstGeom>
          <a:noFill/>
          <a:ln w="9525">
            <a:noFill/>
            <a:miter lim="800000"/>
            <a:headEnd/>
            <a:tailEnd/>
          </a:ln>
          <a:effectLst/>
        </p:spPr>
      </p:pic>
      <p:sp>
        <p:nvSpPr>
          <p:cNvPr id="1488899" name="Rectangle 3"/>
          <p:cNvSpPr>
            <a:spLocks noGrp="1" noChangeArrowheads="1"/>
          </p:cNvSpPr>
          <p:nvPr>
            <p:ph type="title" idx="4294967295"/>
          </p:nvPr>
        </p:nvSpPr>
        <p:spPr/>
        <p:txBody>
          <a:bodyPr/>
          <a:lstStyle/>
          <a:p>
            <a:r>
              <a:rPr lang="de-DE"/>
              <a:t> </a:t>
            </a:r>
          </a:p>
        </p:txBody>
      </p:sp>
      <p:grpSp>
        <p:nvGrpSpPr>
          <p:cNvPr id="2" name="Group 4"/>
          <p:cNvGrpSpPr>
            <a:grpSpLocks/>
          </p:cNvGrpSpPr>
          <p:nvPr/>
        </p:nvGrpSpPr>
        <p:grpSpPr bwMode="auto">
          <a:xfrm>
            <a:off x="3324225" y="5270500"/>
            <a:ext cx="2490788" cy="215900"/>
            <a:chOff x="219" y="779"/>
            <a:chExt cx="1569" cy="136"/>
          </a:xfrm>
        </p:grpSpPr>
        <p:sp>
          <p:nvSpPr>
            <p:cNvPr id="1488901" name="Rectangle 5"/>
            <p:cNvSpPr>
              <a:spLocks noChangeArrowheads="1"/>
            </p:cNvSpPr>
            <p:nvPr/>
          </p:nvSpPr>
          <p:spPr bwMode="auto">
            <a:xfrm>
              <a:off x="219" y="779"/>
              <a:ext cx="1569" cy="125"/>
            </a:xfrm>
            <a:prstGeom prst="rect">
              <a:avLst/>
            </a:prstGeom>
            <a:noFill/>
            <a:ln w="12700">
              <a:noFill/>
              <a:miter lim="800000"/>
              <a:headEnd/>
              <a:tailEnd/>
            </a:ln>
            <a:effectLst/>
          </p:spPr>
          <p:txBody>
            <a:bodyPr>
              <a:prstTxWarp prst="textNoShape">
                <a:avLst/>
              </a:prstTxWarp>
              <a:spAutoFit/>
            </a:bodyPr>
            <a:lstStyle/>
            <a:p>
              <a:pPr defTabSz="762000"/>
              <a:endParaRPr lang="de-DE" sz="700" b="1">
                <a:solidFill>
                  <a:srgbClr val="0019A8"/>
                </a:solidFill>
                <a:latin typeface="Arial" pitchFamily="-108" charset="0"/>
              </a:endParaRPr>
            </a:p>
          </p:txBody>
        </p:sp>
        <p:sp>
          <p:nvSpPr>
            <p:cNvPr id="1488902" name="Rectangle 6"/>
            <p:cNvSpPr>
              <a:spLocks noChangeArrowheads="1"/>
            </p:cNvSpPr>
            <p:nvPr/>
          </p:nvSpPr>
          <p:spPr bwMode="auto">
            <a:xfrm>
              <a:off x="1564" y="780"/>
              <a:ext cx="144" cy="135"/>
            </a:xfrm>
            <a:prstGeom prst="rect">
              <a:avLst/>
            </a:prstGeom>
            <a:noFill/>
            <a:ln w="12700">
              <a:noFill/>
              <a:miter lim="800000"/>
              <a:headEnd/>
              <a:tailEnd/>
            </a:ln>
            <a:effectLst/>
          </p:spPr>
          <p:txBody>
            <a:bodyPr>
              <a:prstTxWarp prst="textNoShape">
                <a:avLst/>
              </a:prstTxWarp>
              <a:spAutoFit/>
            </a:bodyPr>
            <a:lstStyle/>
            <a:p>
              <a:pPr defTabSz="762000" eaLnBrk="1" hangingPunct="1"/>
              <a:endParaRPr lang="de-DE" sz="800" b="1">
                <a:solidFill>
                  <a:srgbClr val="0019A8"/>
                </a:solidFill>
                <a:latin typeface="Arial" pitchFamily="-108" charset="0"/>
              </a:endParaRPr>
            </a:p>
          </p:txBody>
        </p:sp>
      </p:grpSp>
      <p:sp>
        <p:nvSpPr>
          <p:cNvPr id="1488903" name="Rectangle 7"/>
          <p:cNvSpPr>
            <a:spLocks noChangeArrowheads="1"/>
          </p:cNvSpPr>
          <p:nvPr/>
        </p:nvSpPr>
        <p:spPr bwMode="auto">
          <a:xfrm>
            <a:off x="1019175" y="2085975"/>
            <a:ext cx="7727950" cy="1874838"/>
          </a:xfrm>
          <a:prstGeom prst="rect">
            <a:avLst/>
          </a:prstGeom>
          <a:noFill/>
          <a:ln w="12700">
            <a:noFill/>
            <a:miter lim="800000"/>
            <a:headEnd/>
            <a:tailEnd/>
          </a:ln>
          <a:effectLst/>
        </p:spPr>
        <p:txBody>
          <a:bodyPr wrap="none" lIns="19124" tIns="27093" rIns="19124" bIns="27093">
            <a:prstTxWarp prst="textNoShape">
              <a:avLst/>
            </a:prstTxWarp>
          </a:bodyPr>
          <a:lstStyle/>
          <a:p>
            <a:pPr algn="r" defTabSz="765175">
              <a:tabLst>
                <a:tab pos="357188" algn="l"/>
                <a:tab pos="714375" algn="l"/>
                <a:tab pos="1084263" algn="l"/>
              </a:tabLst>
            </a:pPr>
            <a:endParaRPr lang="en-US" sz="4800" b="1" dirty="0" smtClean="0">
              <a:solidFill>
                <a:schemeClr val="bg2">
                  <a:lumMod val="75000"/>
                </a:schemeClr>
              </a:solidFill>
              <a:latin typeface="Corbel"/>
              <a:cs typeface="Corbel"/>
            </a:endParaRPr>
          </a:p>
          <a:p>
            <a:pPr algn="r" defTabSz="765175">
              <a:tabLst>
                <a:tab pos="357188" algn="l"/>
                <a:tab pos="714375" algn="l"/>
                <a:tab pos="1084263" algn="l"/>
              </a:tabLst>
            </a:pPr>
            <a:r>
              <a:rPr lang="en-US" sz="4800" b="1" dirty="0" smtClean="0">
                <a:solidFill>
                  <a:schemeClr val="bg2">
                    <a:lumMod val="75000"/>
                  </a:schemeClr>
                </a:solidFill>
                <a:latin typeface="Corbel"/>
                <a:cs typeface="Corbel"/>
              </a:rPr>
              <a:t>So, let us consider some</a:t>
            </a:r>
          </a:p>
          <a:p>
            <a:pPr algn="r" defTabSz="765175">
              <a:tabLst>
                <a:tab pos="357188" algn="l"/>
                <a:tab pos="714375" algn="l"/>
                <a:tab pos="1084263" algn="l"/>
              </a:tabLst>
            </a:pPr>
            <a:r>
              <a:rPr lang="en-US" sz="4800" b="1" dirty="0" smtClean="0">
                <a:solidFill>
                  <a:schemeClr val="bg2">
                    <a:lumMod val="75000"/>
                  </a:schemeClr>
                </a:solidFill>
                <a:latin typeface="Corbel"/>
                <a:cs typeface="Corbel"/>
              </a:rPr>
              <a:t>results from the </a:t>
            </a:r>
            <a:r>
              <a:rPr lang="en-US" sz="4800" b="1" dirty="0" err="1" smtClean="0">
                <a:solidFill>
                  <a:schemeClr val="bg2">
                    <a:lumMod val="75000"/>
                  </a:schemeClr>
                </a:solidFill>
                <a:latin typeface="Corbel"/>
                <a:cs typeface="Corbel"/>
              </a:rPr>
              <a:t>iGreen</a:t>
            </a:r>
            <a:r>
              <a:rPr lang="en-US" sz="4800" b="1" dirty="0" smtClean="0">
                <a:solidFill>
                  <a:schemeClr val="bg2">
                    <a:lumMod val="75000"/>
                  </a:schemeClr>
                </a:solidFill>
                <a:latin typeface="Corbel"/>
                <a:cs typeface="Corbel"/>
              </a:rPr>
              <a:t> project</a:t>
            </a:r>
            <a:endParaRPr lang="en-US" sz="4800" b="1" dirty="0">
              <a:solidFill>
                <a:schemeClr val="bg2">
                  <a:lumMod val="75000"/>
                </a:schemeClr>
              </a:solidFill>
              <a:latin typeface="Corbel"/>
              <a:cs typeface="Corbel"/>
            </a:endParaRPr>
          </a:p>
          <a:p>
            <a:pPr algn="r" defTabSz="765175">
              <a:tabLst>
                <a:tab pos="357188" algn="l"/>
                <a:tab pos="714375" algn="l"/>
                <a:tab pos="1084263" algn="l"/>
              </a:tabLst>
            </a:pPr>
            <a:endParaRPr lang="en-US" sz="4800" dirty="0">
              <a:solidFill>
                <a:schemeClr val="bg2">
                  <a:lumMod val="75000"/>
                </a:schemeClr>
              </a:solidFill>
              <a:latin typeface="Corbel"/>
              <a:cs typeface="Corbel"/>
            </a:endParaRPr>
          </a:p>
        </p:txBody>
      </p:sp>
      <p:sp>
        <p:nvSpPr>
          <p:cNvPr id="9" name="Rechteck 8"/>
          <p:cNvSpPr/>
          <p:nvPr/>
        </p:nvSpPr>
        <p:spPr bwMode="auto">
          <a:xfrm>
            <a:off x="196850" y="431800"/>
            <a:ext cx="875665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1358913272"/>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85" name="Rectangle 14"/>
          <p:cNvSpPr txBox="1">
            <a:spLocks noChangeArrowheads="1"/>
          </p:cNvSpPr>
          <p:nvPr/>
        </p:nvSpPr>
        <p:spPr bwMode="auto">
          <a:xfrm>
            <a:off x="222250" y="473075"/>
            <a:ext cx="8480425" cy="457200"/>
          </a:xfrm>
          <a:prstGeom prst="rect">
            <a:avLst/>
          </a:prstGeom>
          <a:noFill/>
          <a:ln w="9525">
            <a:noFill/>
            <a:miter lim="800000"/>
            <a:headEnd/>
            <a:tailEnd/>
          </a:ln>
        </p:spPr>
        <p:txBody>
          <a:bodyPr anchor="ctr">
            <a:prstTxWarp prst="textNoShape">
              <a:avLst/>
            </a:prstTxWarp>
          </a:bodyPr>
          <a:lstStyle/>
          <a:p>
            <a:pPr algn="l" eaLnBrk="1" hangingPunct="1"/>
            <a:r>
              <a:rPr lang="en-US" sz="2000" dirty="0" smtClean="0">
                <a:solidFill>
                  <a:srgbClr val="606060"/>
                </a:solidFill>
                <a:latin typeface="Corbel"/>
                <a:ea typeface="ＭＳ Ｐゴシック" charset="-128"/>
                <a:cs typeface="Corbel"/>
              </a:rPr>
              <a:t>iGreen builds on an alliance of 23 partners from science, business and public institutions</a:t>
            </a:r>
            <a:endParaRPr lang="en-US" sz="2000" dirty="0">
              <a:solidFill>
                <a:srgbClr val="606060"/>
              </a:solidFill>
              <a:latin typeface="Corbel"/>
              <a:ea typeface="ＭＳ Ｐゴシック" charset="-128"/>
              <a:cs typeface="Corbel"/>
            </a:endParaRPr>
          </a:p>
        </p:txBody>
      </p:sp>
      <p:grpSp>
        <p:nvGrpSpPr>
          <p:cNvPr id="64" name="Gruppieren 34"/>
          <p:cNvGrpSpPr/>
          <p:nvPr/>
        </p:nvGrpSpPr>
        <p:grpSpPr>
          <a:xfrm>
            <a:off x="1619250" y="1106488"/>
            <a:ext cx="5545038" cy="4523506"/>
            <a:chOff x="1619250" y="1360488"/>
            <a:chExt cx="5545038" cy="4523506"/>
          </a:xfrm>
        </p:grpSpPr>
        <p:sp>
          <p:nvSpPr>
            <p:cNvPr id="79" name="Textfeld 78"/>
            <p:cNvSpPr txBox="1"/>
            <p:nvPr/>
          </p:nvSpPr>
          <p:spPr>
            <a:xfrm rot="195902">
              <a:off x="2479785" y="2446444"/>
              <a:ext cx="3909398" cy="3437550"/>
            </a:xfrm>
            <a:prstGeom prst="rect">
              <a:avLst/>
            </a:prstGeom>
            <a:noFill/>
            <a:ln w="0">
              <a:noFill/>
            </a:ln>
          </p:spPr>
          <p:txBody>
            <a:bodyPr spcFirstLastPara="1" wrap="none">
              <a:prstTxWarp prst="textArchUp">
                <a:avLst/>
              </a:prstTxWarp>
              <a:spAutoFit/>
            </a:bodyPr>
            <a:lstStyle/>
            <a:p>
              <a:pPr algn="ctr">
                <a:defRPr/>
              </a:pPr>
              <a:r>
                <a:rPr lang="de-DE" sz="2400" b="1" dirty="0" err="1" smtClean="0">
                  <a:solidFill>
                    <a:srgbClr val="589A38"/>
                  </a:solidFill>
                  <a:latin typeface="Corbel"/>
                  <a:cs typeface="Corbel"/>
                </a:rPr>
                <a:t>Agricultural</a:t>
              </a:r>
              <a:r>
                <a:rPr lang="de-DE" sz="2400" b="1" dirty="0" smtClean="0">
                  <a:solidFill>
                    <a:srgbClr val="589A38"/>
                  </a:solidFill>
                  <a:latin typeface="Corbel"/>
                  <a:cs typeface="Corbel"/>
                </a:rPr>
                <a:t> </a:t>
              </a:r>
              <a:r>
                <a:rPr lang="de-DE" sz="2400" b="1" dirty="0" err="1" smtClean="0">
                  <a:solidFill>
                    <a:srgbClr val="589A38"/>
                  </a:solidFill>
                  <a:latin typeface="Corbel"/>
                  <a:cs typeface="Corbel"/>
                </a:rPr>
                <a:t>Manufacturers</a:t>
              </a:r>
              <a:endParaRPr lang="de-DE" sz="2400" b="1" dirty="0">
                <a:solidFill>
                  <a:srgbClr val="589A38"/>
                </a:solidFill>
                <a:latin typeface="Corbel"/>
                <a:cs typeface="Corbel"/>
              </a:endParaRPr>
            </a:p>
          </p:txBody>
        </p:sp>
        <p:pic>
          <p:nvPicPr>
            <p:cNvPr id="89" name="Picture 4" descr="21-Rauch-Logo.gif"/>
            <p:cNvPicPr>
              <a:picLocks noChangeAspect="1"/>
            </p:cNvPicPr>
            <p:nvPr/>
          </p:nvPicPr>
          <p:blipFill>
            <a:blip r:embed="rId3" cstate="print">
              <a:clrChange>
                <a:clrFrom>
                  <a:srgbClr val="FFFFFF"/>
                </a:clrFrom>
                <a:clrTo>
                  <a:srgbClr val="FFFFFF">
                    <a:alpha val="0"/>
                  </a:srgbClr>
                </a:clrTo>
              </a:clrChange>
            </a:blip>
            <a:srcRect/>
            <a:stretch>
              <a:fillRect/>
            </a:stretch>
          </p:blipFill>
          <p:spPr bwMode="auto">
            <a:xfrm>
              <a:off x="5580063" y="2212975"/>
              <a:ext cx="852487" cy="442913"/>
            </a:xfrm>
            <a:prstGeom prst="rect">
              <a:avLst/>
            </a:prstGeom>
            <a:noFill/>
            <a:ln w="9525">
              <a:noFill/>
              <a:miter lim="800000"/>
              <a:headEnd/>
              <a:tailEnd/>
            </a:ln>
          </p:spPr>
        </p:pic>
        <p:pic>
          <p:nvPicPr>
            <p:cNvPr id="92" name="Picture 6" descr="22-CCI-Logo.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2195513" y="1504950"/>
              <a:ext cx="1295400" cy="450850"/>
            </a:xfrm>
            <a:prstGeom prst="rect">
              <a:avLst/>
            </a:prstGeom>
            <a:noFill/>
            <a:ln w="9525">
              <a:noFill/>
              <a:miter lim="800000"/>
              <a:headEnd/>
              <a:tailEnd/>
            </a:ln>
          </p:spPr>
        </p:pic>
        <p:pic>
          <p:nvPicPr>
            <p:cNvPr id="98" name="Picture 2" descr="10-LOGO-WE"/>
            <p:cNvPicPr>
              <a:picLocks noChangeAspect="1" noChangeArrowheads="1"/>
            </p:cNvPicPr>
            <p:nvPr/>
          </p:nvPicPr>
          <p:blipFill>
            <a:blip r:embed="rId5" cstate="print"/>
            <a:srcRect/>
            <a:stretch>
              <a:fillRect/>
            </a:stretch>
          </p:blipFill>
          <p:spPr bwMode="auto">
            <a:xfrm>
              <a:off x="6083200" y="1647825"/>
              <a:ext cx="1081088" cy="250825"/>
            </a:xfrm>
            <a:prstGeom prst="rect">
              <a:avLst/>
            </a:prstGeom>
            <a:noFill/>
            <a:ln w="9525">
              <a:noFill/>
              <a:miter lim="800000"/>
              <a:headEnd/>
              <a:tailEnd/>
            </a:ln>
          </p:spPr>
        </p:pic>
        <p:pic>
          <p:nvPicPr>
            <p:cNvPr id="99" name="Picture 52" descr="14-JohnDeere-Logo.jpg"/>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3852863" y="1360488"/>
              <a:ext cx="719137" cy="495300"/>
            </a:xfrm>
            <a:prstGeom prst="rect">
              <a:avLst/>
            </a:prstGeom>
            <a:noFill/>
            <a:ln w="9525">
              <a:noFill/>
              <a:miter lim="800000"/>
              <a:headEnd/>
              <a:tailEnd/>
            </a:ln>
          </p:spPr>
        </p:pic>
        <p:pic>
          <p:nvPicPr>
            <p:cNvPr id="100" name="Picture 53" descr="15-Class-Logo.png"/>
            <p:cNvPicPr>
              <a:picLocks noChangeAspect="1"/>
            </p:cNvPicPr>
            <p:nvPr/>
          </p:nvPicPr>
          <p:blipFill>
            <a:blip r:embed="rId7" cstate="print"/>
            <a:srcRect/>
            <a:stretch>
              <a:fillRect/>
            </a:stretch>
          </p:blipFill>
          <p:spPr bwMode="auto">
            <a:xfrm>
              <a:off x="2062163" y="2303463"/>
              <a:ext cx="996950" cy="209550"/>
            </a:xfrm>
            <a:prstGeom prst="rect">
              <a:avLst/>
            </a:prstGeom>
            <a:noFill/>
            <a:ln w="9525">
              <a:noFill/>
              <a:miter lim="800000"/>
              <a:headEnd/>
              <a:tailEnd/>
            </a:ln>
          </p:spPr>
        </p:pic>
        <p:pic>
          <p:nvPicPr>
            <p:cNvPr id="101" name="Picture 54" descr="17-Amazone-Logo.jpg"/>
            <p:cNvPicPr>
              <a:picLocks noChangeAspect="1"/>
            </p:cNvPicPr>
            <p:nvPr/>
          </p:nvPicPr>
          <p:blipFill>
            <a:blip r:embed="rId8" cstate="print"/>
            <a:srcRect/>
            <a:stretch>
              <a:fillRect/>
            </a:stretch>
          </p:blipFill>
          <p:spPr bwMode="auto">
            <a:xfrm>
              <a:off x="1619250" y="1647825"/>
              <a:ext cx="481013" cy="482600"/>
            </a:xfrm>
            <a:prstGeom prst="rect">
              <a:avLst/>
            </a:prstGeom>
            <a:noFill/>
            <a:ln w="9525">
              <a:noFill/>
              <a:miter lim="800000"/>
              <a:headEnd/>
              <a:tailEnd/>
            </a:ln>
          </p:spPr>
        </p:pic>
        <p:pic>
          <p:nvPicPr>
            <p:cNvPr id="102" name="Picture 55" descr="16-Krone-Logo.gif"/>
            <p:cNvPicPr>
              <a:picLocks noChangeAspect="1"/>
            </p:cNvPicPr>
            <p:nvPr/>
          </p:nvPicPr>
          <p:blipFill>
            <a:blip r:embed="rId9" cstate="print">
              <a:clrChange>
                <a:clrFrom>
                  <a:srgbClr val="FFFFFF"/>
                </a:clrFrom>
                <a:clrTo>
                  <a:srgbClr val="FFFFFF">
                    <a:alpha val="0"/>
                  </a:srgbClr>
                </a:clrTo>
              </a:clrChange>
            </a:blip>
            <a:srcRect/>
            <a:stretch>
              <a:fillRect/>
            </a:stretch>
          </p:blipFill>
          <p:spPr bwMode="auto">
            <a:xfrm>
              <a:off x="4611688" y="1647825"/>
              <a:ext cx="1328737" cy="498475"/>
            </a:xfrm>
            <a:prstGeom prst="rect">
              <a:avLst/>
            </a:prstGeom>
            <a:noFill/>
            <a:ln w="9525">
              <a:noFill/>
              <a:miter lim="800000"/>
              <a:headEnd/>
              <a:tailEnd/>
            </a:ln>
          </p:spPr>
        </p:pic>
        <p:pic>
          <p:nvPicPr>
            <p:cNvPr id="103" name="Picture 56" descr="18-Grimme-Logo.png"/>
            <p:cNvPicPr>
              <a:picLocks noChangeAspect="1"/>
            </p:cNvPicPr>
            <p:nvPr/>
          </p:nvPicPr>
          <p:blipFill>
            <a:blip r:embed="rId10" cstate="print"/>
            <a:srcRect/>
            <a:stretch>
              <a:fillRect/>
            </a:stretch>
          </p:blipFill>
          <p:spPr bwMode="auto">
            <a:xfrm>
              <a:off x="2916238" y="1863725"/>
              <a:ext cx="990600" cy="247650"/>
            </a:xfrm>
            <a:prstGeom prst="rect">
              <a:avLst/>
            </a:prstGeom>
            <a:noFill/>
            <a:ln w="9525">
              <a:noFill/>
              <a:miter lim="800000"/>
              <a:headEnd/>
              <a:tailEnd/>
            </a:ln>
          </p:spPr>
        </p:pic>
        <p:pic>
          <p:nvPicPr>
            <p:cNvPr id="109" name="Picture 57" descr="20-Lemken-Logo.jpg"/>
            <p:cNvPicPr>
              <a:picLocks noChangeAspect="1"/>
            </p:cNvPicPr>
            <p:nvPr/>
          </p:nvPicPr>
          <p:blipFill>
            <a:blip r:embed="rId11" cstate="print"/>
            <a:srcRect/>
            <a:stretch>
              <a:fillRect/>
            </a:stretch>
          </p:blipFill>
          <p:spPr bwMode="auto">
            <a:xfrm>
              <a:off x="4787900" y="1431925"/>
              <a:ext cx="969963" cy="185738"/>
            </a:xfrm>
            <a:prstGeom prst="rect">
              <a:avLst/>
            </a:prstGeom>
            <a:noFill/>
            <a:ln w="9525">
              <a:noFill/>
              <a:miter lim="800000"/>
              <a:headEnd/>
              <a:tailEnd/>
            </a:ln>
          </p:spPr>
        </p:pic>
      </p:grpSp>
      <p:grpSp>
        <p:nvGrpSpPr>
          <p:cNvPr id="112" name="Gruppieren 35"/>
          <p:cNvGrpSpPr/>
          <p:nvPr/>
        </p:nvGrpSpPr>
        <p:grpSpPr>
          <a:xfrm>
            <a:off x="2760834" y="2236536"/>
            <a:ext cx="5992641" cy="4178824"/>
            <a:chOff x="2760834" y="2490536"/>
            <a:chExt cx="5992641" cy="4178824"/>
          </a:xfrm>
        </p:grpSpPr>
        <p:pic>
          <p:nvPicPr>
            <p:cNvPr id="128" name="Picture 60"/>
            <p:cNvPicPr>
              <a:picLocks noChangeAspect="1" noChangeArrowheads="1"/>
            </p:cNvPicPr>
            <p:nvPr/>
          </p:nvPicPr>
          <p:blipFill>
            <a:blip r:embed="rId12" cstate="print"/>
            <a:srcRect/>
            <a:stretch>
              <a:fillRect/>
            </a:stretch>
          </p:blipFill>
          <p:spPr bwMode="auto">
            <a:xfrm>
              <a:off x="5150321" y="6040710"/>
              <a:ext cx="2085975" cy="628650"/>
            </a:xfrm>
            <a:prstGeom prst="rect">
              <a:avLst/>
            </a:prstGeom>
            <a:noFill/>
            <a:ln w="9525">
              <a:noFill/>
              <a:miter lim="800000"/>
              <a:headEnd/>
              <a:tailEnd/>
            </a:ln>
          </p:spPr>
        </p:pic>
        <p:sp>
          <p:nvSpPr>
            <p:cNvPr id="129" name="Textfeld 128"/>
            <p:cNvSpPr txBox="1"/>
            <p:nvPr/>
          </p:nvSpPr>
          <p:spPr>
            <a:xfrm rot="18325975">
              <a:off x="2719048" y="2532322"/>
              <a:ext cx="3307959" cy="3224387"/>
            </a:xfrm>
            <a:prstGeom prst="rect">
              <a:avLst/>
            </a:prstGeom>
            <a:noFill/>
          </p:spPr>
          <p:txBody>
            <a:bodyPr spcFirstLastPara="1" wrap="none">
              <a:prstTxWarp prst="textArchDown">
                <a:avLst>
                  <a:gd name="adj" fmla="val 984518"/>
                </a:avLst>
              </a:prstTxWarp>
              <a:spAutoFit/>
            </a:bodyPr>
            <a:lstStyle/>
            <a:p>
              <a:pPr algn="ctr">
                <a:defRPr/>
              </a:pPr>
              <a:r>
                <a:rPr lang="de-DE" sz="2400" b="1" dirty="0" err="1" smtClean="0">
                  <a:solidFill>
                    <a:srgbClr val="A32B1B"/>
                  </a:solidFill>
                  <a:latin typeface="Corbel"/>
                  <a:cs typeface="Corbel"/>
                </a:rPr>
                <a:t>Agricultural</a:t>
              </a:r>
              <a:r>
                <a:rPr lang="de-DE" sz="2400" b="1" dirty="0">
                  <a:solidFill>
                    <a:srgbClr val="A32B1B"/>
                  </a:solidFill>
                  <a:latin typeface="Corbel"/>
                  <a:cs typeface="Corbel"/>
                </a:rPr>
                <a:t/>
              </a:r>
              <a:br>
                <a:rPr lang="de-DE" sz="2400" b="1" dirty="0">
                  <a:solidFill>
                    <a:srgbClr val="A32B1B"/>
                  </a:solidFill>
                  <a:latin typeface="Corbel"/>
                  <a:cs typeface="Corbel"/>
                </a:rPr>
              </a:br>
              <a:r>
                <a:rPr lang="de-DE" sz="2400" b="1" dirty="0" err="1" smtClean="0">
                  <a:solidFill>
                    <a:srgbClr val="A32B1B"/>
                  </a:solidFill>
                  <a:latin typeface="Corbel"/>
                  <a:cs typeface="Corbel"/>
                </a:rPr>
                <a:t>Applications</a:t>
              </a:r>
              <a:r>
                <a:rPr lang="de-DE" sz="2400" b="1" dirty="0" smtClean="0">
                  <a:solidFill>
                    <a:srgbClr val="A32B1B"/>
                  </a:solidFill>
                  <a:latin typeface="Corbel"/>
                  <a:cs typeface="Corbel"/>
                </a:rPr>
                <a:t>, </a:t>
              </a:r>
              <a:r>
                <a:rPr lang="de-DE" sz="2400" b="1" dirty="0" err="1" smtClean="0">
                  <a:solidFill>
                    <a:srgbClr val="A32B1B"/>
                  </a:solidFill>
                  <a:latin typeface="Corbel"/>
                  <a:cs typeface="Corbel"/>
                </a:rPr>
                <a:t>Dervices</a:t>
              </a:r>
              <a:r>
                <a:rPr lang="de-DE" sz="2400" b="1" dirty="0" smtClean="0">
                  <a:solidFill>
                    <a:srgbClr val="A32B1B"/>
                  </a:solidFill>
                  <a:latin typeface="Corbel"/>
                  <a:cs typeface="Corbel"/>
                </a:rPr>
                <a:t> &amp; </a:t>
              </a:r>
              <a:r>
                <a:rPr lang="de-DE" sz="2400" b="1" dirty="0" err="1" smtClean="0">
                  <a:solidFill>
                    <a:srgbClr val="A32B1B"/>
                  </a:solidFill>
                  <a:latin typeface="Corbel"/>
                  <a:cs typeface="Corbel"/>
                </a:rPr>
                <a:t>Consultancy</a:t>
              </a:r>
              <a:endParaRPr lang="de-DE" sz="2400" b="1" dirty="0">
                <a:solidFill>
                  <a:srgbClr val="A32B1B"/>
                </a:solidFill>
                <a:latin typeface="Corbel"/>
                <a:cs typeface="Corbel"/>
              </a:endParaRPr>
            </a:p>
          </p:txBody>
        </p:sp>
        <p:pic>
          <p:nvPicPr>
            <p:cNvPr id="130" name="Picture 2" descr="05-ZEPP_Logo"/>
            <p:cNvPicPr>
              <a:picLocks noChangeAspect="1" noChangeArrowheads="1"/>
            </p:cNvPicPr>
            <p:nvPr/>
          </p:nvPicPr>
          <p:blipFill>
            <a:blip r:embed="rId13" cstate="print"/>
            <a:srcRect/>
            <a:stretch>
              <a:fillRect/>
            </a:stretch>
          </p:blipFill>
          <p:spPr bwMode="auto">
            <a:xfrm>
              <a:off x="6300788" y="5680075"/>
              <a:ext cx="465137" cy="465138"/>
            </a:xfrm>
            <a:prstGeom prst="rect">
              <a:avLst/>
            </a:prstGeom>
            <a:noFill/>
            <a:ln w="9525">
              <a:noFill/>
              <a:miter lim="800000"/>
              <a:headEnd/>
              <a:tailEnd/>
            </a:ln>
          </p:spPr>
        </p:pic>
        <p:pic>
          <p:nvPicPr>
            <p:cNvPr id="131" name="Picture 2" descr="06-Logo_eV_farbig"/>
            <p:cNvPicPr>
              <a:picLocks noChangeAspect="1" noChangeArrowheads="1"/>
            </p:cNvPicPr>
            <p:nvPr/>
          </p:nvPicPr>
          <p:blipFill>
            <a:blip r:embed="rId14" cstate="print"/>
            <a:srcRect/>
            <a:stretch>
              <a:fillRect/>
            </a:stretch>
          </p:blipFill>
          <p:spPr bwMode="auto">
            <a:xfrm>
              <a:off x="7019925" y="5392738"/>
              <a:ext cx="1384300" cy="566737"/>
            </a:xfrm>
            <a:prstGeom prst="rect">
              <a:avLst/>
            </a:prstGeom>
            <a:noFill/>
            <a:ln w="9525">
              <a:noFill/>
              <a:miter lim="800000"/>
              <a:headEnd/>
              <a:tailEnd/>
            </a:ln>
          </p:spPr>
        </p:pic>
        <p:pic>
          <p:nvPicPr>
            <p:cNvPr id="132" name="Picture 3" descr="04-lgb_logo_farbe_unter_22cm"/>
            <p:cNvPicPr>
              <a:picLocks noChangeAspect="1" noChangeArrowheads="1"/>
            </p:cNvPicPr>
            <p:nvPr/>
          </p:nvPicPr>
          <p:blipFill>
            <a:blip r:embed="rId15" cstate="print"/>
            <a:srcRect/>
            <a:stretch>
              <a:fillRect/>
            </a:stretch>
          </p:blipFill>
          <p:spPr bwMode="auto">
            <a:xfrm>
              <a:off x="7451725" y="3305175"/>
              <a:ext cx="1000125" cy="469900"/>
            </a:xfrm>
            <a:prstGeom prst="rect">
              <a:avLst/>
            </a:prstGeom>
            <a:noFill/>
            <a:ln w="9525">
              <a:noFill/>
              <a:miter lim="800000"/>
              <a:headEnd/>
              <a:tailEnd/>
            </a:ln>
          </p:spPr>
        </p:pic>
        <p:pic>
          <p:nvPicPr>
            <p:cNvPr id="133" name="Picture 2" descr="03-RLP_Logo_mit_DLR (Medium)"/>
            <p:cNvPicPr>
              <a:picLocks noChangeAspect="1" noChangeArrowheads="1"/>
            </p:cNvPicPr>
            <p:nvPr/>
          </p:nvPicPr>
          <p:blipFill>
            <a:blip r:embed="rId16" cstate="print"/>
            <a:srcRect/>
            <a:stretch>
              <a:fillRect/>
            </a:stretch>
          </p:blipFill>
          <p:spPr bwMode="auto">
            <a:xfrm>
              <a:off x="6732588" y="2655888"/>
              <a:ext cx="966787" cy="601662"/>
            </a:xfrm>
            <a:prstGeom prst="rect">
              <a:avLst/>
            </a:prstGeom>
            <a:noFill/>
            <a:ln w="9525">
              <a:noFill/>
              <a:miter lim="800000"/>
              <a:headEnd/>
              <a:tailEnd/>
            </a:ln>
          </p:spPr>
        </p:pic>
        <p:pic>
          <p:nvPicPr>
            <p:cNvPr id="134" name="Picture 58" descr="23-KTBL-Logo.gif"/>
            <p:cNvPicPr>
              <a:picLocks noChangeAspect="1"/>
            </p:cNvPicPr>
            <p:nvPr/>
          </p:nvPicPr>
          <p:blipFill>
            <a:blip r:embed="rId17" cstate="print"/>
            <a:srcRect/>
            <a:stretch>
              <a:fillRect/>
            </a:stretch>
          </p:blipFill>
          <p:spPr bwMode="auto">
            <a:xfrm>
              <a:off x="7019925" y="3879850"/>
              <a:ext cx="855663" cy="304800"/>
            </a:xfrm>
            <a:prstGeom prst="rect">
              <a:avLst/>
            </a:prstGeom>
            <a:noFill/>
            <a:ln w="9525">
              <a:noFill/>
              <a:miter lim="800000"/>
              <a:headEnd/>
              <a:tailEnd/>
            </a:ln>
          </p:spPr>
        </p:pic>
        <p:pic>
          <p:nvPicPr>
            <p:cNvPr id="135" name="Picture 59" descr="24-lnrw-logo.png"/>
            <p:cNvPicPr>
              <a:picLocks noChangeAspect="1"/>
            </p:cNvPicPr>
            <p:nvPr/>
          </p:nvPicPr>
          <p:blipFill>
            <a:blip r:embed="rId18" cstate="print"/>
            <a:srcRect/>
            <a:stretch>
              <a:fillRect/>
            </a:stretch>
          </p:blipFill>
          <p:spPr bwMode="auto">
            <a:xfrm>
              <a:off x="7451725" y="4313238"/>
              <a:ext cx="1301750" cy="228600"/>
            </a:xfrm>
            <a:prstGeom prst="rect">
              <a:avLst/>
            </a:prstGeom>
            <a:noFill/>
            <a:ln w="9525">
              <a:noFill/>
              <a:miter lim="800000"/>
              <a:headEnd/>
              <a:tailEnd/>
            </a:ln>
          </p:spPr>
        </p:pic>
        <p:pic>
          <p:nvPicPr>
            <p:cNvPr id="136" name="Picture 60" descr="25-st-logo.png"/>
            <p:cNvPicPr>
              <a:picLocks noChangeAspect="1"/>
            </p:cNvPicPr>
            <p:nvPr/>
          </p:nvPicPr>
          <p:blipFill>
            <a:blip r:embed="rId19" cstate="print"/>
            <a:srcRect/>
            <a:stretch>
              <a:fillRect/>
            </a:stretch>
          </p:blipFill>
          <p:spPr bwMode="auto">
            <a:xfrm>
              <a:off x="6875463" y="4672013"/>
              <a:ext cx="765175" cy="609600"/>
            </a:xfrm>
            <a:prstGeom prst="rect">
              <a:avLst/>
            </a:prstGeom>
            <a:noFill/>
            <a:ln w="9525">
              <a:noFill/>
              <a:miter lim="800000"/>
              <a:headEnd/>
              <a:tailEnd/>
            </a:ln>
          </p:spPr>
        </p:pic>
      </p:grpSp>
      <p:grpSp>
        <p:nvGrpSpPr>
          <p:cNvPr id="137" name="Gruppieren 33"/>
          <p:cNvGrpSpPr/>
          <p:nvPr/>
        </p:nvGrpSpPr>
        <p:grpSpPr>
          <a:xfrm>
            <a:off x="544513" y="2270131"/>
            <a:ext cx="5239468" cy="4025894"/>
            <a:chOff x="468313" y="2524131"/>
            <a:chExt cx="5239468" cy="4025894"/>
          </a:xfrm>
        </p:grpSpPr>
        <p:sp>
          <p:nvSpPr>
            <p:cNvPr id="138" name="Textfeld 137"/>
            <p:cNvSpPr txBox="1"/>
            <p:nvPr/>
          </p:nvSpPr>
          <p:spPr>
            <a:xfrm rot="4008629">
              <a:off x="2291033" y="2701308"/>
              <a:ext cx="3593925" cy="3239571"/>
            </a:xfrm>
            <a:prstGeom prst="rect">
              <a:avLst/>
            </a:prstGeom>
            <a:noFill/>
          </p:spPr>
          <p:txBody>
            <a:bodyPr spcFirstLastPara="1" wrap="none">
              <a:prstTxWarp prst="textArchDown">
                <a:avLst>
                  <a:gd name="adj" fmla="val 19625446"/>
                </a:avLst>
              </a:prstTxWarp>
              <a:spAutoFit/>
            </a:bodyPr>
            <a:lstStyle/>
            <a:p>
              <a:pPr algn="ctr">
                <a:defRPr/>
              </a:pPr>
              <a:r>
                <a:rPr lang="de-DE" sz="2400" b="1" dirty="0" smtClean="0">
                  <a:solidFill>
                    <a:srgbClr val="3C6599"/>
                  </a:solidFill>
                  <a:latin typeface="Corbel"/>
                  <a:cs typeface="Corbel"/>
                </a:rPr>
                <a:t>IT</a:t>
              </a:r>
              <a:r>
                <a:rPr lang="de-DE" sz="2400" b="1" dirty="0">
                  <a:solidFill>
                    <a:srgbClr val="3C6599"/>
                  </a:solidFill>
                  <a:latin typeface="Corbel"/>
                  <a:cs typeface="Corbel"/>
                </a:rPr>
                <a:t> </a:t>
              </a:r>
              <a:r>
                <a:rPr lang="de-DE" sz="2400" b="1" dirty="0" smtClean="0">
                  <a:solidFill>
                    <a:srgbClr val="3C6599"/>
                  </a:solidFill>
                  <a:latin typeface="Corbel"/>
                  <a:cs typeface="Corbel"/>
                </a:rPr>
                <a:t>Research &amp; Development</a:t>
              </a:r>
              <a:endParaRPr lang="de-DE" sz="2400" b="1" dirty="0">
                <a:solidFill>
                  <a:srgbClr val="3C6599"/>
                </a:solidFill>
                <a:latin typeface="Corbel"/>
                <a:cs typeface="Corbel"/>
              </a:endParaRPr>
            </a:p>
          </p:txBody>
        </p:sp>
        <p:pic>
          <p:nvPicPr>
            <p:cNvPr id="139" name="Picture 1" descr="SAP_Logo"/>
            <p:cNvPicPr>
              <a:picLocks noChangeAspect="1" noChangeArrowheads="1"/>
            </p:cNvPicPr>
            <p:nvPr/>
          </p:nvPicPr>
          <p:blipFill>
            <a:blip r:embed="rId20" cstate="print"/>
            <a:srcRect/>
            <a:stretch>
              <a:fillRect/>
            </a:stretch>
          </p:blipFill>
          <p:spPr bwMode="auto">
            <a:xfrm>
              <a:off x="1835150" y="5895975"/>
              <a:ext cx="1006475" cy="503238"/>
            </a:xfrm>
            <a:prstGeom prst="rect">
              <a:avLst/>
            </a:prstGeom>
            <a:noFill/>
            <a:ln w="9525">
              <a:noFill/>
              <a:miter lim="800000"/>
              <a:headEnd/>
              <a:tailEnd/>
            </a:ln>
          </p:spPr>
        </p:pic>
        <p:pic>
          <p:nvPicPr>
            <p:cNvPr id="140" name="Picture 4" descr="01_DFKI_Schrift"/>
            <p:cNvPicPr>
              <a:picLocks noChangeAspect="1" noChangeArrowheads="1"/>
            </p:cNvPicPr>
            <p:nvPr/>
          </p:nvPicPr>
          <p:blipFill>
            <a:blip r:embed="rId21" cstate="print"/>
            <a:srcRect/>
            <a:stretch>
              <a:fillRect/>
            </a:stretch>
          </p:blipFill>
          <p:spPr bwMode="auto">
            <a:xfrm>
              <a:off x="468313" y="2996952"/>
              <a:ext cx="2016125" cy="404812"/>
            </a:xfrm>
            <a:prstGeom prst="rect">
              <a:avLst/>
            </a:prstGeom>
            <a:noFill/>
            <a:ln w="9525">
              <a:noFill/>
              <a:miter lim="800000"/>
              <a:headEnd/>
              <a:tailEnd/>
            </a:ln>
          </p:spPr>
        </p:pic>
        <p:pic>
          <p:nvPicPr>
            <p:cNvPr id="141" name="Grafik 48" descr="tulogo.gif"/>
            <p:cNvPicPr>
              <a:picLocks noChangeAspect="1"/>
            </p:cNvPicPr>
            <p:nvPr/>
          </p:nvPicPr>
          <p:blipFill>
            <a:blip r:embed="rId22" cstate="print"/>
            <a:srcRect/>
            <a:stretch>
              <a:fillRect/>
            </a:stretch>
          </p:blipFill>
          <p:spPr bwMode="auto">
            <a:xfrm>
              <a:off x="2916238" y="6256338"/>
              <a:ext cx="1079500" cy="293687"/>
            </a:xfrm>
            <a:prstGeom prst="rect">
              <a:avLst/>
            </a:prstGeom>
            <a:noFill/>
            <a:ln w="9525">
              <a:noFill/>
              <a:miter lim="800000"/>
              <a:headEnd/>
              <a:tailEnd/>
            </a:ln>
          </p:spPr>
        </p:pic>
        <p:grpSp>
          <p:nvGrpSpPr>
            <p:cNvPr id="142" name="Gruppieren 60"/>
            <p:cNvGrpSpPr>
              <a:grpSpLocks/>
            </p:cNvGrpSpPr>
            <p:nvPr/>
          </p:nvGrpSpPr>
          <p:grpSpPr bwMode="auto">
            <a:xfrm>
              <a:off x="468313" y="3736975"/>
              <a:ext cx="1619250" cy="701675"/>
              <a:chOff x="1027113" y="3927475"/>
              <a:chExt cx="1187450" cy="731838"/>
            </a:xfrm>
          </p:grpSpPr>
          <p:pic>
            <p:nvPicPr>
              <p:cNvPr id="145" name="Picture 35" descr="logo-gross-farbe-600dpi"/>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1027113" y="3927475"/>
                <a:ext cx="1187450" cy="731838"/>
              </a:xfrm>
              <a:prstGeom prst="rect">
                <a:avLst/>
              </a:prstGeom>
              <a:noFill/>
              <a:ln w="9525">
                <a:noFill/>
                <a:miter lim="800000"/>
                <a:headEnd/>
                <a:tailEnd/>
              </a:ln>
            </p:spPr>
          </p:pic>
          <p:pic>
            <p:nvPicPr>
              <p:cNvPr id="146" name="Picture 36"/>
              <p:cNvPicPr>
                <a:picLocks noChangeAspect="1" noChangeArrowheads="1"/>
              </p:cNvPicPr>
              <p:nvPr/>
            </p:nvPicPr>
            <p:blipFill>
              <a:blip r:embed="rId24" cstate="print"/>
              <a:srcRect/>
              <a:stretch>
                <a:fillRect/>
              </a:stretch>
            </p:blipFill>
            <p:spPr bwMode="auto">
              <a:xfrm>
                <a:off x="1616075" y="3998913"/>
                <a:ext cx="274638" cy="323850"/>
              </a:xfrm>
              <a:prstGeom prst="rect">
                <a:avLst/>
              </a:prstGeom>
              <a:noFill/>
              <a:ln w="9525">
                <a:noFill/>
                <a:miter lim="800000"/>
                <a:headEnd/>
                <a:tailEnd/>
              </a:ln>
            </p:spPr>
          </p:pic>
        </p:grpSp>
        <p:pic>
          <p:nvPicPr>
            <p:cNvPr id="143" name="Picture 51" descr="13-SolutionsDirekt-Logo.jpg"/>
            <p:cNvPicPr>
              <a:picLocks noChangeAspect="1"/>
            </p:cNvPicPr>
            <p:nvPr/>
          </p:nvPicPr>
          <p:blipFill>
            <a:blip r:embed="rId25" cstate="print"/>
            <a:srcRect/>
            <a:stretch>
              <a:fillRect/>
            </a:stretch>
          </p:blipFill>
          <p:spPr bwMode="auto">
            <a:xfrm>
              <a:off x="1187450" y="5392738"/>
              <a:ext cx="1211263" cy="228600"/>
            </a:xfrm>
            <a:prstGeom prst="rect">
              <a:avLst/>
            </a:prstGeom>
            <a:noFill/>
            <a:ln w="9525">
              <a:noFill/>
              <a:miter lim="800000"/>
              <a:headEnd/>
              <a:tailEnd/>
            </a:ln>
          </p:spPr>
        </p:pic>
        <p:pic>
          <p:nvPicPr>
            <p:cNvPr id="144" name="Picture 9" descr="KITlogo_4c_frutiger"/>
            <p:cNvPicPr>
              <a:picLocks noChangeAspect="1" noChangeArrowheads="1"/>
            </p:cNvPicPr>
            <p:nvPr/>
          </p:nvPicPr>
          <p:blipFill>
            <a:blip r:embed="rId26" cstate="print"/>
            <a:srcRect/>
            <a:stretch>
              <a:fillRect/>
            </a:stretch>
          </p:blipFill>
          <p:spPr bwMode="auto">
            <a:xfrm>
              <a:off x="1042988" y="4672013"/>
              <a:ext cx="1008062" cy="460375"/>
            </a:xfrm>
            <a:prstGeom prst="rect">
              <a:avLst/>
            </a:prstGeom>
            <a:noFill/>
            <a:ln w="9525">
              <a:noFill/>
              <a:miter lim="800000"/>
              <a:headEnd/>
              <a:tailEnd/>
            </a:ln>
          </p:spPr>
        </p:pic>
      </p:grpSp>
      <p:grpSp>
        <p:nvGrpSpPr>
          <p:cNvPr id="147" name="Gruppieren 36"/>
          <p:cNvGrpSpPr/>
          <p:nvPr/>
        </p:nvGrpSpPr>
        <p:grpSpPr>
          <a:xfrm>
            <a:off x="3120216" y="2886968"/>
            <a:ext cx="2573691" cy="2100759"/>
            <a:chOff x="3120216" y="3140968"/>
            <a:chExt cx="2573691" cy="2100759"/>
          </a:xfrm>
        </p:grpSpPr>
        <p:pic>
          <p:nvPicPr>
            <p:cNvPr id="148" name="Picture 4" descr="bmbf_rgb_gef_m"/>
            <p:cNvPicPr>
              <a:picLocks noChangeAspect="1" noChangeArrowheads="1"/>
            </p:cNvPicPr>
            <p:nvPr/>
          </p:nvPicPr>
          <p:blipFill>
            <a:blip r:embed="rId27" cstate="print"/>
            <a:srcRect t="18854"/>
            <a:stretch>
              <a:fillRect/>
            </a:stretch>
          </p:blipFill>
          <p:spPr bwMode="auto">
            <a:xfrm>
              <a:off x="3361804" y="4005064"/>
              <a:ext cx="2146300" cy="1236663"/>
            </a:xfrm>
            <a:prstGeom prst="rect">
              <a:avLst/>
            </a:prstGeom>
            <a:noFill/>
            <a:ln w="9525">
              <a:noFill/>
              <a:miter lim="800000"/>
              <a:headEnd/>
              <a:tailEnd/>
            </a:ln>
          </p:spPr>
        </p:pic>
        <p:sp>
          <p:nvSpPr>
            <p:cNvPr id="149" name="Textfeld 60"/>
            <p:cNvSpPr txBox="1">
              <a:spLocks noChangeArrowheads="1"/>
            </p:cNvSpPr>
            <p:nvPr/>
          </p:nvSpPr>
          <p:spPr bwMode="auto">
            <a:xfrm>
              <a:off x="3120216" y="3140968"/>
              <a:ext cx="2573691" cy="830997"/>
            </a:xfrm>
            <a:prstGeom prst="rect">
              <a:avLst/>
            </a:prstGeom>
            <a:noFill/>
            <a:ln w="9525">
              <a:noFill/>
              <a:miter lim="800000"/>
              <a:headEnd/>
              <a:tailEnd/>
            </a:ln>
          </p:spPr>
          <p:txBody>
            <a:bodyPr wrap="none">
              <a:spAutoFit/>
            </a:bodyPr>
            <a:lstStyle/>
            <a:p>
              <a:r>
                <a:rPr lang="de-DE" sz="2400" dirty="0" smtClean="0">
                  <a:latin typeface="Corbel"/>
                  <a:cs typeface="Corbel"/>
                </a:rPr>
                <a:t>1.4.2009-30.4.2013</a:t>
              </a:r>
            </a:p>
            <a:p>
              <a:pPr algn="ctr"/>
              <a:r>
                <a:rPr lang="de-DE" sz="2400" dirty="0" smtClean="0">
                  <a:latin typeface="Corbel"/>
                  <a:cs typeface="Corbel"/>
                </a:rPr>
                <a:t>gefördert vom</a:t>
              </a:r>
              <a:endParaRPr lang="de-DE" sz="2400" dirty="0">
                <a:latin typeface="Corbel"/>
                <a:cs typeface="Corbel"/>
              </a:endParaRPr>
            </a:p>
          </p:txBody>
        </p:sp>
      </p:grpSp>
    </p:spTree>
    <p:extLst>
      <p:ext uri="{BB962C8B-B14F-4D97-AF65-F5344CB8AC3E}">
        <p14:creationId xmlns:p14="http://schemas.microsoft.com/office/powerpoint/2010/main" val="25749039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up)">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wipe(down)">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99" descr="02-BLU Kopie.jpg"/>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1775" y="3048000"/>
            <a:ext cx="93662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el 3"/>
          <p:cNvSpPr>
            <a:spLocks noGrp="1"/>
          </p:cNvSpPr>
          <p:nvPr>
            <p:ph type="title"/>
          </p:nvPr>
        </p:nvSpPr>
        <p:spPr>
          <a:xfrm>
            <a:off x="242888" y="400051"/>
            <a:ext cx="7942262" cy="666750"/>
          </a:xfrm>
        </p:spPr>
        <p:txBody>
          <a:bodyPr anchor="ctr"/>
          <a:lstStyle/>
          <a:p>
            <a:r>
              <a:rPr lang="en-US" smtClean="0">
                <a:solidFill>
                  <a:schemeClr val="bg2">
                    <a:lumMod val="75000"/>
                  </a:schemeClr>
                </a:solidFill>
                <a:latin typeface="Corbel"/>
                <a:cs typeface="Corbel"/>
              </a:rPr>
              <a:t>From the view of a contractor an iGreen Node provides many options</a:t>
            </a:r>
            <a:endParaRPr lang="en-US" sz="1800">
              <a:solidFill>
                <a:schemeClr val="bg2">
                  <a:lumMod val="75000"/>
                </a:schemeClr>
              </a:solidFill>
              <a:latin typeface="Corbel"/>
              <a:cs typeface="Corbel"/>
            </a:endParaRPr>
          </a:p>
        </p:txBody>
      </p:sp>
      <p:sp>
        <p:nvSpPr>
          <p:cNvPr id="22532" name="Textfeld 7"/>
          <p:cNvSpPr txBox="1">
            <a:spLocks noChangeArrowheads="1"/>
          </p:cNvSpPr>
          <p:nvPr/>
        </p:nvSpPr>
        <p:spPr bwMode="auto">
          <a:xfrm>
            <a:off x="3756465" y="3929063"/>
            <a:ext cx="1518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200" smtClean="0"/>
              <a:t>Office of Contractor</a:t>
            </a:r>
            <a:endParaRPr lang="en-US" sz="1200"/>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13</a:t>
            </a:fld>
            <a:endParaRPr lang="en-US" sz="900"/>
          </a:p>
        </p:txBody>
      </p:sp>
      <p:grpSp>
        <p:nvGrpSpPr>
          <p:cNvPr id="30" name="Gruppierung 29"/>
          <p:cNvGrpSpPr/>
          <p:nvPr/>
        </p:nvGrpSpPr>
        <p:grpSpPr>
          <a:xfrm>
            <a:off x="5130803" y="3116263"/>
            <a:ext cx="3628248" cy="757237"/>
            <a:chOff x="5130803" y="3116263"/>
            <a:chExt cx="3628248" cy="757237"/>
          </a:xfrm>
        </p:grpSpPr>
        <p:cxnSp>
          <p:nvCxnSpPr>
            <p:cNvPr id="61" name="Straight Connector 4"/>
            <p:cNvCxnSpPr/>
            <p:nvPr>
              <p:custDataLst>
                <p:tags r:id="rId23"/>
              </p:custDataLst>
            </p:nvPr>
          </p:nvCxnSpPr>
          <p:spPr bwMode="auto">
            <a:xfrm>
              <a:off x="5130803" y="3403601"/>
              <a:ext cx="2590799" cy="0"/>
            </a:xfrm>
            <a:prstGeom prst="line">
              <a:avLst/>
            </a:prstGeom>
            <a:ln w="12700" cap="rnd">
              <a:solidFill>
                <a:srgbClr val="3366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uppieren 44"/>
            <p:cNvGrpSpPr>
              <a:grpSpLocks/>
            </p:cNvGrpSpPr>
            <p:nvPr/>
          </p:nvGrpSpPr>
          <p:grpSpPr bwMode="auto">
            <a:xfrm>
              <a:off x="7843839" y="3116263"/>
              <a:ext cx="915212" cy="757237"/>
              <a:chOff x="3563938" y="4005263"/>
              <a:chExt cx="1112837" cy="920750"/>
            </a:xfrm>
            <a:solidFill>
              <a:srgbClr val="98CC0F"/>
            </a:solidFill>
          </p:grpSpPr>
          <p:sp>
            <p:nvSpPr>
              <p:cNvPr id="67" name="Abgerundetes Rechteck 66"/>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600" smtClean="0">
                    <a:solidFill>
                      <a:srgbClr val="3366FF"/>
                    </a:solidFill>
                    <a:latin typeface="+mn-lt"/>
                    <a:ea typeface="+mn-ea"/>
                  </a:rPr>
                  <a:t>iGreen Node</a:t>
                </a:r>
                <a:endParaRPr lang="en-US" sz="1600">
                  <a:solidFill>
                    <a:srgbClr val="3366FF"/>
                  </a:solidFill>
                  <a:latin typeface="+mn-lt"/>
                  <a:ea typeface="+mn-ea"/>
                </a:endParaRPr>
              </a:p>
            </p:txBody>
          </p:sp>
          <p:pic>
            <p:nvPicPr>
              <p:cNvPr id="68" name="Picture 199" descr="02-BLU Kopie.jpg"/>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69" name="Textfeld 38"/>
            <p:cNvSpPr txBox="1">
              <a:spLocks noChangeArrowheads="1"/>
            </p:cNvSpPr>
            <p:nvPr/>
          </p:nvSpPr>
          <p:spPr bwMode="auto">
            <a:xfrm>
              <a:off x="5224775" y="3379683"/>
              <a:ext cx="2425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with colleagues</a:t>
              </a:r>
              <a:endParaRPr lang="en-US" sz="1600">
                <a:solidFill>
                  <a:schemeClr val="bg2">
                    <a:lumMod val="75000"/>
                  </a:schemeClr>
                </a:solidFill>
                <a:latin typeface="Corbel"/>
                <a:cs typeface="Corbel"/>
              </a:endParaRPr>
            </a:p>
          </p:txBody>
        </p:sp>
      </p:grpSp>
      <p:grpSp>
        <p:nvGrpSpPr>
          <p:cNvPr id="27" name="Gruppierung 26"/>
          <p:cNvGrpSpPr/>
          <p:nvPr/>
        </p:nvGrpSpPr>
        <p:grpSpPr>
          <a:xfrm>
            <a:off x="544659" y="1506263"/>
            <a:ext cx="3811445" cy="1373774"/>
            <a:chOff x="544659" y="1506263"/>
            <a:chExt cx="3811445" cy="1373774"/>
          </a:xfrm>
        </p:grpSpPr>
        <p:pic>
          <p:nvPicPr>
            <p:cNvPr id="22562" name="Picture 5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90550" y="1920874"/>
              <a:ext cx="6060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Textfeld 35"/>
            <p:cNvSpPr txBox="1">
              <a:spLocks noChangeArrowheads="1"/>
            </p:cNvSpPr>
            <p:nvPr/>
          </p:nvSpPr>
          <p:spPr bwMode="auto">
            <a:xfrm>
              <a:off x="544659" y="1506263"/>
              <a:ext cx="67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Retail</a:t>
              </a:r>
              <a:endParaRPr lang="en-US" sz="1600">
                <a:solidFill>
                  <a:srgbClr val="3366FF"/>
                </a:solidFill>
                <a:latin typeface="Corbel"/>
                <a:cs typeface="Corbel"/>
              </a:endParaRPr>
            </a:p>
          </p:txBody>
        </p:sp>
        <p:sp>
          <p:nvSpPr>
            <p:cNvPr id="99" name="Textfeld 38"/>
            <p:cNvSpPr txBox="1">
              <a:spLocks noChangeArrowheads="1"/>
            </p:cNvSpPr>
            <p:nvPr/>
          </p:nvSpPr>
          <p:spPr bwMode="auto">
            <a:xfrm>
              <a:off x="2564298" y="20080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100" name="Gruppierung 99"/>
            <p:cNvGrpSpPr/>
            <p:nvPr/>
          </p:nvGrpSpPr>
          <p:grpSpPr>
            <a:xfrm flipH="1" flipV="1">
              <a:off x="1358901" y="2349502"/>
              <a:ext cx="2997203" cy="482597"/>
              <a:chOff x="1308101" y="5270502"/>
              <a:chExt cx="2997203" cy="482597"/>
            </a:xfrm>
          </p:grpSpPr>
          <p:grpSp>
            <p:nvGrpSpPr>
              <p:cNvPr id="101" name="Gruppierung 100"/>
              <p:cNvGrpSpPr/>
              <p:nvPr/>
            </p:nvGrpSpPr>
            <p:grpSpPr>
              <a:xfrm rot="16200000" flipH="1">
                <a:off x="2794003" y="4025900"/>
                <a:ext cx="253998" cy="2768602"/>
                <a:chOff x="1320800" y="5937249"/>
                <a:chExt cx="1765300" cy="203201"/>
              </a:xfrm>
            </p:grpSpPr>
            <p:cxnSp>
              <p:nvCxnSpPr>
                <p:cNvPr id="105" name="Straight Connector 4"/>
                <p:cNvCxnSpPr/>
                <p:nvPr>
                  <p:custDataLst>
                    <p:tags r:id="rId21"/>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3"/>
                <p:cNvCxnSpPr/>
                <p:nvPr>
                  <p:custDataLst>
                    <p:tags r:id="rId22"/>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02" name="Gruppierung 101"/>
              <p:cNvGrpSpPr/>
              <p:nvPr/>
            </p:nvGrpSpPr>
            <p:grpSpPr>
              <a:xfrm rot="16200000" flipH="1">
                <a:off x="2565404" y="4013199"/>
                <a:ext cx="482597" cy="2997203"/>
                <a:chOff x="1320800" y="5937249"/>
                <a:chExt cx="1765300" cy="203201"/>
              </a:xfrm>
            </p:grpSpPr>
            <p:cxnSp>
              <p:nvCxnSpPr>
                <p:cNvPr id="103" name="Straight Connector 4"/>
                <p:cNvCxnSpPr/>
                <p:nvPr>
                  <p:custDataLst>
                    <p:tags r:id="rId19"/>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
                <p:cNvCxnSpPr/>
                <p:nvPr>
                  <p:custDataLst>
                    <p:tags r:id="rId20"/>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7" name="Textfeld 38"/>
            <p:cNvSpPr txBox="1">
              <a:spLocks noChangeArrowheads="1"/>
            </p:cNvSpPr>
            <p:nvPr/>
          </p:nvSpPr>
          <p:spPr bwMode="auto">
            <a:xfrm>
              <a:off x="2231584" y="2541483"/>
              <a:ext cx="135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Delivery Note</a:t>
              </a:r>
              <a:endParaRPr lang="en-US" sz="1600">
                <a:solidFill>
                  <a:schemeClr val="bg2">
                    <a:lumMod val="75000"/>
                  </a:schemeClr>
                </a:solidFill>
                <a:latin typeface="Corbel"/>
                <a:cs typeface="Corbel"/>
              </a:endParaRPr>
            </a:p>
          </p:txBody>
        </p:sp>
      </p:grpSp>
      <p:grpSp>
        <p:nvGrpSpPr>
          <p:cNvPr id="33" name="Gruppierung 32"/>
          <p:cNvGrpSpPr/>
          <p:nvPr/>
        </p:nvGrpSpPr>
        <p:grpSpPr>
          <a:xfrm>
            <a:off x="640253" y="3049483"/>
            <a:ext cx="3233247" cy="910054"/>
            <a:chOff x="640253" y="3049483"/>
            <a:chExt cx="3233247" cy="910054"/>
          </a:xfrm>
        </p:grpSpPr>
        <p:grpSp>
          <p:nvGrpSpPr>
            <p:cNvPr id="73" name="Gruppierung 72"/>
            <p:cNvGrpSpPr/>
            <p:nvPr/>
          </p:nvGrpSpPr>
          <p:grpSpPr>
            <a:xfrm>
              <a:off x="1298575" y="3403600"/>
              <a:ext cx="2574925" cy="228600"/>
              <a:chOff x="4495801" y="4343400"/>
              <a:chExt cx="2768602" cy="215903"/>
            </a:xfrm>
          </p:grpSpPr>
          <p:cxnSp>
            <p:nvCxnSpPr>
              <p:cNvPr id="74" name="Straight Connector 4"/>
              <p:cNvCxnSpPr/>
              <p:nvPr>
                <p:custDataLst>
                  <p:tags r:id="rId17"/>
                </p:custDataLst>
              </p:nvPr>
            </p:nvCxnSpPr>
            <p:spPr bwMode="auto">
              <a:xfrm rot="16200000" flipH="1">
                <a:off x="5880102" y="2959099"/>
                <a:ext cx="0" cy="2768602"/>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4"/>
              <p:cNvCxnSpPr/>
              <p:nvPr>
                <p:custDataLst>
                  <p:tags r:id="rId18"/>
                </p:custDataLst>
              </p:nvPr>
            </p:nvCxnSpPr>
            <p:spPr bwMode="auto">
              <a:xfrm flipV="1">
                <a:off x="4495803" y="4559299"/>
                <a:ext cx="2768600" cy="4"/>
              </a:xfrm>
              <a:prstGeom prst="line">
                <a:avLst/>
              </a:prstGeom>
              <a:ln w="12700" cap="rnd">
                <a:solidFill>
                  <a:srgbClr val="33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38"/>
            <p:cNvSpPr txBox="1">
              <a:spLocks noChangeArrowheads="1"/>
            </p:cNvSpPr>
            <p:nvPr/>
          </p:nvSpPr>
          <p:spPr bwMode="auto">
            <a:xfrm>
              <a:off x="1675853" y="3049483"/>
              <a:ext cx="1648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of data</a:t>
              </a:r>
              <a:endParaRPr lang="en-US" sz="1600">
                <a:solidFill>
                  <a:schemeClr val="bg2">
                    <a:lumMod val="75000"/>
                  </a:schemeClr>
                </a:solidFill>
                <a:latin typeface="Corbel"/>
                <a:cs typeface="Corbel"/>
              </a:endParaRPr>
            </a:p>
          </p:txBody>
        </p:sp>
        <p:sp>
          <p:nvSpPr>
            <p:cNvPr id="77" name="Textfeld 38"/>
            <p:cNvSpPr txBox="1">
              <a:spLocks noChangeArrowheads="1"/>
            </p:cNvSpPr>
            <p:nvPr/>
          </p:nvSpPr>
          <p:spPr bwMode="auto">
            <a:xfrm>
              <a:off x="1792924" y="36209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pic>
          <p:nvPicPr>
            <p:cNvPr id="116" name="Grafik 4" descr="20110304_radar_aloqa_list_with_galaxy_s.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rot="20779235">
              <a:off x="640253" y="3122923"/>
              <a:ext cx="453438" cy="791423"/>
            </a:xfrm>
            <a:prstGeom prst="rect">
              <a:avLst/>
            </a:prstGeom>
            <a:noFill/>
            <a:ln>
              <a:noFill/>
            </a:ln>
            <a:scene3d>
              <a:camera prst="perspectiveHeroicExtreme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uppierung 35"/>
          <p:cNvGrpSpPr/>
          <p:nvPr/>
        </p:nvGrpSpPr>
        <p:grpSpPr>
          <a:xfrm>
            <a:off x="69186" y="4203701"/>
            <a:ext cx="4286918" cy="1336816"/>
            <a:chOff x="69186" y="4203701"/>
            <a:chExt cx="4286918" cy="1336816"/>
          </a:xfrm>
        </p:grpSpPr>
        <p:grpSp>
          <p:nvGrpSpPr>
            <p:cNvPr id="32" name="Gruppierung 31"/>
            <p:cNvGrpSpPr/>
            <p:nvPr/>
          </p:nvGrpSpPr>
          <p:grpSpPr>
            <a:xfrm>
              <a:off x="159308" y="4203701"/>
              <a:ext cx="4196796" cy="924236"/>
              <a:chOff x="159308" y="4203701"/>
              <a:chExt cx="4196796" cy="924236"/>
            </a:xfrm>
          </p:grpSpPr>
          <p:pic>
            <p:nvPicPr>
              <p:cNvPr id="22568" name="Picture 55"/>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308" y="4203701"/>
                <a:ext cx="1358729"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feld 38"/>
              <p:cNvSpPr txBox="1">
                <a:spLocks noChangeArrowheads="1"/>
              </p:cNvSpPr>
              <p:nvPr/>
            </p:nvSpPr>
            <p:spPr bwMode="auto">
              <a:xfrm>
                <a:off x="2564298" y="42559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22" name="Gruppierung 21"/>
              <p:cNvGrpSpPr/>
              <p:nvPr/>
            </p:nvGrpSpPr>
            <p:grpSpPr>
              <a:xfrm flipH="1">
                <a:off x="1358901" y="4330702"/>
                <a:ext cx="2997203" cy="482597"/>
                <a:chOff x="1308101" y="5270502"/>
                <a:chExt cx="2997203" cy="482597"/>
              </a:xfrm>
            </p:grpSpPr>
            <p:grpSp>
              <p:nvGrpSpPr>
                <p:cNvPr id="82" name="Gruppierung 81"/>
                <p:cNvGrpSpPr/>
                <p:nvPr/>
              </p:nvGrpSpPr>
              <p:grpSpPr>
                <a:xfrm rot="16200000" flipH="1">
                  <a:off x="2794003" y="4025900"/>
                  <a:ext cx="253998" cy="2768602"/>
                  <a:chOff x="1320800" y="5937249"/>
                  <a:chExt cx="1765300" cy="203201"/>
                </a:xfrm>
              </p:grpSpPr>
              <p:cxnSp>
                <p:nvCxnSpPr>
                  <p:cNvPr id="83" name="Straight Connector 4"/>
                  <p:cNvCxnSpPr/>
                  <p:nvPr>
                    <p:custDataLst>
                      <p:tags r:id="rId15"/>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3"/>
                  <p:cNvCxnSpPr/>
                  <p:nvPr>
                    <p:custDataLst>
                      <p:tags r:id="rId16"/>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uppierung 84"/>
                <p:cNvGrpSpPr/>
                <p:nvPr/>
              </p:nvGrpSpPr>
              <p:grpSpPr>
                <a:xfrm rot="16200000" flipH="1">
                  <a:off x="2565404" y="4013199"/>
                  <a:ext cx="482597" cy="2997203"/>
                  <a:chOff x="1320800" y="5937249"/>
                  <a:chExt cx="1765300" cy="203201"/>
                </a:xfrm>
              </p:grpSpPr>
              <p:cxnSp>
                <p:nvCxnSpPr>
                  <p:cNvPr id="86" name="Straight Connector 4"/>
                  <p:cNvCxnSpPr/>
                  <p:nvPr>
                    <p:custDataLst>
                      <p:tags r:id="rId13"/>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
                  <p:cNvCxnSpPr/>
                  <p:nvPr>
                    <p:custDataLst>
                      <p:tags r:id="rId14"/>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88" name="Textfeld 38"/>
              <p:cNvSpPr txBox="1">
                <a:spLocks noChangeArrowheads="1"/>
              </p:cNvSpPr>
              <p:nvPr/>
            </p:nvSpPr>
            <p:spPr bwMode="auto">
              <a:xfrm>
                <a:off x="2411668" y="4789383"/>
                <a:ext cx="990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Task data</a:t>
                </a:r>
                <a:endParaRPr lang="en-US" sz="1600">
                  <a:solidFill>
                    <a:schemeClr val="bg2">
                      <a:lumMod val="75000"/>
                    </a:schemeClr>
                  </a:solidFill>
                  <a:latin typeface="Corbel"/>
                  <a:cs typeface="Corbel"/>
                </a:endParaRPr>
              </a:p>
            </p:txBody>
          </p:sp>
        </p:grpSp>
        <p:sp>
          <p:nvSpPr>
            <p:cNvPr id="118" name="Textfeld 35"/>
            <p:cNvSpPr txBox="1">
              <a:spLocks noChangeArrowheads="1"/>
            </p:cNvSpPr>
            <p:nvPr/>
          </p:nvSpPr>
          <p:spPr bwMode="auto">
            <a:xfrm>
              <a:off x="69186" y="5201963"/>
              <a:ext cx="15183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 Machine</a:t>
              </a:r>
              <a:endParaRPr lang="en-US" sz="1600">
                <a:solidFill>
                  <a:srgbClr val="3366FF"/>
                </a:solidFill>
                <a:latin typeface="Corbel"/>
                <a:cs typeface="Corbel"/>
              </a:endParaRPr>
            </a:p>
          </p:txBody>
        </p:sp>
      </p:grpSp>
      <p:grpSp>
        <p:nvGrpSpPr>
          <p:cNvPr id="29" name="Gruppierung 28"/>
          <p:cNvGrpSpPr/>
          <p:nvPr/>
        </p:nvGrpSpPr>
        <p:grpSpPr>
          <a:xfrm>
            <a:off x="4724401" y="1506263"/>
            <a:ext cx="3959759" cy="1373774"/>
            <a:chOff x="4724401" y="1506263"/>
            <a:chExt cx="3959759" cy="1373774"/>
          </a:xfrm>
        </p:grpSpPr>
        <p:pic>
          <p:nvPicPr>
            <p:cNvPr id="46" name="Picture 3" descr="C:\Users\ctuot01\Downloads\58445wmyb63qi2z.jpg"/>
            <p:cNvPicPr>
              <a:picLocks noChangeAspect="1" noChangeArrowheads="1"/>
            </p:cNvPicPr>
            <p:nvPr>
              <p:custDataLst>
                <p:tags r:id="rId8"/>
              </p:custDataLst>
            </p:nvPr>
          </p:nvPicPr>
          <p:blipFill rotWithShape="1">
            <a:blip r:embed="rId30">
              <a:extLst>
                <a:ext uri="{28A0092B-C50C-407E-A947-70E740481C1C}">
                  <a14:useLocalDpi xmlns:a14="http://schemas.microsoft.com/office/drawing/2010/main" val="0"/>
                </a:ext>
              </a:extLst>
            </a:blip>
            <a:srcRect l="-1" r="42111" b="9325"/>
            <a:stretch/>
          </p:blipFill>
          <p:spPr bwMode="auto">
            <a:xfrm>
              <a:off x="7972104" y="1841500"/>
              <a:ext cx="584246" cy="1011389"/>
            </a:xfrm>
            <a:prstGeom prst="rect">
              <a:avLst/>
            </a:prstGeom>
            <a:noFill/>
            <a:extLst>
              <a:ext uri="{909E8E84-426E-40dd-AFC4-6F175D3DCCD1}">
                <a14:hiddenFill xmlns:a14="http://schemas.microsoft.com/office/drawing/2010/main">
                  <a:solidFill>
                    <a:srgbClr val="FFFFFF"/>
                  </a:solidFill>
                </a14:hiddenFill>
              </a:ext>
            </a:extLst>
          </p:spPr>
        </p:pic>
        <p:sp>
          <p:nvSpPr>
            <p:cNvPr id="91" name="Textfeld 38"/>
            <p:cNvSpPr txBox="1">
              <a:spLocks noChangeArrowheads="1"/>
            </p:cNvSpPr>
            <p:nvPr/>
          </p:nvSpPr>
          <p:spPr bwMode="auto">
            <a:xfrm>
              <a:off x="5804415" y="2008083"/>
              <a:ext cx="935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Request)</a:t>
              </a:r>
              <a:endParaRPr lang="en-US" sz="1600">
                <a:solidFill>
                  <a:schemeClr val="bg2">
                    <a:lumMod val="75000"/>
                  </a:schemeClr>
                </a:solidFill>
                <a:latin typeface="Corbel"/>
                <a:cs typeface="Corbel"/>
              </a:endParaRPr>
            </a:p>
          </p:txBody>
        </p:sp>
        <p:sp>
          <p:nvSpPr>
            <p:cNvPr id="98" name="Textfeld 38"/>
            <p:cNvSpPr txBox="1">
              <a:spLocks noChangeArrowheads="1"/>
            </p:cNvSpPr>
            <p:nvPr/>
          </p:nvSpPr>
          <p:spPr bwMode="auto">
            <a:xfrm>
              <a:off x="5990867" y="2541483"/>
              <a:ext cx="562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Map</a:t>
              </a:r>
              <a:endParaRPr lang="en-US" sz="1600">
                <a:solidFill>
                  <a:schemeClr val="bg2">
                    <a:lumMod val="75000"/>
                  </a:schemeClr>
                </a:solidFill>
                <a:latin typeface="Corbel"/>
                <a:cs typeface="Corbel"/>
              </a:endParaRPr>
            </a:p>
          </p:txBody>
        </p:sp>
        <p:grpSp>
          <p:nvGrpSpPr>
            <p:cNvPr id="108" name="Gruppierung 107"/>
            <p:cNvGrpSpPr/>
            <p:nvPr/>
          </p:nvGrpSpPr>
          <p:grpSpPr>
            <a:xfrm flipV="1">
              <a:off x="4724401" y="2349502"/>
              <a:ext cx="2997203" cy="482597"/>
              <a:chOff x="1308101" y="5270502"/>
              <a:chExt cx="2997203" cy="482597"/>
            </a:xfrm>
          </p:grpSpPr>
          <p:grpSp>
            <p:nvGrpSpPr>
              <p:cNvPr id="109" name="Gruppierung 108"/>
              <p:cNvGrpSpPr/>
              <p:nvPr/>
            </p:nvGrpSpPr>
            <p:grpSpPr>
              <a:xfrm rot="16200000" flipH="1">
                <a:off x="2794003" y="4025900"/>
                <a:ext cx="253998" cy="2768602"/>
                <a:chOff x="1320800" y="5937249"/>
                <a:chExt cx="1765300" cy="203201"/>
              </a:xfrm>
            </p:grpSpPr>
            <p:cxnSp>
              <p:nvCxnSpPr>
                <p:cNvPr id="113" name="Straight Connector 4"/>
                <p:cNvCxnSpPr/>
                <p:nvPr>
                  <p:custDataLst>
                    <p:tags r:id="rId11"/>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3"/>
                <p:cNvCxnSpPr/>
                <p:nvPr>
                  <p:custDataLst>
                    <p:tags r:id="rId12"/>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10" name="Gruppierung 109"/>
              <p:cNvGrpSpPr/>
              <p:nvPr/>
            </p:nvGrpSpPr>
            <p:grpSpPr>
              <a:xfrm rot="16200000" flipH="1">
                <a:off x="2565404" y="4013199"/>
                <a:ext cx="482597" cy="2997203"/>
                <a:chOff x="1320800" y="5937249"/>
                <a:chExt cx="1765300" cy="203201"/>
              </a:xfrm>
            </p:grpSpPr>
            <p:cxnSp>
              <p:nvCxnSpPr>
                <p:cNvPr id="111" name="Straight Connector 4"/>
                <p:cNvCxnSpPr/>
                <p:nvPr>
                  <p:custDataLst>
                    <p:tags r:id="rId9"/>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3"/>
                <p:cNvCxnSpPr/>
                <p:nvPr>
                  <p:custDataLst>
                    <p:tags r:id="rId10"/>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9" name="Textfeld 35"/>
            <p:cNvSpPr txBox="1">
              <a:spLocks noChangeArrowheads="1"/>
            </p:cNvSpPr>
            <p:nvPr/>
          </p:nvSpPr>
          <p:spPr bwMode="auto">
            <a:xfrm>
              <a:off x="7935237" y="1506263"/>
              <a:ext cx="748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Expert</a:t>
              </a:r>
              <a:endParaRPr lang="en-US" sz="1600">
                <a:solidFill>
                  <a:srgbClr val="3366FF"/>
                </a:solidFill>
                <a:latin typeface="Corbel"/>
                <a:cs typeface="Corbel"/>
              </a:endParaRPr>
            </a:p>
          </p:txBody>
        </p:sp>
      </p:grpSp>
      <p:grpSp>
        <p:nvGrpSpPr>
          <p:cNvPr id="31" name="Gruppierung 30"/>
          <p:cNvGrpSpPr/>
          <p:nvPr/>
        </p:nvGrpSpPr>
        <p:grpSpPr>
          <a:xfrm>
            <a:off x="4724401" y="4044827"/>
            <a:ext cx="3984405" cy="1495690"/>
            <a:chOff x="4724401" y="4044827"/>
            <a:chExt cx="3984405" cy="1495690"/>
          </a:xfrm>
        </p:grpSpPr>
        <p:sp>
          <p:nvSpPr>
            <p:cNvPr id="22551" name="Textfeld 38"/>
            <p:cNvSpPr txBox="1">
              <a:spLocks noChangeArrowheads="1"/>
            </p:cNvSpPr>
            <p:nvPr/>
          </p:nvSpPr>
          <p:spPr bwMode="auto">
            <a:xfrm>
              <a:off x="5070489" y="4255983"/>
              <a:ext cx="240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dirty="0" smtClean="0">
                  <a:solidFill>
                    <a:schemeClr val="bg2">
                      <a:lumMod val="75000"/>
                    </a:schemeClr>
                  </a:solidFill>
                  <a:latin typeface="Corbel"/>
                  <a:cs typeface="Corbel"/>
                </a:rPr>
                <a:t>Order (incl. geo reference)</a:t>
              </a:r>
              <a:endParaRPr lang="en-US" sz="1600" dirty="0">
                <a:solidFill>
                  <a:schemeClr val="bg2">
                    <a:lumMod val="75000"/>
                  </a:schemeClr>
                </a:solidFill>
                <a:latin typeface="Corbel"/>
                <a:cs typeface="Corbel"/>
              </a:endParaRPr>
            </a:p>
          </p:txBody>
        </p:sp>
        <p:pic>
          <p:nvPicPr>
            <p:cNvPr id="47" name="Picture 2" descr="http://1.bp.blogspot.com/-x6rCZGLQoFI/TW52MaaDAHI/AAAAAAAAAH0/YjRdtYIBlyg/s1600/Farmer.gif"/>
            <p:cNvPicPr>
              <a:picLocks noChangeAspect="1" noChangeArrowheads="1"/>
            </p:cNvPicPr>
            <p:nvPr>
              <p:custDataLst>
                <p:tags r:id="rId3"/>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7920107" y="4044827"/>
              <a:ext cx="719499" cy="1136774"/>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pierung 49"/>
            <p:cNvGrpSpPr/>
            <p:nvPr/>
          </p:nvGrpSpPr>
          <p:grpSpPr>
            <a:xfrm rot="16200000" flipH="1">
              <a:off x="6210303" y="3086100"/>
              <a:ext cx="253998" cy="2768602"/>
              <a:chOff x="1320800" y="5937249"/>
              <a:chExt cx="1765300" cy="203201"/>
            </a:xfrm>
          </p:grpSpPr>
          <p:cxnSp>
            <p:nvCxnSpPr>
              <p:cNvPr id="52" name="Straight Connector 4"/>
              <p:cNvCxnSpPr/>
              <p:nvPr>
                <p:custDataLst>
                  <p:tags r:id="rId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3"/>
              <p:cNvCxnSpPr/>
              <p:nvPr>
                <p:custDataLst>
                  <p:tags r:id="rId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56" name="Gruppierung 55"/>
            <p:cNvGrpSpPr/>
            <p:nvPr/>
          </p:nvGrpSpPr>
          <p:grpSpPr>
            <a:xfrm rot="16200000" flipH="1">
              <a:off x="5981704" y="3073399"/>
              <a:ext cx="482597" cy="2997203"/>
              <a:chOff x="1320800" y="5937249"/>
              <a:chExt cx="1765300" cy="203201"/>
            </a:xfrm>
          </p:grpSpPr>
          <p:cxnSp>
            <p:nvCxnSpPr>
              <p:cNvPr id="57" name="Straight Connector 4"/>
              <p:cNvCxnSpPr/>
              <p:nvPr>
                <p:custDataLst>
                  <p:tags r:id="rId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3"/>
              <p:cNvCxnSpPr/>
              <p:nvPr>
                <p:custDataLst>
                  <p:tags r:id="rId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9" name="Textfeld 38"/>
            <p:cNvSpPr txBox="1">
              <a:spLocks noChangeArrowheads="1"/>
            </p:cNvSpPr>
            <p:nvPr/>
          </p:nvSpPr>
          <p:spPr bwMode="auto">
            <a:xfrm>
              <a:off x="5514024" y="47893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sp>
          <p:nvSpPr>
            <p:cNvPr id="120" name="Textfeld 35"/>
            <p:cNvSpPr txBox="1">
              <a:spLocks noChangeArrowheads="1"/>
            </p:cNvSpPr>
            <p:nvPr/>
          </p:nvSpPr>
          <p:spPr bwMode="auto">
            <a:xfrm>
              <a:off x="7910591" y="5201963"/>
              <a:ext cx="798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Farmer</a:t>
              </a:r>
              <a:endParaRPr lang="en-US" sz="1600">
                <a:solidFill>
                  <a:srgbClr val="3366FF"/>
                </a:solidFill>
                <a:latin typeface="Corbel"/>
                <a:cs typeface="Corbel"/>
              </a:endParaRPr>
            </a:p>
          </p:txBody>
        </p:sp>
      </p:grpSp>
      <p:grpSp>
        <p:nvGrpSpPr>
          <p:cNvPr id="37" name="Gruppierung 36"/>
          <p:cNvGrpSpPr/>
          <p:nvPr/>
        </p:nvGrpSpPr>
        <p:grpSpPr>
          <a:xfrm>
            <a:off x="3378049" y="1320800"/>
            <a:ext cx="2387751" cy="4782967"/>
            <a:chOff x="3378049" y="1320800"/>
            <a:chExt cx="2387751" cy="4782967"/>
          </a:xfrm>
        </p:grpSpPr>
        <p:sp>
          <p:nvSpPr>
            <p:cNvPr id="22567" name="Textfeld 16"/>
            <p:cNvSpPr txBox="1">
              <a:spLocks noChangeArrowheads="1"/>
            </p:cNvSpPr>
            <p:nvPr/>
          </p:nvSpPr>
          <p:spPr bwMode="auto">
            <a:xfrm>
              <a:off x="3378049" y="5272770"/>
              <a:ext cx="2387751" cy="830997"/>
            </a:xfrm>
            <a:prstGeom prst="rect">
              <a:avLst/>
            </a:prstGeom>
            <a:solidFill>
              <a:srgbClr val="98CC0F"/>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600" i="1" smtClean="0">
                  <a:solidFill>
                    <a:schemeClr val="bg1"/>
                  </a:solidFill>
                  <a:latin typeface="Corbel"/>
                  <a:cs typeface="Corbel"/>
                </a:rPr>
                <a:t>Search Servives</a:t>
              </a:r>
            </a:p>
            <a:p>
              <a:pPr algn="ctr" eaLnBrk="1" hangingPunct="1"/>
              <a:r>
                <a:rPr lang="en-US" sz="1600" i="1" smtClean="0">
                  <a:solidFill>
                    <a:schemeClr val="bg1"/>
                  </a:solidFill>
                  <a:latin typeface="Corbel"/>
                  <a:cs typeface="Corbel"/>
                </a:rPr>
                <a:t>Evaluation Services</a:t>
              </a:r>
            </a:p>
            <a:p>
              <a:pPr algn="ctr" eaLnBrk="1" hangingPunct="1"/>
              <a:r>
                <a:rPr lang="en-US" sz="1600" i="1" smtClean="0">
                  <a:solidFill>
                    <a:schemeClr val="bg1"/>
                  </a:solidFill>
                  <a:latin typeface="Corbel"/>
                  <a:cs typeface="Corbel"/>
                </a:rPr>
                <a:t>Visulalization Services</a:t>
              </a:r>
              <a:endParaRPr lang="en-US" sz="1600" i="1">
                <a:solidFill>
                  <a:schemeClr val="bg1"/>
                </a:solidFill>
                <a:latin typeface="Corbel"/>
                <a:cs typeface="Corbel"/>
              </a:endParaRPr>
            </a:p>
          </p:txBody>
        </p:sp>
        <p:sp>
          <p:nvSpPr>
            <p:cNvPr id="23" name="Zylinder 22"/>
            <p:cNvSpPr/>
            <p:nvPr/>
          </p:nvSpPr>
          <p:spPr bwMode="auto">
            <a:xfrm>
              <a:off x="4038600" y="1320800"/>
              <a:ext cx="939800" cy="711200"/>
            </a:xfrm>
            <a:prstGeom prst="can">
              <a:avLst/>
            </a:prstGeom>
            <a:solidFill>
              <a:srgbClr val="98CC0F"/>
            </a:solidFill>
            <a:ln w="9525" cap="flat" cmpd="sng" algn="ctr">
              <a:solidFill>
                <a:srgbClr val="B3B3B3"/>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12" charset="0"/>
              </a:endParaRPr>
            </a:p>
          </p:txBody>
        </p:sp>
        <p:sp>
          <p:nvSpPr>
            <p:cNvPr id="122" name="Textfeld 35"/>
            <p:cNvSpPr txBox="1">
              <a:spLocks noChangeArrowheads="1"/>
            </p:cNvSpPr>
            <p:nvPr/>
          </p:nvSpPr>
          <p:spPr bwMode="auto">
            <a:xfrm>
              <a:off x="4175683" y="1506263"/>
              <a:ext cx="648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Filing</a:t>
              </a:r>
              <a:endParaRPr lang="en-US" sz="1600">
                <a:solidFill>
                  <a:srgbClr val="3366FF"/>
                </a:solidFill>
                <a:latin typeface="Corbel"/>
                <a:cs typeface="Corbel"/>
              </a:endParaRPr>
            </a:p>
          </p:txBody>
        </p:sp>
        <p:cxnSp>
          <p:nvCxnSpPr>
            <p:cNvPr id="123" name="Straight Connector 3"/>
            <p:cNvCxnSpPr/>
            <p:nvPr>
              <p:custDataLst>
                <p:tags r:id="rId1"/>
              </p:custDataLst>
            </p:nvPr>
          </p:nvCxnSpPr>
          <p:spPr bwMode="auto">
            <a:xfrm>
              <a:off x="4546602" y="2197100"/>
              <a:ext cx="0" cy="6223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3"/>
            <p:cNvCxnSpPr/>
            <p:nvPr>
              <p:custDataLst>
                <p:tags r:id="rId2"/>
              </p:custDataLst>
            </p:nvPr>
          </p:nvCxnSpPr>
          <p:spPr bwMode="auto">
            <a:xfrm>
              <a:off x="4546602" y="4330700"/>
              <a:ext cx="0" cy="7874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ierung 37"/>
          <p:cNvGrpSpPr/>
          <p:nvPr/>
        </p:nvGrpSpPr>
        <p:grpSpPr>
          <a:xfrm>
            <a:off x="3970338" y="3065463"/>
            <a:ext cx="1291854" cy="1001830"/>
            <a:chOff x="3970338" y="3065463"/>
            <a:chExt cx="1291854" cy="1001830"/>
          </a:xfrm>
        </p:grpSpPr>
        <p:sp>
          <p:nvSpPr>
            <p:cNvPr id="7" name="Abgerundetes Rechteck 6"/>
            <p:cNvSpPr>
              <a:spLocks noChangeArrowheads="1"/>
            </p:cNvSpPr>
            <p:nvPr/>
          </p:nvSpPr>
          <p:spPr bwMode="auto">
            <a:xfrm>
              <a:off x="3970338" y="3065463"/>
              <a:ext cx="1079500" cy="863600"/>
            </a:xfrm>
            <a:prstGeom prst="roundRect">
              <a:avLst>
                <a:gd name="adj" fmla="val 16667"/>
              </a:avLst>
            </a:prstGeom>
            <a:solidFill>
              <a:srgbClr val="98CC0F"/>
            </a:solid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800" smtClean="0">
                  <a:solidFill>
                    <a:srgbClr val="3366FF"/>
                  </a:solidFill>
                  <a:latin typeface="+mn-lt"/>
                  <a:ea typeface="+mn-ea"/>
                </a:rPr>
                <a:t>iGreen Node</a:t>
              </a:r>
              <a:endParaRPr lang="en-US" sz="1800">
                <a:solidFill>
                  <a:srgbClr val="3366FF"/>
                </a:solidFill>
                <a:latin typeface="+mn-lt"/>
                <a:ea typeface="+mn-ea"/>
              </a:endParaRPr>
            </a:p>
          </p:txBody>
        </p:sp>
        <p:pic>
          <p:nvPicPr>
            <p:cNvPr id="137" name="Picture 54" descr="02-BLU Kopie.jpg"/>
            <p:cNvPicPr>
              <a:picLocks noChangeAspect="1"/>
            </p:cNvPicPr>
            <p:nvPr/>
          </p:nvPicPr>
          <p:blipFill>
            <a:blip r:embed="rId32">
              <a:clrChange>
                <a:clrFrom>
                  <a:srgbClr val="FFFFFF"/>
                </a:clrFrom>
                <a:clrTo>
                  <a:srgbClr val="FFFFFF">
                    <a:alpha val="0"/>
                  </a:srgbClr>
                </a:clrTo>
              </a:clrChange>
            </a:blip>
            <a:srcRect/>
            <a:stretch>
              <a:fillRect/>
            </a:stretch>
          </p:blipFill>
          <p:spPr bwMode="auto">
            <a:xfrm>
              <a:off x="4747853" y="3502340"/>
              <a:ext cx="514339" cy="564953"/>
            </a:xfrm>
            <a:prstGeom prst="rect">
              <a:avLst/>
            </a:prstGeom>
            <a:noFill/>
            <a:ln w="9525">
              <a:noFill/>
              <a:miter lim="800000"/>
              <a:headEnd/>
              <a:tailEnd/>
            </a:ln>
          </p:spPr>
        </p:pic>
      </p:grpSp>
      <p:pic>
        <p:nvPicPr>
          <p:cNvPr id="78" name="Bild 77" descr="Bild 4.png"/>
          <p:cNvPicPr>
            <a:picLocks noChangeAspect="1"/>
          </p:cNvPicPr>
          <p:nvPr/>
        </p:nvPicPr>
        <p:blipFill>
          <a:blip r:embed="rId33"/>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3971679484"/>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righ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From the view of a contractor an </a:t>
            </a:r>
            <a:r>
              <a:rPr lang="en-US" dirty="0" err="1" smtClean="0">
                <a:solidFill>
                  <a:schemeClr val="bg2">
                    <a:lumMod val="75000"/>
                  </a:schemeClr>
                </a:solidFill>
                <a:latin typeface="Corbel"/>
                <a:cs typeface="Corbel"/>
              </a:rPr>
              <a:t>iGreen</a:t>
            </a:r>
            <a:r>
              <a:rPr lang="en-US" dirty="0" smtClean="0">
                <a:solidFill>
                  <a:schemeClr val="bg2">
                    <a:lumMod val="75000"/>
                  </a:schemeClr>
                </a:solidFill>
                <a:latin typeface="Corbel"/>
                <a:cs typeface="Corbel"/>
              </a:rPr>
              <a:t> Node provides many options</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14</a:t>
            </a:fld>
            <a:endParaRPr lang="en-US" sz="900"/>
          </a:p>
        </p:txBody>
      </p:sp>
      <p:grpSp>
        <p:nvGrpSpPr>
          <p:cNvPr id="30" name="Gruppierung 29"/>
          <p:cNvGrpSpPr/>
          <p:nvPr/>
        </p:nvGrpSpPr>
        <p:grpSpPr>
          <a:xfrm>
            <a:off x="5130803" y="3116263"/>
            <a:ext cx="3628248" cy="757237"/>
            <a:chOff x="5130803" y="3116263"/>
            <a:chExt cx="3628248" cy="757237"/>
          </a:xfrm>
        </p:grpSpPr>
        <p:cxnSp>
          <p:nvCxnSpPr>
            <p:cNvPr id="61" name="Straight Connector 4"/>
            <p:cNvCxnSpPr/>
            <p:nvPr>
              <p:custDataLst>
                <p:tags r:id="rId23"/>
              </p:custDataLst>
            </p:nvPr>
          </p:nvCxnSpPr>
          <p:spPr bwMode="auto">
            <a:xfrm>
              <a:off x="5130803" y="3403601"/>
              <a:ext cx="2590799" cy="0"/>
            </a:xfrm>
            <a:prstGeom prst="line">
              <a:avLst/>
            </a:prstGeom>
            <a:ln w="12700" cap="rnd">
              <a:solidFill>
                <a:srgbClr val="3366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uppieren 44"/>
            <p:cNvGrpSpPr>
              <a:grpSpLocks/>
            </p:cNvGrpSpPr>
            <p:nvPr/>
          </p:nvGrpSpPr>
          <p:grpSpPr bwMode="auto">
            <a:xfrm>
              <a:off x="7843839" y="3116263"/>
              <a:ext cx="915212" cy="757237"/>
              <a:chOff x="3563938" y="4005263"/>
              <a:chExt cx="1112837" cy="920750"/>
            </a:xfrm>
            <a:solidFill>
              <a:srgbClr val="98CC0F"/>
            </a:solidFill>
          </p:grpSpPr>
          <p:sp>
            <p:nvSpPr>
              <p:cNvPr id="67" name="Abgerundetes Rechteck 66"/>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600" smtClean="0">
                    <a:solidFill>
                      <a:srgbClr val="3366FF"/>
                    </a:solidFill>
                    <a:latin typeface="+mn-lt"/>
                    <a:ea typeface="+mn-ea"/>
                  </a:rPr>
                  <a:t>iGreen Node</a:t>
                </a:r>
                <a:endParaRPr lang="en-US" sz="1600">
                  <a:solidFill>
                    <a:srgbClr val="3366FF"/>
                  </a:solidFill>
                  <a:latin typeface="+mn-lt"/>
                  <a:ea typeface="+mn-ea"/>
                </a:endParaRPr>
              </a:p>
            </p:txBody>
          </p:sp>
          <p:pic>
            <p:nvPicPr>
              <p:cNvPr id="68" name="Picture 199" descr="02-BLU Kopie.jpg"/>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69" name="Textfeld 38"/>
            <p:cNvSpPr txBox="1">
              <a:spLocks noChangeArrowheads="1"/>
            </p:cNvSpPr>
            <p:nvPr/>
          </p:nvSpPr>
          <p:spPr bwMode="auto">
            <a:xfrm>
              <a:off x="5224775" y="3379683"/>
              <a:ext cx="2425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with colleagues</a:t>
              </a:r>
              <a:endParaRPr lang="en-US" sz="1600">
                <a:solidFill>
                  <a:schemeClr val="bg2">
                    <a:lumMod val="75000"/>
                  </a:schemeClr>
                </a:solidFill>
                <a:latin typeface="Corbel"/>
                <a:cs typeface="Corbel"/>
              </a:endParaRPr>
            </a:p>
          </p:txBody>
        </p:sp>
      </p:grpSp>
      <p:grpSp>
        <p:nvGrpSpPr>
          <p:cNvPr id="27" name="Gruppierung 26"/>
          <p:cNvGrpSpPr/>
          <p:nvPr/>
        </p:nvGrpSpPr>
        <p:grpSpPr>
          <a:xfrm>
            <a:off x="544659" y="1506263"/>
            <a:ext cx="3811445" cy="1373774"/>
            <a:chOff x="544659" y="1506263"/>
            <a:chExt cx="3811445" cy="1373774"/>
          </a:xfrm>
        </p:grpSpPr>
        <p:pic>
          <p:nvPicPr>
            <p:cNvPr id="22562" name="Picture 5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90550" y="1920874"/>
              <a:ext cx="6060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Textfeld 35"/>
            <p:cNvSpPr txBox="1">
              <a:spLocks noChangeArrowheads="1"/>
            </p:cNvSpPr>
            <p:nvPr/>
          </p:nvSpPr>
          <p:spPr bwMode="auto">
            <a:xfrm>
              <a:off x="544659" y="1506263"/>
              <a:ext cx="67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Retail</a:t>
              </a:r>
              <a:endParaRPr lang="en-US" sz="1600">
                <a:solidFill>
                  <a:srgbClr val="3366FF"/>
                </a:solidFill>
                <a:latin typeface="Corbel"/>
                <a:cs typeface="Corbel"/>
              </a:endParaRPr>
            </a:p>
          </p:txBody>
        </p:sp>
        <p:sp>
          <p:nvSpPr>
            <p:cNvPr id="99" name="Textfeld 38"/>
            <p:cNvSpPr txBox="1">
              <a:spLocks noChangeArrowheads="1"/>
            </p:cNvSpPr>
            <p:nvPr/>
          </p:nvSpPr>
          <p:spPr bwMode="auto">
            <a:xfrm>
              <a:off x="2564298" y="20080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100" name="Gruppierung 99"/>
            <p:cNvGrpSpPr/>
            <p:nvPr/>
          </p:nvGrpSpPr>
          <p:grpSpPr>
            <a:xfrm flipH="1" flipV="1">
              <a:off x="1358901" y="2349502"/>
              <a:ext cx="2997203" cy="482597"/>
              <a:chOff x="1308101" y="5270502"/>
              <a:chExt cx="2997203" cy="482597"/>
            </a:xfrm>
          </p:grpSpPr>
          <p:grpSp>
            <p:nvGrpSpPr>
              <p:cNvPr id="101" name="Gruppierung 100"/>
              <p:cNvGrpSpPr/>
              <p:nvPr/>
            </p:nvGrpSpPr>
            <p:grpSpPr>
              <a:xfrm rot="16200000" flipH="1">
                <a:off x="2794003" y="4025900"/>
                <a:ext cx="253998" cy="2768602"/>
                <a:chOff x="1320800" y="5937249"/>
                <a:chExt cx="1765300" cy="203201"/>
              </a:xfrm>
            </p:grpSpPr>
            <p:cxnSp>
              <p:nvCxnSpPr>
                <p:cNvPr id="105" name="Straight Connector 4"/>
                <p:cNvCxnSpPr/>
                <p:nvPr>
                  <p:custDataLst>
                    <p:tags r:id="rId21"/>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3"/>
                <p:cNvCxnSpPr/>
                <p:nvPr>
                  <p:custDataLst>
                    <p:tags r:id="rId22"/>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02" name="Gruppierung 101"/>
              <p:cNvGrpSpPr/>
              <p:nvPr/>
            </p:nvGrpSpPr>
            <p:grpSpPr>
              <a:xfrm rot="16200000" flipH="1">
                <a:off x="2565404" y="4013199"/>
                <a:ext cx="482597" cy="2997203"/>
                <a:chOff x="1320800" y="5937249"/>
                <a:chExt cx="1765300" cy="203201"/>
              </a:xfrm>
            </p:grpSpPr>
            <p:cxnSp>
              <p:nvCxnSpPr>
                <p:cNvPr id="103" name="Straight Connector 4"/>
                <p:cNvCxnSpPr/>
                <p:nvPr>
                  <p:custDataLst>
                    <p:tags r:id="rId19"/>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
                <p:cNvCxnSpPr/>
                <p:nvPr>
                  <p:custDataLst>
                    <p:tags r:id="rId20"/>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7" name="Textfeld 38"/>
            <p:cNvSpPr txBox="1">
              <a:spLocks noChangeArrowheads="1"/>
            </p:cNvSpPr>
            <p:nvPr/>
          </p:nvSpPr>
          <p:spPr bwMode="auto">
            <a:xfrm>
              <a:off x="2231584" y="2541483"/>
              <a:ext cx="135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Delivery Note</a:t>
              </a:r>
              <a:endParaRPr lang="en-US" sz="1600">
                <a:solidFill>
                  <a:schemeClr val="bg2">
                    <a:lumMod val="75000"/>
                  </a:schemeClr>
                </a:solidFill>
                <a:latin typeface="Corbel"/>
                <a:cs typeface="Corbel"/>
              </a:endParaRPr>
            </a:p>
          </p:txBody>
        </p:sp>
      </p:grpSp>
      <p:grpSp>
        <p:nvGrpSpPr>
          <p:cNvPr id="33" name="Gruppierung 32"/>
          <p:cNvGrpSpPr/>
          <p:nvPr/>
        </p:nvGrpSpPr>
        <p:grpSpPr>
          <a:xfrm>
            <a:off x="640253" y="3049483"/>
            <a:ext cx="3233247" cy="910054"/>
            <a:chOff x="640253" y="3049483"/>
            <a:chExt cx="3233247" cy="910054"/>
          </a:xfrm>
        </p:grpSpPr>
        <p:grpSp>
          <p:nvGrpSpPr>
            <p:cNvPr id="73" name="Gruppierung 72"/>
            <p:cNvGrpSpPr/>
            <p:nvPr/>
          </p:nvGrpSpPr>
          <p:grpSpPr>
            <a:xfrm>
              <a:off x="1298575" y="3403600"/>
              <a:ext cx="2574925" cy="228600"/>
              <a:chOff x="4495801" y="4343400"/>
              <a:chExt cx="2768602" cy="215903"/>
            </a:xfrm>
          </p:grpSpPr>
          <p:cxnSp>
            <p:nvCxnSpPr>
              <p:cNvPr id="74" name="Straight Connector 4"/>
              <p:cNvCxnSpPr/>
              <p:nvPr>
                <p:custDataLst>
                  <p:tags r:id="rId17"/>
                </p:custDataLst>
              </p:nvPr>
            </p:nvCxnSpPr>
            <p:spPr bwMode="auto">
              <a:xfrm rot="16200000" flipH="1">
                <a:off x="5880102" y="2959099"/>
                <a:ext cx="0" cy="2768602"/>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4"/>
              <p:cNvCxnSpPr/>
              <p:nvPr>
                <p:custDataLst>
                  <p:tags r:id="rId18"/>
                </p:custDataLst>
              </p:nvPr>
            </p:nvCxnSpPr>
            <p:spPr bwMode="auto">
              <a:xfrm flipV="1">
                <a:off x="4495803" y="4559299"/>
                <a:ext cx="2768600" cy="4"/>
              </a:xfrm>
              <a:prstGeom prst="line">
                <a:avLst/>
              </a:prstGeom>
              <a:ln w="12700" cap="rnd">
                <a:solidFill>
                  <a:srgbClr val="33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38"/>
            <p:cNvSpPr txBox="1">
              <a:spLocks noChangeArrowheads="1"/>
            </p:cNvSpPr>
            <p:nvPr/>
          </p:nvSpPr>
          <p:spPr bwMode="auto">
            <a:xfrm>
              <a:off x="1675853" y="3049483"/>
              <a:ext cx="1648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of data</a:t>
              </a:r>
              <a:endParaRPr lang="en-US" sz="1600">
                <a:solidFill>
                  <a:schemeClr val="bg2">
                    <a:lumMod val="75000"/>
                  </a:schemeClr>
                </a:solidFill>
                <a:latin typeface="Corbel"/>
                <a:cs typeface="Corbel"/>
              </a:endParaRPr>
            </a:p>
          </p:txBody>
        </p:sp>
        <p:sp>
          <p:nvSpPr>
            <p:cNvPr id="77" name="Textfeld 38"/>
            <p:cNvSpPr txBox="1">
              <a:spLocks noChangeArrowheads="1"/>
            </p:cNvSpPr>
            <p:nvPr/>
          </p:nvSpPr>
          <p:spPr bwMode="auto">
            <a:xfrm>
              <a:off x="1792924" y="36209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pic>
          <p:nvPicPr>
            <p:cNvPr id="116" name="Grafik 4" descr="20110304_radar_aloqa_list_with_galaxy_s.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rot="20779235">
              <a:off x="640253" y="3122923"/>
              <a:ext cx="453438" cy="791423"/>
            </a:xfrm>
            <a:prstGeom prst="rect">
              <a:avLst/>
            </a:prstGeom>
            <a:noFill/>
            <a:ln>
              <a:noFill/>
            </a:ln>
            <a:scene3d>
              <a:camera prst="perspectiveHeroicExtreme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uppierung 35"/>
          <p:cNvGrpSpPr/>
          <p:nvPr/>
        </p:nvGrpSpPr>
        <p:grpSpPr>
          <a:xfrm>
            <a:off x="69186" y="4203701"/>
            <a:ext cx="4286918" cy="1336816"/>
            <a:chOff x="69186" y="4203701"/>
            <a:chExt cx="4286918" cy="1336816"/>
          </a:xfrm>
        </p:grpSpPr>
        <p:grpSp>
          <p:nvGrpSpPr>
            <p:cNvPr id="32" name="Gruppierung 31"/>
            <p:cNvGrpSpPr/>
            <p:nvPr/>
          </p:nvGrpSpPr>
          <p:grpSpPr>
            <a:xfrm>
              <a:off x="159308" y="4203701"/>
              <a:ext cx="4196796" cy="924236"/>
              <a:chOff x="159308" y="4203701"/>
              <a:chExt cx="4196796" cy="924236"/>
            </a:xfrm>
          </p:grpSpPr>
          <p:pic>
            <p:nvPicPr>
              <p:cNvPr id="22568" name="Picture 55"/>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308" y="4203701"/>
                <a:ext cx="1358729"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feld 38"/>
              <p:cNvSpPr txBox="1">
                <a:spLocks noChangeArrowheads="1"/>
              </p:cNvSpPr>
              <p:nvPr/>
            </p:nvSpPr>
            <p:spPr bwMode="auto">
              <a:xfrm>
                <a:off x="2564298" y="42559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22" name="Gruppierung 21"/>
              <p:cNvGrpSpPr/>
              <p:nvPr/>
            </p:nvGrpSpPr>
            <p:grpSpPr>
              <a:xfrm flipH="1">
                <a:off x="1358901" y="4330702"/>
                <a:ext cx="2997203" cy="482597"/>
                <a:chOff x="1308101" y="5270502"/>
                <a:chExt cx="2997203" cy="482597"/>
              </a:xfrm>
            </p:grpSpPr>
            <p:grpSp>
              <p:nvGrpSpPr>
                <p:cNvPr id="82" name="Gruppierung 81"/>
                <p:cNvGrpSpPr/>
                <p:nvPr/>
              </p:nvGrpSpPr>
              <p:grpSpPr>
                <a:xfrm rot="16200000" flipH="1">
                  <a:off x="2794003" y="4025900"/>
                  <a:ext cx="253998" cy="2768602"/>
                  <a:chOff x="1320800" y="5937249"/>
                  <a:chExt cx="1765300" cy="203201"/>
                </a:xfrm>
              </p:grpSpPr>
              <p:cxnSp>
                <p:nvCxnSpPr>
                  <p:cNvPr id="83" name="Straight Connector 4"/>
                  <p:cNvCxnSpPr/>
                  <p:nvPr>
                    <p:custDataLst>
                      <p:tags r:id="rId15"/>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3"/>
                  <p:cNvCxnSpPr/>
                  <p:nvPr>
                    <p:custDataLst>
                      <p:tags r:id="rId16"/>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uppierung 84"/>
                <p:cNvGrpSpPr/>
                <p:nvPr/>
              </p:nvGrpSpPr>
              <p:grpSpPr>
                <a:xfrm rot="16200000" flipH="1">
                  <a:off x="2565404" y="4013199"/>
                  <a:ext cx="482597" cy="2997203"/>
                  <a:chOff x="1320800" y="5937249"/>
                  <a:chExt cx="1765300" cy="203201"/>
                </a:xfrm>
              </p:grpSpPr>
              <p:cxnSp>
                <p:nvCxnSpPr>
                  <p:cNvPr id="86" name="Straight Connector 4"/>
                  <p:cNvCxnSpPr/>
                  <p:nvPr>
                    <p:custDataLst>
                      <p:tags r:id="rId13"/>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
                  <p:cNvCxnSpPr/>
                  <p:nvPr>
                    <p:custDataLst>
                      <p:tags r:id="rId14"/>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88" name="Textfeld 38"/>
              <p:cNvSpPr txBox="1">
                <a:spLocks noChangeArrowheads="1"/>
              </p:cNvSpPr>
              <p:nvPr/>
            </p:nvSpPr>
            <p:spPr bwMode="auto">
              <a:xfrm>
                <a:off x="2411668" y="4789383"/>
                <a:ext cx="990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Task data</a:t>
                </a:r>
                <a:endParaRPr lang="en-US" sz="1600">
                  <a:solidFill>
                    <a:schemeClr val="bg2">
                      <a:lumMod val="75000"/>
                    </a:schemeClr>
                  </a:solidFill>
                  <a:latin typeface="Corbel"/>
                  <a:cs typeface="Corbel"/>
                </a:endParaRPr>
              </a:p>
            </p:txBody>
          </p:sp>
        </p:grpSp>
        <p:sp>
          <p:nvSpPr>
            <p:cNvPr id="118" name="Textfeld 35"/>
            <p:cNvSpPr txBox="1">
              <a:spLocks noChangeArrowheads="1"/>
            </p:cNvSpPr>
            <p:nvPr/>
          </p:nvSpPr>
          <p:spPr bwMode="auto">
            <a:xfrm>
              <a:off x="69186" y="5201963"/>
              <a:ext cx="15183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 Machine</a:t>
              </a:r>
              <a:endParaRPr lang="en-US" sz="1600">
                <a:solidFill>
                  <a:srgbClr val="3366FF"/>
                </a:solidFill>
                <a:latin typeface="Corbel"/>
                <a:cs typeface="Corbel"/>
              </a:endParaRPr>
            </a:p>
          </p:txBody>
        </p:sp>
      </p:grpSp>
      <p:grpSp>
        <p:nvGrpSpPr>
          <p:cNvPr id="29" name="Gruppierung 28"/>
          <p:cNvGrpSpPr/>
          <p:nvPr/>
        </p:nvGrpSpPr>
        <p:grpSpPr>
          <a:xfrm>
            <a:off x="4724401" y="1506263"/>
            <a:ext cx="3959759" cy="1373774"/>
            <a:chOff x="4724401" y="1506263"/>
            <a:chExt cx="3959759" cy="1373774"/>
          </a:xfrm>
        </p:grpSpPr>
        <p:pic>
          <p:nvPicPr>
            <p:cNvPr id="46" name="Picture 3" descr="C:\Users\ctuot01\Downloads\58445wmyb63qi2z.jpg"/>
            <p:cNvPicPr>
              <a:picLocks noChangeAspect="1" noChangeArrowheads="1"/>
            </p:cNvPicPr>
            <p:nvPr>
              <p:custDataLst>
                <p:tags r:id="rId8"/>
              </p:custDataLst>
            </p:nvPr>
          </p:nvPicPr>
          <p:blipFill rotWithShape="1">
            <a:blip r:embed="rId30">
              <a:extLst>
                <a:ext uri="{28A0092B-C50C-407E-A947-70E740481C1C}">
                  <a14:useLocalDpi xmlns:a14="http://schemas.microsoft.com/office/drawing/2010/main" val="0"/>
                </a:ext>
              </a:extLst>
            </a:blip>
            <a:srcRect l="-1" r="42111" b="9325"/>
            <a:stretch/>
          </p:blipFill>
          <p:spPr bwMode="auto">
            <a:xfrm>
              <a:off x="7972104" y="1841500"/>
              <a:ext cx="584246" cy="1011389"/>
            </a:xfrm>
            <a:prstGeom prst="rect">
              <a:avLst/>
            </a:prstGeom>
            <a:noFill/>
            <a:extLst>
              <a:ext uri="{909E8E84-426E-40dd-AFC4-6F175D3DCCD1}">
                <a14:hiddenFill xmlns:a14="http://schemas.microsoft.com/office/drawing/2010/main">
                  <a:solidFill>
                    <a:srgbClr val="FFFFFF"/>
                  </a:solidFill>
                </a14:hiddenFill>
              </a:ext>
            </a:extLst>
          </p:spPr>
        </p:pic>
        <p:sp>
          <p:nvSpPr>
            <p:cNvPr id="91" name="Textfeld 38"/>
            <p:cNvSpPr txBox="1">
              <a:spLocks noChangeArrowheads="1"/>
            </p:cNvSpPr>
            <p:nvPr/>
          </p:nvSpPr>
          <p:spPr bwMode="auto">
            <a:xfrm>
              <a:off x="5804415" y="2008083"/>
              <a:ext cx="935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Request)</a:t>
              </a:r>
              <a:endParaRPr lang="en-US" sz="1600">
                <a:solidFill>
                  <a:schemeClr val="bg2">
                    <a:lumMod val="75000"/>
                  </a:schemeClr>
                </a:solidFill>
                <a:latin typeface="Corbel"/>
                <a:cs typeface="Corbel"/>
              </a:endParaRPr>
            </a:p>
          </p:txBody>
        </p:sp>
        <p:sp>
          <p:nvSpPr>
            <p:cNvPr id="98" name="Textfeld 38"/>
            <p:cNvSpPr txBox="1">
              <a:spLocks noChangeArrowheads="1"/>
            </p:cNvSpPr>
            <p:nvPr/>
          </p:nvSpPr>
          <p:spPr bwMode="auto">
            <a:xfrm>
              <a:off x="5990867" y="2541483"/>
              <a:ext cx="562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Map</a:t>
              </a:r>
              <a:endParaRPr lang="en-US" sz="1600">
                <a:solidFill>
                  <a:schemeClr val="bg2">
                    <a:lumMod val="75000"/>
                  </a:schemeClr>
                </a:solidFill>
                <a:latin typeface="Corbel"/>
                <a:cs typeface="Corbel"/>
              </a:endParaRPr>
            </a:p>
          </p:txBody>
        </p:sp>
        <p:grpSp>
          <p:nvGrpSpPr>
            <p:cNvPr id="108" name="Gruppierung 107"/>
            <p:cNvGrpSpPr/>
            <p:nvPr/>
          </p:nvGrpSpPr>
          <p:grpSpPr>
            <a:xfrm flipV="1">
              <a:off x="4724401" y="2349502"/>
              <a:ext cx="2997203" cy="482597"/>
              <a:chOff x="1308101" y="5270502"/>
              <a:chExt cx="2997203" cy="482597"/>
            </a:xfrm>
          </p:grpSpPr>
          <p:grpSp>
            <p:nvGrpSpPr>
              <p:cNvPr id="109" name="Gruppierung 108"/>
              <p:cNvGrpSpPr/>
              <p:nvPr/>
            </p:nvGrpSpPr>
            <p:grpSpPr>
              <a:xfrm rot="16200000" flipH="1">
                <a:off x="2794003" y="4025900"/>
                <a:ext cx="253998" cy="2768602"/>
                <a:chOff x="1320800" y="5937249"/>
                <a:chExt cx="1765300" cy="203201"/>
              </a:xfrm>
            </p:grpSpPr>
            <p:cxnSp>
              <p:nvCxnSpPr>
                <p:cNvPr id="113" name="Straight Connector 4"/>
                <p:cNvCxnSpPr/>
                <p:nvPr>
                  <p:custDataLst>
                    <p:tags r:id="rId11"/>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3"/>
                <p:cNvCxnSpPr/>
                <p:nvPr>
                  <p:custDataLst>
                    <p:tags r:id="rId12"/>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10" name="Gruppierung 109"/>
              <p:cNvGrpSpPr/>
              <p:nvPr/>
            </p:nvGrpSpPr>
            <p:grpSpPr>
              <a:xfrm rot="16200000" flipH="1">
                <a:off x="2565404" y="4013199"/>
                <a:ext cx="482597" cy="2997203"/>
                <a:chOff x="1320800" y="5937249"/>
                <a:chExt cx="1765300" cy="203201"/>
              </a:xfrm>
            </p:grpSpPr>
            <p:cxnSp>
              <p:nvCxnSpPr>
                <p:cNvPr id="111" name="Straight Connector 4"/>
                <p:cNvCxnSpPr/>
                <p:nvPr>
                  <p:custDataLst>
                    <p:tags r:id="rId9"/>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3"/>
                <p:cNvCxnSpPr/>
                <p:nvPr>
                  <p:custDataLst>
                    <p:tags r:id="rId10"/>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9" name="Textfeld 35"/>
            <p:cNvSpPr txBox="1">
              <a:spLocks noChangeArrowheads="1"/>
            </p:cNvSpPr>
            <p:nvPr/>
          </p:nvSpPr>
          <p:spPr bwMode="auto">
            <a:xfrm>
              <a:off x="7935237" y="1506263"/>
              <a:ext cx="748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Expert</a:t>
              </a:r>
              <a:endParaRPr lang="en-US" sz="1600">
                <a:solidFill>
                  <a:srgbClr val="3366FF"/>
                </a:solidFill>
                <a:latin typeface="Corbel"/>
                <a:cs typeface="Corbel"/>
              </a:endParaRPr>
            </a:p>
          </p:txBody>
        </p:sp>
      </p:grpSp>
      <p:grpSp>
        <p:nvGrpSpPr>
          <p:cNvPr id="37" name="Gruppierung 36"/>
          <p:cNvGrpSpPr/>
          <p:nvPr/>
        </p:nvGrpSpPr>
        <p:grpSpPr>
          <a:xfrm>
            <a:off x="3378049" y="1320800"/>
            <a:ext cx="2387751" cy="4782967"/>
            <a:chOff x="3378049" y="1320800"/>
            <a:chExt cx="2387751" cy="4782967"/>
          </a:xfrm>
        </p:grpSpPr>
        <p:sp>
          <p:nvSpPr>
            <p:cNvPr id="22567" name="Textfeld 16"/>
            <p:cNvSpPr txBox="1">
              <a:spLocks noChangeArrowheads="1"/>
            </p:cNvSpPr>
            <p:nvPr/>
          </p:nvSpPr>
          <p:spPr bwMode="auto">
            <a:xfrm>
              <a:off x="3378049" y="5272770"/>
              <a:ext cx="2387751" cy="830997"/>
            </a:xfrm>
            <a:prstGeom prst="rect">
              <a:avLst/>
            </a:prstGeom>
            <a:solidFill>
              <a:srgbClr val="98CC0F"/>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600" i="1" smtClean="0">
                  <a:solidFill>
                    <a:schemeClr val="bg1"/>
                  </a:solidFill>
                  <a:latin typeface="Corbel"/>
                  <a:cs typeface="Corbel"/>
                </a:rPr>
                <a:t>Search Servives</a:t>
              </a:r>
            </a:p>
            <a:p>
              <a:pPr algn="ctr" eaLnBrk="1" hangingPunct="1"/>
              <a:r>
                <a:rPr lang="en-US" sz="1600" i="1" smtClean="0">
                  <a:solidFill>
                    <a:schemeClr val="bg1"/>
                  </a:solidFill>
                  <a:latin typeface="Corbel"/>
                  <a:cs typeface="Corbel"/>
                </a:rPr>
                <a:t>Evaluation Services</a:t>
              </a:r>
            </a:p>
            <a:p>
              <a:pPr algn="ctr" eaLnBrk="1" hangingPunct="1"/>
              <a:r>
                <a:rPr lang="en-US" sz="1600" i="1" smtClean="0">
                  <a:solidFill>
                    <a:schemeClr val="bg1"/>
                  </a:solidFill>
                  <a:latin typeface="Corbel"/>
                  <a:cs typeface="Corbel"/>
                </a:rPr>
                <a:t>Visulalization Services</a:t>
              </a:r>
              <a:endParaRPr lang="en-US" sz="1600" i="1">
                <a:solidFill>
                  <a:schemeClr val="bg1"/>
                </a:solidFill>
                <a:latin typeface="Corbel"/>
                <a:cs typeface="Corbel"/>
              </a:endParaRPr>
            </a:p>
          </p:txBody>
        </p:sp>
        <p:sp>
          <p:nvSpPr>
            <p:cNvPr id="23" name="Zylinder 22"/>
            <p:cNvSpPr/>
            <p:nvPr/>
          </p:nvSpPr>
          <p:spPr bwMode="auto">
            <a:xfrm>
              <a:off x="4038600" y="1320800"/>
              <a:ext cx="939800" cy="711200"/>
            </a:xfrm>
            <a:prstGeom prst="can">
              <a:avLst/>
            </a:prstGeom>
            <a:solidFill>
              <a:srgbClr val="98CC0F"/>
            </a:solidFill>
            <a:ln w="9525" cap="flat" cmpd="sng" algn="ctr">
              <a:solidFill>
                <a:srgbClr val="B3B3B3"/>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12" charset="0"/>
              </a:endParaRPr>
            </a:p>
          </p:txBody>
        </p:sp>
        <p:sp>
          <p:nvSpPr>
            <p:cNvPr id="122" name="Textfeld 35"/>
            <p:cNvSpPr txBox="1">
              <a:spLocks noChangeArrowheads="1"/>
            </p:cNvSpPr>
            <p:nvPr/>
          </p:nvSpPr>
          <p:spPr bwMode="auto">
            <a:xfrm>
              <a:off x="4175683" y="1506263"/>
              <a:ext cx="648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Filing</a:t>
              </a:r>
              <a:endParaRPr lang="en-US" sz="1600">
                <a:solidFill>
                  <a:srgbClr val="3366FF"/>
                </a:solidFill>
                <a:latin typeface="Corbel"/>
                <a:cs typeface="Corbel"/>
              </a:endParaRPr>
            </a:p>
          </p:txBody>
        </p:sp>
        <p:cxnSp>
          <p:nvCxnSpPr>
            <p:cNvPr id="123" name="Straight Connector 3"/>
            <p:cNvCxnSpPr/>
            <p:nvPr>
              <p:custDataLst>
                <p:tags r:id="rId6"/>
              </p:custDataLst>
            </p:nvPr>
          </p:nvCxnSpPr>
          <p:spPr bwMode="auto">
            <a:xfrm>
              <a:off x="4546602" y="2197100"/>
              <a:ext cx="0" cy="6223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3"/>
            <p:cNvCxnSpPr/>
            <p:nvPr>
              <p:custDataLst>
                <p:tags r:id="rId7"/>
              </p:custDataLst>
            </p:nvPr>
          </p:nvCxnSpPr>
          <p:spPr bwMode="auto">
            <a:xfrm>
              <a:off x="4546602" y="4330700"/>
              <a:ext cx="0" cy="7874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Freihandform 1"/>
          <p:cNvSpPr/>
          <p:nvPr/>
        </p:nvSpPr>
        <p:spPr>
          <a:xfrm>
            <a:off x="88900" y="1219200"/>
            <a:ext cx="8839200" cy="4991100"/>
          </a:xfrm>
          <a:custGeom>
            <a:avLst/>
            <a:gdLst>
              <a:gd name="connsiteX0" fmla="*/ 5765800 w 8839200"/>
              <a:gd name="connsiteY0" fmla="*/ 3937000 h 4991100"/>
              <a:gd name="connsiteX1" fmla="*/ 5943600 w 8839200"/>
              <a:gd name="connsiteY1" fmla="*/ 4991100 h 4991100"/>
              <a:gd name="connsiteX2" fmla="*/ 0 w 8839200"/>
              <a:gd name="connsiteY2" fmla="*/ 4902200 h 4991100"/>
              <a:gd name="connsiteX3" fmla="*/ 101600 w 8839200"/>
              <a:gd name="connsiteY3" fmla="*/ 0 h 4991100"/>
              <a:gd name="connsiteX4" fmla="*/ 8826500 w 8839200"/>
              <a:gd name="connsiteY4" fmla="*/ 12700 h 4991100"/>
              <a:gd name="connsiteX5" fmla="*/ 8839200 w 8839200"/>
              <a:gd name="connsiteY5" fmla="*/ 2705100 h 4991100"/>
              <a:gd name="connsiteX6" fmla="*/ 4546600 w 8839200"/>
              <a:gd name="connsiteY6" fmla="*/ 2984500 h 4991100"/>
              <a:gd name="connsiteX7" fmla="*/ 4597400 w 8839200"/>
              <a:gd name="connsiteY7" fmla="*/ 3860800 h 4991100"/>
              <a:gd name="connsiteX8" fmla="*/ 5765800 w 8839200"/>
              <a:gd name="connsiteY8" fmla="*/ 39370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9200" h="4991100">
                <a:moveTo>
                  <a:pt x="5765800" y="3937000"/>
                </a:moveTo>
                <a:lnTo>
                  <a:pt x="5943600" y="4991100"/>
                </a:lnTo>
                <a:lnTo>
                  <a:pt x="0" y="4902200"/>
                </a:lnTo>
                <a:lnTo>
                  <a:pt x="101600" y="0"/>
                </a:lnTo>
                <a:lnTo>
                  <a:pt x="8826500" y="12700"/>
                </a:lnTo>
                <a:cubicBezTo>
                  <a:pt x="8830733" y="910167"/>
                  <a:pt x="8834967" y="1807633"/>
                  <a:pt x="8839200" y="2705100"/>
                </a:cubicBezTo>
                <a:lnTo>
                  <a:pt x="4546600" y="2984500"/>
                </a:lnTo>
                <a:lnTo>
                  <a:pt x="4597400" y="3860800"/>
                </a:lnTo>
                <a:lnTo>
                  <a:pt x="5765800" y="3937000"/>
                </a:lnTo>
                <a:close/>
              </a:path>
            </a:pathLst>
          </a:custGeom>
          <a:solidFill>
            <a:schemeClr val="bg1">
              <a:alpha val="75000"/>
            </a:schemeClr>
          </a:solidFill>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grpSp>
        <p:nvGrpSpPr>
          <p:cNvPr id="126" name="Gruppierung 125"/>
          <p:cNvGrpSpPr/>
          <p:nvPr/>
        </p:nvGrpSpPr>
        <p:grpSpPr>
          <a:xfrm>
            <a:off x="3756465" y="3052763"/>
            <a:ext cx="1518364" cy="1153299"/>
            <a:chOff x="3756465" y="3052763"/>
            <a:chExt cx="1518364" cy="1153299"/>
          </a:xfrm>
        </p:grpSpPr>
        <p:grpSp>
          <p:nvGrpSpPr>
            <p:cNvPr id="127" name="Gruppieren 44"/>
            <p:cNvGrpSpPr>
              <a:grpSpLocks/>
            </p:cNvGrpSpPr>
            <p:nvPr/>
          </p:nvGrpSpPr>
          <p:grpSpPr bwMode="auto">
            <a:xfrm>
              <a:off x="3970338" y="3052763"/>
              <a:ext cx="1112837" cy="920750"/>
              <a:chOff x="3563938" y="4005263"/>
              <a:chExt cx="1112837" cy="920750"/>
            </a:xfrm>
            <a:solidFill>
              <a:srgbClr val="98CC0F"/>
            </a:solidFill>
          </p:grpSpPr>
          <p:sp>
            <p:nvSpPr>
              <p:cNvPr id="129" name="Abgerundetes Rechteck 128"/>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800" smtClean="0">
                    <a:solidFill>
                      <a:srgbClr val="3366FF"/>
                    </a:solidFill>
                    <a:latin typeface="+mn-lt"/>
                    <a:ea typeface="+mn-ea"/>
                  </a:rPr>
                  <a:t>iGreen Node</a:t>
                </a:r>
                <a:endParaRPr lang="en-US" sz="1800">
                  <a:solidFill>
                    <a:srgbClr val="3366FF"/>
                  </a:solidFill>
                  <a:latin typeface="+mn-lt"/>
                  <a:ea typeface="+mn-ea"/>
                </a:endParaRPr>
              </a:p>
            </p:txBody>
          </p:sp>
          <p:pic>
            <p:nvPicPr>
              <p:cNvPr id="130" name="Picture 199" descr="02-BLU Kopie.jpg"/>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128" name="Textfeld 7"/>
            <p:cNvSpPr txBox="1">
              <a:spLocks noChangeArrowheads="1"/>
            </p:cNvSpPr>
            <p:nvPr/>
          </p:nvSpPr>
          <p:spPr bwMode="auto">
            <a:xfrm>
              <a:off x="3756465" y="3929063"/>
              <a:ext cx="1518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200" smtClean="0"/>
                <a:t>Office of Contractor</a:t>
              </a:r>
              <a:endParaRPr lang="en-US" sz="1200"/>
            </a:p>
          </p:txBody>
        </p:sp>
      </p:grpSp>
      <p:sp>
        <p:nvSpPr>
          <p:cNvPr id="131" name="Rechteck 130"/>
          <p:cNvSpPr/>
          <p:nvPr/>
        </p:nvSpPr>
        <p:spPr>
          <a:xfrm rot="21082510">
            <a:off x="657141" y="1867660"/>
            <a:ext cx="7159375" cy="830997"/>
          </a:xfrm>
          <a:prstGeom prst="rect">
            <a:avLst/>
          </a:prstGeom>
        </p:spPr>
        <p:txBody>
          <a:bodyPr wrap="none">
            <a:spAutoFit/>
          </a:bodyPr>
          <a:lstStyle/>
          <a:p>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Let‘s</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have</a:t>
            </a:r>
            <a:r>
              <a:rPr lang="de-DE" sz="2400" b="1" dirty="0" smtClean="0">
                <a:solidFill>
                  <a:srgbClr val="800000"/>
                </a:solidFill>
                <a:latin typeface="Chalkduster"/>
                <a:cs typeface="Chalkduster"/>
              </a:rPr>
              <a:t> a </a:t>
            </a:r>
            <a:r>
              <a:rPr lang="de-DE" sz="2400" b="1" dirty="0" err="1" smtClean="0">
                <a:solidFill>
                  <a:srgbClr val="800000"/>
                </a:solidFill>
                <a:latin typeface="Chalkduster"/>
                <a:cs typeface="Chalkduster"/>
              </a:rPr>
              <a:t>closer</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look</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how</a:t>
            </a:r>
            <a:r>
              <a:rPr lang="de-DE" sz="2400" b="1" dirty="0" smtClean="0">
                <a:solidFill>
                  <a:srgbClr val="800000"/>
                </a:solidFill>
                <a:latin typeface="Chalkduster"/>
                <a:cs typeface="Chalkduster"/>
              </a:rPr>
              <a:t> a </a:t>
            </a:r>
            <a:r>
              <a:rPr lang="de-DE" sz="2400" b="1" dirty="0" err="1" smtClean="0">
                <a:solidFill>
                  <a:srgbClr val="800000"/>
                </a:solidFill>
                <a:latin typeface="Chalkduster"/>
                <a:cs typeface="Chalkduster"/>
              </a:rPr>
              <a:t>farmer</a:t>
            </a:r>
            <a:endParaRPr lang="de-DE" sz="2400" b="1" dirty="0">
              <a:solidFill>
                <a:srgbClr val="800000"/>
              </a:solidFill>
              <a:latin typeface="Chalkduster"/>
              <a:cs typeface="Chalkduster"/>
            </a:endParaRPr>
          </a:p>
          <a:p>
            <a:r>
              <a:rPr lang="de-DE" sz="2400" b="1" dirty="0" err="1" smtClean="0">
                <a:solidFill>
                  <a:srgbClr val="800000"/>
                </a:solidFill>
                <a:latin typeface="Chalkduster"/>
                <a:cs typeface="Chalkduster"/>
              </a:rPr>
              <a:t>may</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submit</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his</a:t>
            </a:r>
            <a:r>
              <a:rPr lang="de-DE" sz="2400" b="1" dirty="0" smtClean="0">
                <a:solidFill>
                  <a:srgbClr val="800000"/>
                </a:solidFill>
                <a:latin typeface="Chalkduster"/>
                <a:cs typeface="Chalkduster"/>
              </a:rPr>
              <a:t>/her </a:t>
            </a:r>
            <a:r>
              <a:rPr lang="de-DE" sz="2400" b="1" dirty="0" err="1" smtClean="0">
                <a:solidFill>
                  <a:srgbClr val="800000"/>
                </a:solidFill>
                <a:latin typeface="Chalkduster"/>
                <a:cs typeface="Chalkduster"/>
              </a:rPr>
              <a:t>geo</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reference</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data</a:t>
            </a:r>
            <a:r>
              <a:rPr lang="de-DE" sz="2400" b="1" dirty="0" smtClean="0">
                <a:solidFill>
                  <a:srgbClr val="800000"/>
                </a:solidFill>
                <a:latin typeface="Chalkduster"/>
                <a:cs typeface="Chalkduster"/>
              </a:rPr>
              <a:t>!</a:t>
            </a:r>
            <a:endParaRPr lang="de-DE" sz="2400" b="1" dirty="0">
              <a:solidFill>
                <a:srgbClr val="800000"/>
              </a:solidFill>
              <a:latin typeface="Chalkduster"/>
              <a:cs typeface="Chalkduster"/>
            </a:endParaRPr>
          </a:p>
        </p:txBody>
      </p:sp>
      <p:grpSp>
        <p:nvGrpSpPr>
          <p:cNvPr id="78" name="Gruppierung 77"/>
          <p:cNvGrpSpPr/>
          <p:nvPr/>
        </p:nvGrpSpPr>
        <p:grpSpPr>
          <a:xfrm>
            <a:off x="4724401" y="4044827"/>
            <a:ext cx="3984405" cy="1495690"/>
            <a:chOff x="4724401" y="4044827"/>
            <a:chExt cx="3984405" cy="1495690"/>
          </a:xfrm>
        </p:grpSpPr>
        <p:sp>
          <p:nvSpPr>
            <p:cNvPr id="79" name="Textfeld 38"/>
            <p:cNvSpPr txBox="1">
              <a:spLocks noChangeArrowheads="1"/>
            </p:cNvSpPr>
            <p:nvPr/>
          </p:nvSpPr>
          <p:spPr bwMode="auto">
            <a:xfrm>
              <a:off x="5070489" y="4255983"/>
              <a:ext cx="240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dirty="0" smtClean="0">
                  <a:solidFill>
                    <a:schemeClr val="bg2">
                      <a:lumMod val="75000"/>
                    </a:schemeClr>
                  </a:solidFill>
                  <a:latin typeface="Corbel"/>
                  <a:cs typeface="Corbel"/>
                </a:rPr>
                <a:t>Order (incl. geo reference)</a:t>
              </a:r>
              <a:endParaRPr lang="en-US" sz="1600" dirty="0">
                <a:solidFill>
                  <a:schemeClr val="bg2">
                    <a:lumMod val="75000"/>
                  </a:schemeClr>
                </a:solidFill>
                <a:latin typeface="Corbel"/>
                <a:cs typeface="Corbel"/>
              </a:endParaRPr>
            </a:p>
          </p:txBody>
        </p:sp>
        <p:pic>
          <p:nvPicPr>
            <p:cNvPr id="80" name="Picture 2" descr="http://1.bp.blogspot.com/-x6rCZGLQoFI/TW52MaaDAHI/AAAAAAAAAH0/YjRdtYIBlyg/s1600/Farmer.gif"/>
            <p:cNvPicPr>
              <a:picLocks noChangeAspect="1" noChangeArrowheads="1"/>
            </p:cNvPicPr>
            <p:nvPr>
              <p:custDataLst>
                <p:tags r:id="rId1"/>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7920107" y="4044827"/>
              <a:ext cx="719499" cy="1136774"/>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uppierung 88"/>
            <p:cNvGrpSpPr/>
            <p:nvPr/>
          </p:nvGrpSpPr>
          <p:grpSpPr>
            <a:xfrm rot="16200000" flipH="1">
              <a:off x="6210303" y="3086100"/>
              <a:ext cx="253998" cy="2768602"/>
              <a:chOff x="1320800" y="5937249"/>
              <a:chExt cx="1765300" cy="203201"/>
            </a:xfrm>
          </p:grpSpPr>
          <p:cxnSp>
            <p:nvCxnSpPr>
              <p:cNvPr id="96" name="Straight Connector 4"/>
              <p:cNvCxnSpPr/>
              <p:nvPr>
                <p:custDataLst>
                  <p:tags r:id="rId4"/>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3"/>
              <p:cNvCxnSpPr/>
              <p:nvPr>
                <p:custDataLst>
                  <p:tags r:id="rId5"/>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0" name="Gruppierung 89"/>
            <p:cNvGrpSpPr/>
            <p:nvPr/>
          </p:nvGrpSpPr>
          <p:grpSpPr>
            <a:xfrm rot="16200000" flipH="1">
              <a:off x="5981704" y="3073399"/>
              <a:ext cx="482597" cy="2997203"/>
              <a:chOff x="1320800" y="5937249"/>
              <a:chExt cx="1765300" cy="203201"/>
            </a:xfrm>
          </p:grpSpPr>
          <p:cxnSp>
            <p:nvCxnSpPr>
              <p:cNvPr id="94" name="Straight Connector 4"/>
              <p:cNvCxnSpPr/>
              <p:nvPr>
                <p:custDataLst>
                  <p:tags r:id="rId2"/>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3"/>
              <p:cNvCxnSpPr/>
              <p:nvPr>
                <p:custDataLst>
                  <p:tags r:id="rId3"/>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2" name="Textfeld 38"/>
            <p:cNvSpPr txBox="1">
              <a:spLocks noChangeArrowheads="1"/>
            </p:cNvSpPr>
            <p:nvPr/>
          </p:nvSpPr>
          <p:spPr bwMode="auto">
            <a:xfrm>
              <a:off x="5514024" y="47893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sp>
          <p:nvSpPr>
            <p:cNvPr id="93" name="Textfeld 35"/>
            <p:cNvSpPr txBox="1">
              <a:spLocks noChangeArrowheads="1"/>
            </p:cNvSpPr>
            <p:nvPr/>
          </p:nvSpPr>
          <p:spPr bwMode="auto">
            <a:xfrm>
              <a:off x="7910591" y="5201963"/>
              <a:ext cx="798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Farmer</a:t>
              </a:r>
              <a:endParaRPr lang="en-US" sz="1600">
                <a:solidFill>
                  <a:srgbClr val="3366FF"/>
                </a:solidFill>
                <a:latin typeface="Corbel"/>
                <a:cs typeface="Corbel"/>
              </a:endParaRPr>
            </a:p>
          </p:txBody>
        </p:sp>
      </p:grpSp>
      <p:pic>
        <p:nvPicPr>
          <p:cNvPr id="115" name="Bild 114" descr="Bild 4.png"/>
          <p:cNvPicPr>
            <a:picLocks noChangeAspect="1"/>
          </p:cNvPicPr>
          <p:nvPr/>
        </p:nvPicPr>
        <p:blipFill>
          <a:blip r:embed="rId32"/>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3194388739"/>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31"/>
                                        </p:tgtEl>
                                        <p:attrNameLst>
                                          <p:attrName>style.visibility</p:attrName>
                                        </p:attrNameLst>
                                      </p:cBhvr>
                                      <p:to>
                                        <p:strVal val="visible"/>
                                      </p:to>
                                    </p:set>
                                    <p:anim calcmode="discrete" valueType="clr">
                                      <p:cBhvr override="childStyle">
                                        <p:cTn id="11" dur="80"/>
                                        <p:tgtEl>
                                          <p:spTgt spid="131"/>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31"/>
                                        </p:tgtEl>
                                        <p:attrNameLst>
                                          <p:attrName>fillcolor</p:attrName>
                                        </p:attrNameLst>
                                      </p:cBhvr>
                                      <p:tavLst>
                                        <p:tav tm="0">
                                          <p:val>
                                            <p:clrVal>
                                              <a:schemeClr val="accent2"/>
                                            </p:clrVal>
                                          </p:val>
                                        </p:tav>
                                        <p:tav tm="50000">
                                          <p:val>
                                            <p:clrVal>
                                              <a:schemeClr val="hlink"/>
                                            </p:clrVal>
                                          </p:val>
                                        </p:tav>
                                      </p:tavLst>
                                    </p:anim>
                                    <p:set>
                                      <p:cBhvr>
                                        <p:cTn id="13" dur="80"/>
                                        <p:tgtEl>
                                          <p:spTgt spid="1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The implementation of geo forms facilitate tasks and communication</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15</a:t>
            </a:fld>
            <a:endParaRPr lang="en-US" sz="900"/>
          </a:p>
        </p:txBody>
      </p:sp>
      <p:pic>
        <p:nvPicPr>
          <p:cNvPr id="78" name="Inhaltsplatzhalter 6" descr="Geoformular Kartoffellegen.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06388" y="1444625"/>
            <a:ext cx="5148262" cy="3179763"/>
          </a:xfrm>
          <a:noFill/>
          <a:scene3d>
            <a:camera prst="perspectiveContrastingRightFacing"/>
            <a:lightRig rig="threePt" dir="t"/>
          </a:scene3d>
        </p:spPr>
      </p:pic>
      <p:sp>
        <p:nvSpPr>
          <p:cNvPr id="80" name="Rechteck 79"/>
          <p:cNvSpPr/>
          <p:nvPr/>
        </p:nvSpPr>
        <p:spPr>
          <a:xfrm>
            <a:off x="6365875" y="1389390"/>
            <a:ext cx="2489489" cy="830997"/>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Orders are entered and transmitted via geo forms</a:t>
            </a:r>
          </a:p>
        </p:txBody>
      </p:sp>
      <p:sp>
        <p:nvSpPr>
          <p:cNvPr id="89" name="Rechteck 88"/>
          <p:cNvSpPr/>
          <p:nvPr/>
        </p:nvSpPr>
        <p:spPr>
          <a:xfrm>
            <a:off x="6365875" y="2291090"/>
            <a:ext cx="2489489" cy="1077218"/>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This includes access to public geo data where the corresponding acre is explicitly denoted</a:t>
            </a:r>
          </a:p>
        </p:txBody>
      </p:sp>
      <p:sp>
        <p:nvSpPr>
          <p:cNvPr id="134" name="Legende mit Linie (1) 9"/>
          <p:cNvSpPr>
            <a:spLocks/>
          </p:cNvSpPr>
          <p:nvPr/>
        </p:nvSpPr>
        <p:spPr bwMode="auto">
          <a:xfrm>
            <a:off x="5078763" y="4128272"/>
            <a:ext cx="1042638" cy="324731"/>
          </a:xfrm>
          <a:prstGeom prst="borderCallout1">
            <a:avLst>
              <a:gd name="adj1" fmla="val 35417"/>
              <a:gd name="adj2" fmla="val -718"/>
              <a:gd name="adj3" fmla="val -324164"/>
              <a:gd name="adj4" fmla="val -315912"/>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a:solidFill>
                  <a:srgbClr val="3366FF"/>
                </a:solidFill>
                <a:latin typeface="Corbel"/>
                <a:cs typeface="Corbel"/>
              </a:rPr>
              <a:t>Plant Type</a:t>
            </a:r>
          </a:p>
        </p:txBody>
      </p:sp>
      <p:sp>
        <p:nvSpPr>
          <p:cNvPr id="136" name="Legende mit Linie (1) 9"/>
          <p:cNvSpPr>
            <a:spLocks/>
          </p:cNvSpPr>
          <p:nvPr/>
        </p:nvSpPr>
        <p:spPr bwMode="auto">
          <a:xfrm>
            <a:off x="5078762" y="3185299"/>
            <a:ext cx="1245838" cy="324731"/>
          </a:xfrm>
          <a:prstGeom prst="borderCallout1">
            <a:avLst>
              <a:gd name="adj1" fmla="val 35417"/>
              <a:gd name="adj2" fmla="val -718"/>
              <a:gd name="adj3" fmla="val -206184"/>
              <a:gd name="adj4" fmla="val -263082"/>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Planting Period</a:t>
            </a:r>
            <a:endParaRPr lang="en-US" sz="1200" dirty="0">
              <a:solidFill>
                <a:srgbClr val="3366FF"/>
              </a:solidFill>
              <a:latin typeface="Corbel"/>
              <a:cs typeface="Corbel"/>
            </a:endParaRPr>
          </a:p>
        </p:txBody>
      </p:sp>
      <p:sp>
        <p:nvSpPr>
          <p:cNvPr id="137" name="Legende mit Linie (1) 9"/>
          <p:cNvSpPr>
            <a:spLocks/>
          </p:cNvSpPr>
          <p:nvPr/>
        </p:nvSpPr>
        <p:spPr bwMode="auto">
          <a:xfrm>
            <a:off x="5078762" y="2713813"/>
            <a:ext cx="1355905" cy="324731"/>
          </a:xfrm>
          <a:prstGeom prst="borderCallout1">
            <a:avLst>
              <a:gd name="adj1" fmla="val 35417"/>
              <a:gd name="adj2" fmla="val -718"/>
              <a:gd name="adj3" fmla="val -139046"/>
              <a:gd name="adj4" fmla="val -243723"/>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Acre Dimensions</a:t>
            </a:r>
            <a:endParaRPr lang="en-US" sz="1200" dirty="0">
              <a:solidFill>
                <a:srgbClr val="3366FF"/>
              </a:solidFill>
              <a:latin typeface="Corbel"/>
              <a:cs typeface="Corbel"/>
            </a:endParaRPr>
          </a:p>
        </p:txBody>
      </p:sp>
      <p:sp>
        <p:nvSpPr>
          <p:cNvPr id="138" name="Legende mit Linie (1) 9"/>
          <p:cNvSpPr>
            <a:spLocks/>
          </p:cNvSpPr>
          <p:nvPr/>
        </p:nvSpPr>
        <p:spPr bwMode="auto">
          <a:xfrm>
            <a:off x="5078762" y="2242326"/>
            <a:ext cx="856371" cy="324731"/>
          </a:xfrm>
          <a:prstGeom prst="borderCallout1">
            <a:avLst>
              <a:gd name="adj1" fmla="val 35417"/>
              <a:gd name="adj2" fmla="val -718"/>
              <a:gd name="adj3" fmla="val -47140"/>
              <a:gd name="adj4" fmla="val -358630"/>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Acre ID</a:t>
            </a:r>
            <a:endParaRPr lang="en-US" sz="1200" dirty="0">
              <a:solidFill>
                <a:srgbClr val="3366FF"/>
              </a:solidFill>
              <a:latin typeface="Corbel"/>
              <a:cs typeface="Corbel"/>
            </a:endParaRPr>
          </a:p>
        </p:txBody>
      </p:sp>
      <p:sp>
        <p:nvSpPr>
          <p:cNvPr id="19" name="Legende mit Linie (1) 9"/>
          <p:cNvSpPr>
            <a:spLocks/>
          </p:cNvSpPr>
          <p:nvPr/>
        </p:nvSpPr>
        <p:spPr bwMode="auto">
          <a:xfrm>
            <a:off x="5078762" y="5547499"/>
            <a:ext cx="553688" cy="324731"/>
          </a:xfrm>
          <a:prstGeom prst="borderCallout1">
            <a:avLst>
              <a:gd name="adj1" fmla="val 35417"/>
              <a:gd name="adj2" fmla="val -718"/>
              <a:gd name="adj3" fmla="val -487771"/>
              <a:gd name="adj4" fmla="val -661170"/>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a:t>
            </a:r>
            <a:endParaRPr lang="en-US" sz="1200" dirty="0">
              <a:solidFill>
                <a:srgbClr val="3366FF"/>
              </a:solidFill>
              <a:latin typeface="Corbel"/>
              <a:cs typeface="Corbel"/>
            </a:endParaRPr>
          </a:p>
        </p:txBody>
      </p:sp>
      <p:sp>
        <p:nvSpPr>
          <p:cNvPr id="20" name="Legende mit Linie (1) 9"/>
          <p:cNvSpPr>
            <a:spLocks/>
          </p:cNvSpPr>
          <p:nvPr/>
        </p:nvSpPr>
        <p:spPr bwMode="auto">
          <a:xfrm>
            <a:off x="5078762" y="5076013"/>
            <a:ext cx="1423638" cy="324731"/>
          </a:xfrm>
          <a:prstGeom prst="borderCallout1">
            <a:avLst>
              <a:gd name="adj1" fmla="val 35417"/>
              <a:gd name="adj2" fmla="val -718"/>
              <a:gd name="adj3" fmla="val -463653"/>
              <a:gd name="adj4" fmla="val -240466"/>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a:solidFill>
                  <a:srgbClr val="3366FF"/>
                </a:solidFill>
                <a:latin typeface="Corbel"/>
                <a:cs typeface="Corbel"/>
              </a:rPr>
              <a:t>Planting Distance</a:t>
            </a:r>
          </a:p>
          <a:p>
            <a:endParaRPr lang="en-US" sz="1200" dirty="0">
              <a:solidFill>
                <a:srgbClr val="3366FF"/>
              </a:solidFill>
              <a:latin typeface="Corbel"/>
              <a:cs typeface="Corbel"/>
            </a:endParaRPr>
          </a:p>
        </p:txBody>
      </p:sp>
      <p:sp>
        <p:nvSpPr>
          <p:cNvPr id="21" name="Legende mit Linie (1) 9"/>
          <p:cNvSpPr>
            <a:spLocks/>
          </p:cNvSpPr>
          <p:nvPr/>
        </p:nvSpPr>
        <p:spPr bwMode="auto">
          <a:xfrm>
            <a:off x="5078762" y="4604526"/>
            <a:ext cx="1252188" cy="324731"/>
          </a:xfrm>
          <a:prstGeom prst="borderCallout1">
            <a:avLst>
              <a:gd name="adj1" fmla="val 35417"/>
              <a:gd name="adj2" fmla="val -718"/>
              <a:gd name="adj3" fmla="val -365881"/>
              <a:gd name="adj4" fmla="val -230129"/>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Planting Depth</a:t>
            </a:r>
            <a:endParaRPr lang="en-US" sz="1200" dirty="0">
              <a:solidFill>
                <a:srgbClr val="3366FF"/>
              </a:solidFill>
              <a:latin typeface="Corbel"/>
              <a:cs typeface="Corbel"/>
            </a:endParaRPr>
          </a:p>
        </p:txBody>
      </p:sp>
      <p:pic>
        <p:nvPicPr>
          <p:cNvPr id="14" name="Bild 13" descr="Bild 4.png"/>
          <p:cNvPicPr>
            <a:picLocks noChangeAspect="1"/>
          </p:cNvPicPr>
          <p:nvPr/>
        </p:nvPicPr>
        <p:blipFill>
          <a:blip r:embed="rId4"/>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1302804396"/>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grpId="1" nodeType="clickEffect">
                                  <p:stCondLst>
                                    <p:cond delay="0"/>
                                  </p:stCondLst>
                                  <p:childTnLst>
                                    <p:animEffect transition="out" filter="barn(inVertical)">
                                      <p:cBhvr>
                                        <p:cTn id="41" dur="500"/>
                                        <p:tgtEl>
                                          <p:spTgt spid="134"/>
                                        </p:tgtEl>
                                      </p:cBhvr>
                                    </p:animEffect>
                                    <p:set>
                                      <p:cBhvr>
                                        <p:cTn id="42" dur="1" fill="hold">
                                          <p:stCondLst>
                                            <p:cond delay="499"/>
                                          </p:stCondLst>
                                        </p:cTn>
                                        <p:tgtEl>
                                          <p:spTgt spid="134"/>
                                        </p:tgtEl>
                                        <p:attrNameLst>
                                          <p:attrName>style.visibility</p:attrName>
                                        </p:attrNameLst>
                                      </p:cBhvr>
                                      <p:to>
                                        <p:strVal val="hidden"/>
                                      </p:to>
                                    </p:set>
                                  </p:childTnLst>
                                </p:cTn>
                              </p:par>
                              <p:par>
                                <p:cTn id="43" presetID="16" presetClass="exit" presetSubtype="21" fill="hold" grpId="1" nodeType="withEffect">
                                  <p:stCondLst>
                                    <p:cond delay="0"/>
                                  </p:stCondLst>
                                  <p:childTnLst>
                                    <p:animEffect transition="out" filter="barn(inVertical)">
                                      <p:cBhvr>
                                        <p:cTn id="44" dur="500"/>
                                        <p:tgtEl>
                                          <p:spTgt spid="136"/>
                                        </p:tgtEl>
                                      </p:cBhvr>
                                    </p:animEffect>
                                    <p:set>
                                      <p:cBhvr>
                                        <p:cTn id="45" dur="1" fill="hold">
                                          <p:stCondLst>
                                            <p:cond delay="499"/>
                                          </p:stCondLst>
                                        </p:cTn>
                                        <p:tgtEl>
                                          <p:spTgt spid="136"/>
                                        </p:tgtEl>
                                        <p:attrNameLst>
                                          <p:attrName>style.visibility</p:attrName>
                                        </p:attrNameLst>
                                      </p:cBhvr>
                                      <p:to>
                                        <p:strVal val="hidden"/>
                                      </p:to>
                                    </p:set>
                                  </p:childTnLst>
                                </p:cTn>
                              </p:par>
                              <p:par>
                                <p:cTn id="46" presetID="16" presetClass="exit" presetSubtype="21" fill="hold" grpId="1" nodeType="withEffect">
                                  <p:stCondLst>
                                    <p:cond delay="0"/>
                                  </p:stCondLst>
                                  <p:childTnLst>
                                    <p:animEffect transition="out" filter="barn(inVertical)">
                                      <p:cBhvr>
                                        <p:cTn id="47" dur="500"/>
                                        <p:tgtEl>
                                          <p:spTgt spid="137"/>
                                        </p:tgtEl>
                                      </p:cBhvr>
                                    </p:animEffect>
                                    <p:set>
                                      <p:cBhvr>
                                        <p:cTn id="48" dur="1" fill="hold">
                                          <p:stCondLst>
                                            <p:cond delay="499"/>
                                          </p:stCondLst>
                                        </p:cTn>
                                        <p:tgtEl>
                                          <p:spTgt spid="137"/>
                                        </p:tgtEl>
                                        <p:attrNameLst>
                                          <p:attrName>style.visibility</p:attrName>
                                        </p:attrNameLst>
                                      </p:cBhvr>
                                      <p:to>
                                        <p:strVal val="hidden"/>
                                      </p:to>
                                    </p:set>
                                  </p:childTnLst>
                                </p:cTn>
                              </p:par>
                              <p:par>
                                <p:cTn id="49" presetID="16" presetClass="exit" presetSubtype="21" fill="hold" grpId="1" nodeType="withEffect">
                                  <p:stCondLst>
                                    <p:cond delay="0"/>
                                  </p:stCondLst>
                                  <p:childTnLst>
                                    <p:animEffect transition="out" filter="barn(inVertical)">
                                      <p:cBhvr>
                                        <p:cTn id="50" dur="500"/>
                                        <p:tgtEl>
                                          <p:spTgt spid="138"/>
                                        </p:tgtEl>
                                      </p:cBhvr>
                                    </p:animEffect>
                                    <p:set>
                                      <p:cBhvr>
                                        <p:cTn id="51" dur="1" fill="hold">
                                          <p:stCondLst>
                                            <p:cond delay="499"/>
                                          </p:stCondLst>
                                        </p:cTn>
                                        <p:tgtEl>
                                          <p:spTgt spid="138"/>
                                        </p:tgtEl>
                                        <p:attrNameLst>
                                          <p:attrName>style.visibility</p:attrName>
                                        </p:attrNameLst>
                                      </p:cBhvr>
                                      <p:to>
                                        <p:strVal val="hidden"/>
                                      </p:to>
                                    </p:set>
                                  </p:childTnLst>
                                </p:cTn>
                              </p:par>
                              <p:par>
                                <p:cTn id="52" presetID="16" presetClass="exit" presetSubtype="21" fill="hold" grpId="1" nodeType="withEffect">
                                  <p:stCondLst>
                                    <p:cond delay="0"/>
                                  </p:stCondLst>
                                  <p:childTnLst>
                                    <p:animEffect transition="out" filter="barn(inVertical)">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par>
                                <p:cTn id="55" presetID="16" presetClass="exit" presetSubtype="21" fill="hold" grpId="1" nodeType="withEffect">
                                  <p:stCondLst>
                                    <p:cond delay="0"/>
                                  </p:stCondLst>
                                  <p:childTnLst>
                                    <p:animEffect transition="out" filter="barn(inVertical)">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par>
                                <p:cTn id="58" presetID="16" presetClass="exit" presetSubtype="21" fill="hold" grpId="1" nodeType="withEffect">
                                  <p:stCondLst>
                                    <p:cond delay="0"/>
                                  </p:stCondLst>
                                  <p:childTnLst>
                                    <p:animEffect transition="out" filter="barn(inVertical)">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4" grpId="1" animBg="1"/>
      <p:bldP spid="136" grpId="0" animBg="1"/>
      <p:bldP spid="136" grpId="1" animBg="1"/>
      <p:bldP spid="137" grpId="0" animBg="1"/>
      <p:bldP spid="137" grpId="1" animBg="1"/>
      <p:bldP spid="138" grpId="0" animBg="1"/>
      <p:bldP spid="138" grpId="1" animBg="1"/>
      <p:bldP spid="19" grpId="0" animBg="1"/>
      <p:bldP spid="19" grpId="1" animBg="1"/>
      <p:bldP spid="20" grpId="0" animBg="1"/>
      <p:bldP spid="20" grpId="1" animBg="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The implementation of geo forms facilitate tasks and communication</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16</a:t>
            </a:fld>
            <a:endParaRPr lang="en-US" sz="900"/>
          </a:p>
        </p:txBody>
      </p:sp>
      <p:pic>
        <p:nvPicPr>
          <p:cNvPr id="78" name="Inhaltsplatzhalter 6" descr="Geoformular Kartoffellegen.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06388" y="1444625"/>
            <a:ext cx="5148262" cy="3179763"/>
          </a:xfrm>
          <a:noFill/>
          <a:scene3d>
            <a:camera prst="perspectiveContrastingRightFacing"/>
            <a:lightRig rig="threePt" dir="t"/>
          </a:scene3d>
        </p:spPr>
      </p:pic>
      <p:pic>
        <p:nvPicPr>
          <p:cNvPr id="79" name="Picture 2" descr="C:\Documents and Settings\d.kortenbruck\Desktop\Abschlussarbeit\Grafiken\IIS Bingen\Dispotoo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2662238"/>
            <a:ext cx="4492625" cy="3124200"/>
          </a:xfrm>
          <a:prstGeom prst="rect">
            <a:avLst/>
          </a:prstGeom>
          <a:noFill/>
          <a:ln>
            <a:noFill/>
          </a:ln>
          <a:scene3d>
            <a:camera prst="perspectiveContrasting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hteck 79"/>
          <p:cNvSpPr/>
          <p:nvPr/>
        </p:nvSpPr>
        <p:spPr>
          <a:xfrm>
            <a:off x="6365875" y="1389390"/>
            <a:ext cx="2489489" cy="830997"/>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Orders are entered and transmitted via geo forms</a:t>
            </a:r>
          </a:p>
        </p:txBody>
      </p:sp>
      <p:sp>
        <p:nvSpPr>
          <p:cNvPr id="89" name="Rechteck 88"/>
          <p:cNvSpPr/>
          <p:nvPr/>
        </p:nvSpPr>
        <p:spPr>
          <a:xfrm>
            <a:off x="6365875" y="2291090"/>
            <a:ext cx="2489489" cy="1077218"/>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This includes access to public geo data where the corresponding acre is explicitly denoted</a:t>
            </a:r>
          </a:p>
        </p:txBody>
      </p:sp>
      <p:sp>
        <p:nvSpPr>
          <p:cNvPr id="92" name="Legende mit Linie (1) 9"/>
          <p:cNvSpPr>
            <a:spLocks/>
          </p:cNvSpPr>
          <p:nvPr/>
        </p:nvSpPr>
        <p:spPr bwMode="auto">
          <a:xfrm flipH="1">
            <a:off x="1024467" y="2809574"/>
            <a:ext cx="1260296" cy="324731"/>
          </a:xfrm>
          <a:prstGeom prst="borderCallout1">
            <a:avLst>
              <a:gd name="adj1" fmla="val 35417"/>
              <a:gd name="adj2" fmla="val -718"/>
              <a:gd name="adj3" fmla="val 151014"/>
              <a:gd name="adj4" fmla="val -26863"/>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Open Orders</a:t>
            </a:r>
            <a:endParaRPr lang="en-US" sz="1200" dirty="0">
              <a:solidFill>
                <a:srgbClr val="3366FF"/>
              </a:solidFill>
              <a:latin typeface="Corbel"/>
              <a:cs typeface="Corbel"/>
            </a:endParaRPr>
          </a:p>
        </p:txBody>
      </p:sp>
      <p:sp>
        <p:nvSpPr>
          <p:cNvPr id="134" name="Legende mit Linie (1) 9"/>
          <p:cNvSpPr>
            <a:spLocks/>
          </p:cNvSpPr>
          <p:nvPr/>
        </p:nvSpPr>
        <p:spPr bwMode="auto">
          <a:xfrm>
            <a:off x="6755162" y="5703072"/>
            <a:ext cx="1290477" cy="324731"/>
          </a:xfrm>
          <a:prstGeom prst="borderCallout1">
            <a:avLst>
              <a:gd name="adj1" fmla="val 35417"/>
              <a:gd name="adj2" fmla="val -718"/>
              <a:gd name="adj3" fmla="val -525577"/>
              <a:gd name="adj4" fmla="val -297641"/>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Planned Date</a:t>
            </a:r>
            <a:endParaRPr lang="en-US" sz="1200" dirty="0">
              <a:solidFill>
                <a:srgbClr val="3366FF"/>
              </a:solidFill>
              <a:latin typeface="Corbel"/>
              <a:cs typeface="Corbel"/>
            </a:endParaRPr>
          </a:p>
        </p:txBody>
      </p:sp>
      <p:sp>
        <p:nvSpPr>
          <p:cNvPr id="135" name="Legende mit Linie (1) 9"/>
          <p:cNvSpPr>
            <a:spLocks/>
          </p:cNvSpPr>
          <p:nvPr/>
        </p:nvSpPr>
        <p:spPr bwMode="auto">
          <a:xfrm>
            <a:off x="6755162" y="5231585"/>
            <a:ext cx="765977" cy="324731"/>
          </a:xfrm>
          <a:prstGeom prst="borderCallout1">
            <a:avLst>
              <a:gd name="adj1" fmla="val 35417"/>
              <a:gd name="adj2" fmla="val -718"/>
              <a:gd name="adj3" fmla="val -399123"/>
              <a:gd name="adj4" fmla="val -459009"/>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Period</a:t>
            </a:r>
            <a:endParaRPr lang="en-US" sz="1200" dirty="0">
              <a:solidFill>
                <a:srgbClr val="3366FF"/>
              </a:solidFill>
              <a:latin typeface="Corbel"/>
              <a:cs typeface="Corbel"/>
            </a:endParaRPr>
          </a:p>
        </p:txBody>
      </p:sp>
      <p:sp>
        <p:nvSpPr>
          <p:cNvPr id="136" name="Legende mit Linie (1) 9"/>
          <p:cNvSpPr>
            <a:spLocks/>
          </p:cNvSpPr>
          <p:nvPr/>
        </p:nvSpPr>
        <p:spPr bwMode="auto">
          <a:xfrm>
            <a:off x="6755162" y="4760099"/>
            <a:ext cx="1372838" cy="324731"/>
          </a:xfrm>
          <a:prstGeom prst="borderCallout1">
            <a:avLst>
              <a:gd name="adj1" fmla="val 35417"/>
              <a:gd name="adj2" fmla="val -718"/>
              <a:gd name="adj3" fmla="val -284403"/>
              <a:gd name="adj4" fmla="val -216190"/>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Order Description</a:t>
            </a:r>
            <a:endParaRPr lang="en-US" sz="1200" dirty="0">
              <a:solidFill>
                <a:srgbClr val="3366FF"/>
              </a:solidFill>
              <a:latin typeface="Corbel"/>
              <a:cs typeface="Corbel"/>
            </a:endParaRPr>
          </a:p>
        </p:txBody>
      </p:sp>
      <p:sp>
        <p:nvSpPr>
          <p:cNvPr id="137" name="Legende mit Linie (1) 9"/>
          <p:cNvSpPr>
            <a:spLocks/>
          </p:cNvSpPr>
          <p:nvPr/>
        </p:nvSpPr>
        <p:spPr bwMode="auto">
          <a:xfrm>
            <a:off x="6755162" y="4288613"/>
            <a:ext cx="878681" cy="324731"/>
          </a:xfrm>
          <a:prstGeom prst="borderCallout1">
            <a:avLst>
              <a:gd name="adj1" fmla="val 35417"/>
              <a:gd name="adj2" fmla="val -718"/>
              <a:gd name="adj3" fmla="val -168378"/>
              <a:gd name="adj4" fmla="val -278379"/>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Machine</a:t>
            </a:r>
            <a:endParaRPr lang="en-US" sz="1200" dirty="0">
              <a:solidFill>
                <a:srgbClr val="3366FF"/>
              </a:solidFill>
              <a:latin typeface="Corbel"/>
              <a:cs typeface="Corbel"/>
            </a:endParaRPr>
          </a:p>
        </p:txBody>
      </p:sp>
      <p:sp>
        <p:nvSpPr>
          <p:cNvPr id="138" name="Legende mit Linie (1) 9"/>
          <p:cNvSpPr>
            <a:spLocks/>
          </p:cNvSpPr>
          <p:nvPr/>
        </p:nvSpPr>
        <p:spPr bwMode="auto">
          <a:xfrm>
            <a:off x="6755162" y="3817126"/>
            <a:ext cx="814037" cy="324731"/>
          </a:xfrm>
          <a:prstGeom prst="borderCallout1">
            <a:avLst>
              <a:gd name="adj1" fmla="val 35417"/>
              <a:gd name="adj2" fmla="val -718"/>
              <a:gd name="adj3" fmla="val -39318"/>
              <a:gd name="adj4" fmla="val -271874"/>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Status</a:t>
            </a:r>
            <a:endParaRPr lang="en-US" sz="1200" dirty="0">
              <a:solidFill>
                <a:srgbClr val="3366FF"/>
              </a:solidFill>
              <a:latin typeface="Corbel"/>
              <a:cs typeface="Corbel"/>
            </a:endParaRPr>
          </a:p>
        </p:txBody>
      </p:sp>
      <p:sp>
        <p:nvSpPr>
          <p:cNvPr id="139" name="Legende mit Linie (1) 9"/>
          <p:cNvSpPr>
            <a:spLocks/>
          </p:cNvSpPr>
          <p:nvPr/>
        </p:nvSpPr>
        <p:spPr bwMode="auto">
          <a:xfrm flipH="1">
            <a:off x="1659467" y="2445507"/>
            <a:ext cx="1260296" cy="324731"/>
          </a:xfrm>
          <a:prstGeom prst="borderCallout1">
            <a:avLst>
              <a:gd name="adj1" fmla="val 35417"/>
              <a:gd name="adj2" fmla="val -718"/>
              <a:gd name="adj3" fmla="val 224018"/>
              <a:gd name="adj4" fmla="val -26863"/>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Daily Plan</a:t>
            </a:r>
            <a:endParaRPr lang="en-US" sz="1200" dirty="0">
              <a:solidFill>
                <a:srgbClr val="3366FF"/>
              </a:solidFill>
              <a:latin typeface="Corbel"/>
              <a:cs typeface="Corbel"/>
            </a:endParaRPr>
          </a:p>
        </p:txBody>
      </p:sp>
      <p:sp>
        <p:nvSpPr>
          <p:cNvPr id="140" name="Legende mit Linie (1) 9"/>
          <p:cNvSpPr>
            <a:spLocks/>
          </p:cNvSpPr>
          <p:nvPr/>
        </p:nvSpPr>
        <p:spPr bwMode="auto">
          <a:xfrm flipH="1">
            <a:off x="2159001" y="2081440"/>
            <a:ext cx="1260296" cy="324731"/>
          </a:xfrm>
          <a:prstGeom prst="borderCallout1">
            <a:avLst>
              <a:gd name="adj1" fmla="val 35417"/>
              <a:gd name="adj2" fmla="val -718"/>
              <a:gd name="adj3" fmla="val 297022"/>
              <a:gd name="adj4" fmla="val -28207"/>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Finished Orders</a:t>
            </a:r>
            <a:endParaRPr lang="en-US" sz="1200" dirty="0">
              <a:solidFill>
                <a:srgbClr val="3366FF"/>
              </a:solidFill>
              <a:latin typeface="Corbel"/>
              <a:cs typeface="Corbel"/>
            </a:endParaRPr>
          </a:p>
        </p:txBody>
      </p:sp>
      <p:sp>
        <p:nvSpPr>
          <p:cNvPr id="141" name="Legende mit Linie (1) 9"/>
          <p:cNvSpPr>
            <a:spLocks/>
          </p:cNvSpPr>
          <p:nvPr/>
        </p:nvSpPr>
        <p:spPr bwMode="auto">
          <a:xfrm flipH="1">
            <a:off x="2658531" y="1717373"/>
            <a:ext cx="1354668" cy="324731"/>
          </a:xfrm>
          <a:prstGeom prst="borderCallout1">
            <a:avLst>
              <a:gd name="adj1" fmla="val 35417"/>
              <a:gd name="adj2" fmla="val -718"/>
              <a:gd name="adj3" fmla="val 385670"/>
              <a:gd name="adj4" fmla="val -16863"/>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Machine Overview</a:t>
            </a:r>
            <a:endParaRPr lang="en-US" sz="1200" dirty="0">
              <a:solidFill>
                <a:srgbClr val="3366FF"/>
              </a:solidFill>
              <a:latin typeface="Corbel"/>
              <a:cs typeface="Corbel"/>
            </a:endParaRPr>
          </a:p>
        </p:txBody>
      </p:sp>
      <p:pic>
        <p:nvPicPr>
          <p:cNvPr id="17" name="Bild 16" descr="Bild 4.png"/>
          <p:cNvPicPr>
            <a:picLocks noChangeAspect="1"/>
          </p:cNvPicPr>
          <p:nvPr/>
        </p:nvPicPr>
        <p:blipFill>
          <a:blip r:embed="rId5"/>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2686560074"/>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500"/>
                                        <p:tgtEl>
                                          <p:spTgt spid="1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500"/>
                                        <p:tgtEl>
                                          <p:spTgt spid="1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8"/>
                                        </p:tgtEl>
                                        <p:attrNameLst>
                                          <p:attrName>style.visibility</p:attrName>
                                        </p:attrNameLst>
                                      </p:cBhvr>
                                      <p:to>
                                        <p:strVal val="visible"/>
                                      </p:to>
                                    </p:set>
                                    <p:animEffect transition="in" filter="fade">
                                      <p:cBhvr>
                                        <p:cTn id="5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uppierung 75"/>
          <p:cNvGrpSpPr/>
          <p:nvPr/>
        </p:nvGrpSpPr>
        <p:grpSpPr>
          <a:xfrm>
            <a:off x="1697568" y="1240367"/>
            <a:ext cx="3709458" cy="1960033"/>
            <a:chOff x="1761068" y="1240367"/>
            <a:chExt cx="3709458" cy="1960033"/>
          </a:xfrm>
        </p:grpSpPr>
        <p:pic>
          <p:nvPicPr>
            <p:cNvPr id="30" name="Picture 44" descr="planung_exc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5600" y="2153852"/>
              <a:ext cx="1304926" cy="1046548"/>
            </a:xfrm>
            <a:prstGeom prst="rect">
              <a:avLst/>
            </a:prstGeom>
            <a:solidFill>
              <a:schemeClr val="folHlink"/>
            </a:solidFill>
            <a:ln w="12700" cmpd="sng">
              <a:solidFill>
                <a:schemeClr val="folHlink"/>
              </a:solidFill>
              <a:miter lim="800000"/>
              <a:headEnd/>
              <a:tailEnd/>
            </a:ln>
          </p:spPr>
        </p:pic>
        <p:grpSp>
          <p:nvGrpSpPr>
            <p:cNvPr id="11" name="Gruppierung 10"/>
            <p:cNvGrpSpPr/>
            <p:nvPr/>
          </p:nvGrpSpPr>
          <p:grpSpPr>
            <a:xfrm>
              <a:off x="1761068" y="1240367"/>
              <a:ext cx="2734732" cy="661720"/>
              <a:chOff x="1468968" y="1240367"/>
              <a:chExt cx="2899832" cy="661720"/>
            </a:xfrm>
          </p:grpSpPr>
          <p:sp>
            <p:nvSpPr>
              <p:cNvPr id="31" name="Rectangle 56"/>
              <p:cNvSpPr>
                <a:spLocks noChangeArrowheads="1"/>
              </p:cNvSpPr>
              <p:nvPr/>
            </p:nvSpPr>
            <p:spPr bwMode="auto">
              <a:xfrm>
                <a:off x="1481667" y="1240367"/>
                <a:ext cx="2878665"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ts val="600"/>
                  </a:spcBef>
                </a:pPr>
                <a:r>
                  <a:rPr lang="de-DE" sz="1600" dirty="0" err="1" smtClean="0">
                    <a:solidFill>
                      <a:srgbClr val="606060"/>
                    </a:solidFill>
                    <a:latin typeface="Corbel"/>
                    <a:cs typeface="Corbel"/>
                  </a:rPr>
                  <a:t>order</a:t>
                </a:r>
                <a:r>
                  <a:rPr lang="de-DE" sz="1600" dirty="0" smtClean="0">
                    <a:solidFill>
                      <a:srgbClr val="606060"/>
                    </a:solidFill>
                    <a:latin typeface="Corbel"/>
                    <a:cs typeface="Corbel"/>
                  </a:rPr>
                  <a:t> plus </a:t>
                </a:r>
                <a:r>
                  <a:rPr lang="de-DE" sz="1600" dirty="0" err="1" smtClean="0">
                    <a:solidFill>
                      <a:srgbClr val="606060"/>
                    </a:solidFill>
                    <a:latin typeface="Corbel"/>
                    <a:cs typeface="Corbel"/>
                  </a:rPr>
                  <a:t>geo</a:t>
                </a:r>
                <a:r>
                  <a:rPr lang="de-DE" sz="1600" dirty="0" smtClean="0">
                    <a:solidFill>
                      <a:srgbClr val="606060"/>
                    </a:solidFill>
                    <a:latin typeface="Corbel"/>
                    <a:cs typeface="Corbel"/>
                  </a:rPr>
                  <a:t> </a:t>
                </a:r>
                <a:r>
                  <a:rPr lang="de-DE" sz="1600" dirty="0" err="1" smtClean="0">
                    <a:solidFill>
                      <a:srgbClr val="606060"/>
                    </a:solidFill>
                    <a:latin typeface="Corbel"/>
                    <a:cs typeface="Corbel"/>
                  </a:rPr>
                  <a:t>reference</a:t>
                </a:r>
                <a:endParaRPr lang="de-DE" sz="1600" dirty="0">
                  <a:solidFill>
                    <a:srgbClr val="606060"/>
                  </a:solidFill>
                  <a:latin typeface="Corbel"/>
                  <a:cs typeface="Corbel"/>
                </a:endParaRPr>
              </a:p>
              <a:p>
                <a:pPr algn="ctr">
                  <a:spcBef>
                    <a:spcPts val="600"/>
                  </a:spcBef>
                </a:pPr>
                <a:r>
                  <a:rPr lang="de-DE" sz="1600" dirty="0">
                    <a:solidFill>
                      <a:srgbClr val="606060"/>
                    </a:solidFill>
                    <a:latin typeface="Corbel"/>
                    <a:cs typeface="Corbel"/>
                  </a:rPr>
                  <a:t>(</a:t>
                </a:r>
                <a:r>
                  <a:rPr lang="de-DE" sz="1600" dirty="0" err="1">
                    <a:solidFill>
                      <a:srgbClr val="606060"/>
                    </a:solidFill>
                    <a:latin typeface="Corbel"/>
                    <a:cs typeface="Corbel"/>
                  </a:rPr>
                  <a:t>isoXML</a:t>
                </a:r>
                <a:r>
                  <a:rPr lang="de-DE" sz="1600" dirty="0">
                    <a:solidFill>
                      <a:srgbClr val="606060"/>
                    </a:solidFill>
                    <a:latin typeface="Corbel"/>
                    <a:cs typeface="Corbel"/>
                  </a:rPr>
                  <a:t>, GML)</a:t>
                </a:r>
              </a:p>
            </p:txBody>
          </p:sp>
          <p:grpSp>
            <p:nvGrpSpPr>
              <p:cNvPr id="8" name="Gruppierung 7"/>
              <p:cNvGrpSpPr/>
              <p:nvPr/>
            </p:nvGrpSpPr>
            <p:grpSpPr>
              <a:xfrm>
                <a:off x="1468968" y="1604435"/>
                <a:ext cx="2899832" cy="253998"/>
                <a:chOff x="1392768" y="1422401"/>
                <a:chExt cx="2768602" cy="253998"/>
              </a:xfrm>
            </p:grpSpPr>
            <p:cxnSp>
              <p:nvCxnSpPr>
                <p:cNvPr id="72" name="Straight Connector 4"/>
                <p:cNvCxnSpPr/>
                <p:nvPr>
                  <p:custDataLst>
                    <p:tags r:id="rId5"/>
                  </p:custDataLst>
                </p:nvPr>
              </p:nvCxnSpPr>
              <p:spPr bwMode="auto">
                <a:xfrm rot="16200000" flipV="1">
                  <a:off x="2777069" y="38100"/>
                  <a:ext cx="0" cy="2768602"/>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3"/>
                <p:cNvCxnSpPr/>
                <p:nvPr>
                  <p:custDataLst>
                    <p:tags r:id="rId6"/>
                  </p:custDataLst>
                </p:nvPr>
              </p:nvCxnSpPr>
              <p:spPr bwMode="auto">
                <a:xfrm rot="16200000" flipV="1">
                  <a:off x="4034371" y="1549400"/>
                  <a:ext cx="253998"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3"/>
                <p:cNvCxnSpPr/>
                <p:nvPr>
                  <p:custDataLst>
                    <p:tags r:id="rId7"/>
                  </p:custDataLst>
                </p:nvPr>
              </p:nvCxnSpPr>
              <p:spPr bwMode="auto">
                <a:xfrm rot="16200000" flipV="1">
                  <a:off x="1265771" y="1549400"/>
                  <a:ext cx="253998"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The data exchange between the services allows a end-to-end service chain</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latin typeface="Corbel"/>
                <a:cs typeface="Corbel"/>
              </a:rPr>
              <a:pPr eaLnBrk="1" hangingPunct="1"/>
              <a:t>17</a:t>
            </a:fld>
            <a:endParaRPr lang="en-US" sz="900">
              <a:latin typeface="Corbel"/>
              <a:cs typeface="Corbel"/>
            </a:endParaRPr>
          </a:p>
        </p:txBody>
      </p:sp>
      <p:sp>
        <p:nvSpPr>
          <p:cNvPr id="22" name="Rectangle 6"/>
          <p:cNvSpPr txBox="1">
            <a:spLocks noChangeArrowheads="1"/>
          </p:cNvSpPr>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ctr" rtl="0" eaLnBrk="0" fontAlgn="base" hangingPunct="0">
              <a:spcBef>
                <a:spcPct val="0"/>
              </a:spcBef>
              <a:spcAft>
                <a:spcPct val="0"/>
              </a:spcAft>
              <a:defRPr sz="2000" kern="1200">
                <a:solidFill>
                  <a:schemeClr val="tx1"/>
                </a:solidFill>
                <a:latin typeface="Arial" charset="0"/>
                <a:ea typeface="ＭＳ Ｐゴシック" charset="0"/>
                <a:cs typeface="+mn-cs"/>
              </a:defRPr>
            </a:lvl1pPr>
            <a:lvl2pPr marL="742950" indent="-285750" algn="ctr" rtl="0" eaLnBrk="0" fontAlgn="base" hangingPunct="0">
              <a:spcBef>
                <a:spcPct val="0"/>
              </a:spcBef>
              <a:spcAft>
                <a:spcPct val="0"/>
              </a:spcAft>
              <a:defRPr sz="2000" kern="1200">
                <a:solidFill>
                  <a:schemeClr val="tx1"/>
                </a:solidFill>
                <a:latin typeface="Arial" charset="0"/>
                <a:ea typeface="ＭＳ Ｐゴシック" charset="0"/>
                <a:cs typeface="+mn-cs"/>
              </a:defRPr>
            </a:lvl2pPr>
            <a:lvl3pPr marL="1143000" indent="-228600" algn="ctr" rtl="0" eaLnBrk="0" fontAlgn="base" hangingPunct="0">
              <a:spcBef>
                <a:spcPct val="0"/>
              </a:spcBef>
              <a:spcAft>
                <a:spcPct val="0"/>
              </a:spcAft>
              <a:defRPr sz="2000" kern="1200">
                <a:solidFill>
                  <a:schemeClr val="tx1"/>
                </a:solidFill>
                <a:latin typeface="Arial" charset="0"/>
                <a:ea typeface="ＭＳ Ｐゴシック" charset="0"/>
                <a:cs typeface="+mn-cs"/>
              </a:defRPr>
            </a:lvl3pPr>
            <a:lvl4pPr marL="1600200" indent="-228600" algn="ctr" rtl="0" eaLnBrk="0" fontAlgn="base" hangingPunct="0">
              <a:spcBef>
                <a:spcPct val="0"/>
              </a:spcBef>
              <a:spcAft>
                <a:spcPct val="0"/>
              </a:spcAft>
              <a:defRPr sz="2000" kern="1200">
                <a:solidFill>
                  <a:schemeClr val="tx1"/>
                </a:solidFill>
                <a:latin typeface="Arial" charset="0"/>
                <a:ea typeface="ＭＳ Ｐゴシック" charset="0"/>
                <a:cs typeface="+mn-cs"/>
              </a:defRPr>
            </a:lvl4pPr>
            <a:lvl5pPr marL="2057400" indent="-228600" algn="ctr" rtl="0" eaLnBrk="0" fontAlgn="base" hangingPunct="0">
              <a:spcBef>
                <a:spcPct val="0"/>
              </a:spcBef>
              <a:spcAft>
                <a:spcPct val="0"/>
              </a:spcAft>
              <a:defRPr sz="20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0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0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0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000" kern="1200">
                <a:solidFill>
                  <a:schemeClr val="tx1"/>
                </a:solidFill>
                <a:latin typeface="Arial" charset="0"/>
                <a:ea typeface="ＭＳ Ｐゴシック" charset="0"/>
                <a:cs typeface="+mn-cs"/>
              </a:defRPr>
            </a:lvl9pPr>
          </a:lstStyle>
          <a:p>
            <a:pPr eaLnBrk="1" hangingPunct="1"/>
            <a:fld id="{48DD3C3B-343A-6B4F-8E68-29B31B93DC2B}" type="slidenum">
              <a:rPr lang="de-DE" sz="900" smtClean="0">
                <a:latin typeface="Corbel"/>
                <a:cs typeface="Corbel"/>
              </a:rPr>
              <a:pPr eaLnBrk="1" hangingPunct="1"/>
              <a:t>17</a:t>
            </a:fld>
            <a:endParaRPr lang="de-DE" sz="900">
              <a:latin typeface="Corbel"/>
              <a:cs typeface="Corbel"/>
            </a:endParaRPr>
          </a:p>
        </p:txBody>
      </p:sp>
      <p:grpSp>
        <p:nvGrpSpPr>
          <p:cNvPr id="74" name="Gruppierung 73"/>
          <p:cNvGrpSpPr/>
          <p:nvPr/>
        </p:nvGrpSpPr>
        <p:grpSpPr>
          <a:xfrm>
            <a:off x="5126568" y="1240367"/>
            <a:ext cx="3852333" cy="2760133"/>
            <a:chOff x="5190068" y="1240367"/>
            <a:chExt cx="3852333" cy="2760133"/>
          </a:xfrm>
        </p:grpSpPr>
        <p:sp>
          <p:nvSpPr>
            <p:cNvPr id="87" name="Oval 86"/>
            <p:cNvSpPr/>
            <p:nvPr/>
          </p:nvSpPr>
          <p:spPr bwMode="auto">
            <a:xfrm>
              <a:off x="6540500" y="1955800"/>
              <a:ext cx="2235200" cy="2044700"/>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grpSp>
          <p:nvGrpSpPr>
            <p:cNvPr id="49" name="Group 57"/>
            <p:cNvGrpSpPr>
              <a:grpSpLocks/>
            </p:cNvGrpSpPr>
            <p:nvPr/>
          </p:nvGrpSpPr>
          <p:grpSpPr bwMode="auto">
            <a:xfrm>
              <a:off x="6988175" y="1567545"/>
              <a:ext cx="2054226" cy="1863134"/>
              <a:chOff x="1927" y="3395"/>
              <a:chExt cx="774" cy="702"/>
            </a:xfrm>
          </p:grpSpPr>
          <p:sp>
            <p:nvSpPr>
              <p:cNvPr id="66" name="Text Box 15"/>
              <p:cNvSpPr txBox="1">
                <a:spLocks noChangeArrowheads="1"/>
              </p:cNvSpPr>
              <p:nvPr/>
            </p:nvSpPr>
            <p:spPr bwMode="auto">
              <a:xfrm>
                <a:off x="1981" y="3884"/>
                <a:ext cx="6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de-DE" sz="1600" dirty="0" smtClean="0">
                    <a:solidFill>
                      <a:srgbClr val="3366FF"/>
                    </a:solidFill>
                    <a:latin typeface="Corbel"/>
                    <a:cs typeface="Corbel"/>
                  </a:rPr>
                  <a:t>Machines</a:t>
                </a:r>
                <a:endParaRPr lang="de-DE" sz="1600" dirty="0">
                  <a:solidFill>
                    <a:srgbClr val="3366FF"/>
                  </a:solidFill>
                  <a:latin typeface="Corbel"/>
                  <a:cs typeface="Corbel"/>
                </a:endParaRPr>
              </a:p>
            </p:txBody>
          </p:sp>
          <p:pic>
            <p:nvPicPr>
              <p:cNvPr id="67" name="Picture 200"/>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7" y="3395"/>
                <a:ext cx="77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uppierung 70"/>
            <p:cNvGrpSpPr/>
            <p:nvPr/>
          </p:nvGrpSpPr>
          <p:grpSpPr>
            <a:xfrm>
              <a:off x="5190068" y="1240367"/>
              <a:ext cx="2506132" cy="661720"/>
              <a:chOff x="5253568" y="1240367"/>
              <a:chExt cx="2899832" cy="661720"/>
            </a:xfrm>
          </p:grpSpPr>
          <p:sp>
            <p:nvSpPr>
              <p:cNvPr id="77" name="Rectangle 56"/>
              <p:cNvSpPr>
                <a:spLocks noChangeArrowheads="1"/>
              </p:cNvSpPr>
              <p:nvPr/>
            </p:nvSpPr>
            <p:spPr bwMode="auto">
              <a:xfrm>
                <a:off x="5266267" y="1240367"/>
                <a:ext cx="2878665"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ts val="600"/>
                  </a:spcBef>
                </a:pPr>
                <a:r>
                  <a:rPr lang="de-DE" sz="1600" dirty="0" err="1">
                    <a:solidFill>
                      <a:srgbClr val="606060"/>
                    </a:solidFill>
                    <a:latin typeface="Corbel"/>
                    <a:cs typeface="Corbel"/>
                  </a:rPr>
                  <a:t>m</a:t>
                </a:r>
                <a:r>
                  <a:rPr lang="de-DE" sz="1600" dirty="0" err="1" smtClean="0">
                    <a:solidFill>
                      <a:srgbClr val="606060"/>
                    </a:solidFill>
                    <a:latin typeface="Corbel"/>
                    <a:cs typeface="Corbel"/>
                  </a:rPr>
                  <a:t>achine</a:t>
                </a:r>
                <a:r>
                  <a:rPr lang="de-DE" sz="1600" dirty="0" smtClean="0">
                    <a:solidFill>
                      <a:srgbClr val="606060"/>
                    </a:solidFill>
                    <a:latin typeface="Corbel"/>
                    <a:cs typeface="Corbel"/>
                  </a:rPr>
                  <a:t> </a:t>
                </a:r>
                <a:r>
                  <a:rPr lang="de-DE" sz="1600" dirty="0" err="1" smtClean="0">
                    <a:solidFill>
                      <a:srgbClr val="606060"/>
                    </a:solidFill>
                    <a:latin typeface="Corbel"/>
                    <a:cs typeface="Corbel"/>
                  </a:rPr>
                  <a:t>order</a:t>
                </a:r>
                <a:endParaRPr lang="de-DE" sz="1600" dirty="0">
                  <a:solidFill>
                    <a:srgbClr val="606060"/>
                  </a:solidFill>
                  <a:latin typeface="Corbel"/>
                  <a:cs typeface="Corbel"/>
                </a:endParaRPr>
              </a:p>
              <a:p>
                <a:pPr algn="ctr">
                  <a:spcBef>
                    <a:spcPts val="600"/>
                  </a:spcBef>
                </a:pPr>
                <a:r>
                  <a:rPr lang="de-DE" sz="1600" dirty="0">
                    <a:solidFill>
                      <a:srgbClr val="606060"/>
                    </a:solidFill>
                    <a:latin typeface="Corbel"/>
                    <a:cs typeface="Corbel"/>
                  </a:rPr>
                  <a:t>(</a:t>
                </a:r>
                <a:r>
                  <a:rPr lang="de-DE" sz="1600" dirty="0" err="1" smtClean="0">
                    <a:solidFill>
                      <a:srgbClr val="606060"/>
                    </a:solidFill>
                    <a:latin typeface="Corbel"/>
                    <a:cs typeface="Corbel"/>
                  </a:rPr>
                  <a:t>isoXML</a:t>
                </a:r>
                <a:r>
                  <a:rPr lang="de-DE" sz="1600" dirty="0" smtClean="0">
                    <a:solidFill>
                      <a:srgbClr val="606060"/>
                    </a:solidFill>
                    <a:latin typeface="Corbel"/>
                    <a:cs typeface="Corbel"/>
                  </a:rPr>
                  <a:t>)</a:t>
                </a:r>
                <a:endParaRPr lang="de-DE" sz="1600" dirty="0">
                  <a:solidFill>
                    <a:srgbClr val="606060"/>
                  </a:solidFill>
                  <a:latin typeface="Corbel"/>
                  <a:cs typeface="Corbel"/>
                </a:endParaRPr>
              </a:p>
            </p:txBody>
          </p:sp>
          <p:grpSp>
            <p:nvGrpSpPr>
              <p:cNvPr id="81" name="Gruppierung 80"/>
              <p:cNvGrpSpPr/>
              <p:nvPr/>
            </p:nvGrpSpPr>
            <p:grpSpPr>
              <a:xfrm>
                <a:off x="5253568" y="1604435"/>
                <a:ext cx="2899832" cy="253998"/>
                <a:chOff x="1392768" y="1422401"/>
                <a:chExt cx="2768602" cy="253998"/>
              </a:xfrm>
            </p:grpSpPr>
            <p:cxnSp>
              <p:nvCxnSpPr>
                <p:cNvPr id="82" name="Straight Connector 4"/>
                <p:cNvCxnSpPr/>
                <p:nvPr>
                  <p:custDataLst>
                    <p:tags r:id="rId2"/>
                  </p:custDataLst>
                </p:nvPr>
              </p:nvCxnSpPr>
              <p:spPr bwMode="auto">
                <a:xfrm rot="16200000" flipV="1">
                  <a:off x="2777069" y="38100"/>
                  <a:ext cx="0" cy="2768602"/>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3"/>
                <p:cNvCxnSpPr/>
                <p:nvPr>
                  <p:custDataLst>
                    <p:tags r:id="rId3"/>
                  </p:custDataLst>
                </p:nvPr>
              </p:nvCxnSpPr>
              <p:spPr bwMode="auto">
                <a:xfrm rot="16200000" flipV="1">
                  <a:off x="4034371" y="1549400"/>
                  <a:ext cx="253998"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3"/>
                <p:cNvCxnSpPr/>
                <p:nvPr>
                  <p:custDataLst>
                    <p:tags r:id="rId4"/>
                  </p:custDataLst>
                </p:nvPr>
              </p:nvCxnSpPr>
              <p:spPr bwMode="auto">
                <a:xfrm rot="16200000" flipV="1">
                  <a:off x="1265771" y="1549400"/>
                  <a:ext cx="253998"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5" name="Grafik 4" descr="20110304_radar_aloqa_list_with_galaxy_s.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rot="20779235">
              <a:off x="6825153" y="2703823"/>
              <a:ext cx="453438" cy="791423"/>
            </a:xfrm>
            <a:prstGeom prst="rect">
              <a:avLst/>
            </a:prstGeom>
            <a:noFill/>
            <a:ln>
              <a:noFill/>
            </a:ln>
            <a:scene3d>
              <a:camera prst="perspectiveHeroicExtreme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60"/>
            <p:cNvGrpSpPr>
              <a:grpSpLocks/>
            </p:cNvGrpSpPr>
            <p:nvPr/>
          </p:nvGrpSpPr>
          <p:grpSpPr bwMode="auto">
            <a:xfrm>
              <a:off x="7036269" y="3115206"/>
              <a:ext cx="703892" cy="839788"/>
              <a:chOff x="4548" y="1389"/>
              <a:chExt cx="438" cy="529"/>
            </a:xfrm>
          </p:grpSpPr>
          <p:sp>
            <p:nvSpPr>
              <p:cNvPr id="64" name="Text Box 21"/>
              <p:cNvSpPr txBox="1">
                <a:spLocks noChangeArrowheads="1"/>
              </p:cNvSpPr>
              <p:nvPr/>
            </p:nvSpPr>
            <p:spPr bwMode="auto">
              <a:xfrm>
                <a:off x="4548" y="1705"/>
                <a:ext cx="438" cy="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de-DE" sz="1600" dirty="0" smtClean="0">
                    <a:solidFill>
                      <a:srgbClr val="3366FF"/>
                    </a:solidFill>
                    <a:latin typeface="Corbel"/>
                    <a:cs typeface="Corbel"/>
                  </a:rPr>
                  <a:t>Driver</a:t>
                </a:r>
                <a:endParaRPr lang="de-DE" sz="1600" dirty="0">
                  <a:solidFill>
                    <a:srgbClr val="3366FF"/>
                  </a:solidFill>
                  <a:latin typeface="Corbel"/>
                  <a:cs typeface="Corbel"/>
                </a:endParaRPr>
              </a:p>
            </p:txBody>
          </p:sp>
          <p:pic>
            <p:nvPicPr>
              <p:cNvPr id="65" name="Picture 62" descr="TheresaKnott_worldlabel_manface2"/>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4" y="1389"/>
                <a:ext cx="34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uppierung 15"/>
          <p:cNvGrpSpPr/>
          <p:nvPr/>
        </p:nvGrpSpPr>
        <p:grpSpPr>
          <a:xfrm>
            <a:off x="457200" y="1955800"/>
            <a:ext cx="3208338" cy="4134267"/>
            <a:chOff x="368300" y="1955800"/>
            <a:chExt cx="3208338" cy="4134267"/>
          </a:xfrm>
        </p:grpSpPr>
        <p:grpSp>
          <p:nvGrpSpPr>
            <p:cNvPr id="10" name="Gruppierung 9"/>
            <p:cNvGrpSpPr/>
            <p:nvPr/>
          </p:nvGrpSpPr>
          <p:grpSpPr>
            <a:xfrm>
              <a:off x="368300" y="1955800"/>
              <a:ext cx="3208338" cy="4134267"/>
              <a:chOff x="368300" y="1955800"/>
              <a:chExt cx="3208338" cy="4134267"/>
            </a:xfrm>
          </p:grpSpPr>
          <p:sp>
            <p:nvSpPr>
              <p:cNvPr id="9" name="Oval 8"/>
              <p:cNvSpPr/>
              <p:nvPr/>
            </p:nvSpPr>
            <p:spPr bwMode="auto">
              <a:xfrm>
                <a:off x="368300" y="1955800"/>
                <a:ext cx="2552700" cy="2044700"/>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4" name="Rectangle 55"/>
              <p:cNvSpPr>
                <a:spLocks noChangeArrowheads="1"/>
              </p:cNvSpPr>
              <p:nvPr/>
            </p:nvSpPr>
            <p:spPr bwMode="auto">
              <a:xfrm>
                <a:off x="749300" y="3614738"/>
                <a:ext cx="1527175" cy="584776"/>
              </a:xfrm>
              <a:prstGeom prst="rect">
                <a:avLst/>
              </a:prstGeom>
              <a:solidFill>
                <a:srgbClr val="FFFFFF"/>
              </a:solidFill>
              <a:ln>
                <a:noFill/>
              </a:ln>
            </p:spPr>
            <p:txBody>
              <a:bodyPr>
                <a:spAutoFit/>
              </a:bodyPr>
              <a:lstStyle/>
              <a:p>
                <a:pPr algn="ctr"/>
                <a:r>
                  <a:rPr lang="de-DE" sz="1600" dirty="0" smtClean="0">
                    <a:solidFill>
                      <a:srgbClr val="606060"/>
                    </a:solidFill>
                    <a:latin typeface="Corbel"/>
                    <a:cs typeface="Corbel"/>
                  </a:rPr>
                  <a:t>Acre </a:t>
                </a:r>
                <a:r>
                  <a:rPr lang="de-DE" sz="1600" dirty="0" err="1">
                    <a:solidFill>
                      <a:srgbClr val="606060"/>
                    </a:solidFill>
                    <a:latin typeface="Corbel"/>
                    <a:cs typeface="Corbel"/>
                  </a:rPr>
                  <a:t>G</a:t>
                </a:r>
                <a:r>
                  <a:rPr lang="de-DE" sz="1600" dirty="0" err="1" smtClean="0">
                    <a:solidFill>
                      <a:srgbClr val="606060"/>
                    </a:solidFill>
                    <a:latin typeface="Corbel"/>
                    <a:cs typeface="Corbel"/>
                  </a:rPr>
                  <a:t>eometry</a:t>
                </a:r>
                <a:endParaRPr lang="de-DE" sz="1600" dirty="0">
                  <a:solidFill>
                    <a:srgbClr val="606060"/>
                  </a:solidFill>
                  <a:latin typeface="Corbel"/>
                  <a:cs typeface="Corbel"/>
                </a:endParaRPr>
              </a:p>
              <a:p>
                <a:pPr algn="ctr"/>
                <a:r>
                  <a:rPr lang="de-DE" sz="1600" dirty="0">
                    <a:solidFill>
                      <a:srgbClr val="606060"/>
                    </a:solidFill>
                    <a:latin typeface="Corbel"/>
                    <a:cs typeface="Corbel"/>
                  </a:rPr>
                  <a:t>(GML, Shape, ?)</a:t>
                </a:r>
              </a:p>
            </p:txBody>
          </p:sp>
          <p:grpSp>
            <p:nvGrpSpPr>
              <p:cNvPr id="6" name="Gruppierung 5"/>
              <p:cNvGrpSpPr/>
              <p:nvPr/>
            </p:nvGrpSpPr>
            <p:grpSpPr>
              <a:xfrm>
                <a:off x="689262" y="4660900"/>
                <a:ext cx="1533238" cy="1429167"/>
                <a:chOff x="1752600" y="4424362"/>
                <a:chExt cx="1841500" cy="1716505"/>
              </a:xfrm>
            </p:grpSpPr>
            <p:grpSp>
              <p:nvGrpSpPr>
                <p:cNvPr id="5" name="Gruppierung 4"/>
                <p:cNvGrpSpPr/>
                <p:nvPr/>
              </p:nvGrpSpPr>
              <p:grpSpPr>
                <a:xfrm>
                  <a:off x="2217738" y="4424362"/>
                  <a:ext cx="1300162" cy="1481138"/>
                  <a:chOff x="2217738" y="4424362"/>
                  <a:chExt cx="1300162" cy="1481138"/>
                </a:xfrm>
              </p:grpSpPr>
              <p:pic>
                <p:nvPicPr>
                  <p:cNvPr id="18" name="Picture 204" descr="j04247701.wmf"/>
                  <p:cNvPicPr>
                    <a:picLocks noChangeAspect="1"/>
                  </p:cNvPicPr>
                  <p:nvPr/>
                </p:nvPicPr>
                <p:blipFill>
                  <a:blip r:embed="rId14">
                    <a:clrChange>
                      <a:clrFrom>
                        <a:srgbClr val="FCFCFC"/>
                      </a:clrFrom>
                      <a:clrTo>
                        <a:srgbClr val="FCFCFC">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17738" y="4424362"/>
                    <a:ext cx="1058862" cy="137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d 3"/>
                  <p:cNvPicPr>
                    <a:picLocks noChangeAspect="1"/>
                  </p:cNvPicPr>
                  <p:nvPr/>
                </p:nvPicPr>
                <p:blipFill>
                  <a:blip r:embed="rId15">
                    <a:extLst>
                      <a:ext uri="{BEBA8EAE-BF5A-486C-A8C5-ECC9F3942E4B}">
                        <a14:imgProps xmlns:a14="http://schemas.microsoft.com/office/drawing/2010/main">
                          <a14:imgLayer r:embed="rId16">
                            <a14:imgEffect>
                              <a14:backgroundRemoval t="4884" b="94186" l="5349" r="94884"/>
                            </a14:imgEffect>
                          </a14:imgLayer>
                        </a14:imgProps>
                      </a:ext>
                    </a:extLst>
                  </a:blip>
                  <a:stretch>
                    <a:fillRect/>
                  </a:stretch>
                </p:blipFill>
                <p:spPr>
                  <a:xfrm>
                    <a:off x="2667000" y="5054600"/>
                    <a:ext cx="850900" cy="850900"/>
                  </a:xfrm>
                  <a:prstGeom prst="rect">
                    <a:avLst/>
                  </a:prstGeom>
                </p:spPr>
              </p:pic>
            </p:grpSp>
            <p:sp>
              <p:nvSpPr>
                <p:cNvPr id="46" name="Text Box 12"/>
                <p:cNvSpPr txBox="1">
                  <a:spLocks noChangeArrowheads="1"/>
                </p:cNvSpPr>
                <p:nvPr/>
              </p:nvSpPr>
              <p:spPr bwMode="auto">
                <a:xfrm>
                  <a:off x="1752600" y="5802313"/>
                  <a:ext cx="1841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de-DE" sz="1600" dirty="0" smtClean="0">
                      <a:solidFill>
                        <a:schemeClr val="bg2">
                          <a:lumMod val="75000"/>
                        </a:schemeClr>
                      </a:solidFill>
                      <a:latin typeface="Corbel"/>
                      <a:cs typeface="Corbel"/>
                    </a:rPr>
                    <a:t>Public </a:t>
                  </a:r>
                  <a:r>
                    <a:rPr lang="de-DE" sz="1600" dirty="0" err="1" smtClean="0">
                      <a:solidFill>
                        <a:schemeClr val="bg2">
                          <a:lumMod val="75000"/>
                        </a:schemeClr>
                      </a:solidFill>
                      <a:latin typeface="Corbel"/>
                      <a:cs typeface="Corbel"/>
                    </a:rPr>
                    <a:t>Geo</a:t>
                  </a:r>
                  <a:r>
                    <a:rPr lang="de-DE" sz="1600" dirty="0" smtClean="0">
                      <a:solidFill>
                        <a:schemeClr val="bg2">
                          <a:lumMod val="75000"/>
                        </a:schemeClr>
                      </a:solidFill>
                      <a:latin typeface="Corbel"/>
                      <a:cs typeface="Corbel"/>
                    </a:rPr>
                    <a:t> Data</a:t>
                  </a:r>
                  <a:endParaRPr lang="de-DE" sz="1600" dirty="0">
                    <a:solidFill>
                      <a:schemeClr val="bg2">
                        <a:lumMod val="75000"/>
                      </a:schemeClr>
                    </a:solidFill>
                    <a:latin typeface="Corbel"/>
                    <a:cs typeface="Corbel"/>
                  </a:endParaRPr>
                </a:p>
              </p:txBody>
            </p:sp>
            <p:sp>
              <p:nvSpPr>
                <p:cNvPr id="45" name="AutoShape 82"/>
                <p:cNvSpPr>
                  <a:spLocks noChangeArrowheads="1"/>
                </p:cNvSpPr>
                <p:nvPr/>
              </p:nvSpPr>
              <p:spPr bwMode="auto">
                <a:xfrm>
                  <a:off x="2847976" y="4622800"/>
                  <a:ext cx="377824" cy="377824"/>
                </a:xfrm>
                <a:prstGeom prst="can">
                  <a:avLst>
                    <a:gd name="adj" fmla="val 25000"/>
                  </a:avLst>
                </a:prstGeom>
                <a:solidFill>
                  <a:srgbClr val="98CC0F"/>
                </a:solidFill>
                <a:ln w="9525">
                  <a:solidFill>
                    <a:schemeClr val="bg2">
                      <a:lumMod val="75000"/>
                    </a:schemeClr>
                  </a:solidFill>
                  <a:round/>
                  <a:headEnd/>
                  <a:tailEnd/>
                </a:ln>
              </p:spPr>
              <p:txBody>
                <a:bodyPr wrap="none" anchor="ctr"/>
                <a:lstStyle/>
                <a:p>
                  <a:endParaRPr lang="de-DE">
                    <a:latin typeface="Corbel"/>
                    <a:cs typeface="Corbel"/>
                  </a:endParaRPr>
                </a:p>
              </p:txBody>
            </p:sp>
          </p:grpSp>
          <p:sp>
            <p:nvSpPr>
              <p:cNvPr id="41" name="Rectangle 84"/>
              <p:cNvSpPr>
                <a:spLocks noChangeArrowheads="1"/>
              </p:cNvSpPr>
              <p:nvPr/>
            </p:nvSpPr>
            <p:spPr bwMode="auto">
              <a:xfrm>
                <a:off x="2024063" y="4689475"/>
                <a:ext cx="15525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de-DE" sz="1600" dirty="0" err="1" smtClean="0">
                    <a:solidFill>
                      <a:srgbClr val="606060"/>
                    </a:solidFill>
                    <a:latin typeface="Corbel"/>
                    <a:cs typeface="Corbel"/>
                  </a:rPr>
                  <a:t>Maps</a:t>
                </a:r>
                <a:r>
                  <a:rPr lang="de-DE" sz="1600" dirty="0" smtClean="0">
                    <a:solidFill>
                      <a:srgbClr val="606060"/>
                    </a:solidFill>
                    <a:latin typeface="Corbel"/>
                    <a:cs typeface="Corbel"/>
                  </a:rPr>
                  <a:t>,</a:t>
                </a:r>
                <a:endParaRPr lang="de-DE" sz="1600" dirty="0">
                  <a:solidFill>
                    <a:srgbClr val="606060"/>
                  </a:solidFill>
                  <a:latin typeface="Corbel"/>
                  <a:cs typeface="Corbel"/>
                </a:endParaRPr>
              </a:p>
              <a:p>
                <a:pPr algn="l"/>
                <a:r>
                  <a:rPr lang="de-DE" sz="1600" dirty="0" err="1" smtClean="0">
                    <a:solidFill>
                      <a:srgbClr val="606060"/>
                    </a:solidFill>
                    <a:latin typeface="Corbel"/>
                    <a:cs typeface="Corbel"/>
                  </a:rPr>
                  <a:t>InVeKoS</a:t>
                </a:r>
                <a:r>
                  <a:rPr lang="de-DE" sz="1600" dirty="0" smtClean="0">
                    <a:solidFill>
                      <a:srgbClr val="606060"/>
                    </a:solidFill>
                    <a:latin typeface="Corbel"/>
                    <a:cs typeface="Corbel"/>
                  </a:rPr>
                  <a:t> Data</a:t>
                </a:r>
                <a:endParaRPr lang="de-DE" sz="1600" dirty="0">
                  <a:solidFill>
                    <a:srgbClr val="606060"/>
                  </a:solidFill>
                  <a:latin typeface="Corbel"/>
                  <a:cs typeface="Corbel"/>
                </a:endParaRPr>
              </a:p>
            </p:txBody>
          </p:sp>
          <p:sp>
            <p:nvSpPr>
              <p:cNvPr id="42" name="Line 92"/>
              <p:cNvSpPr>
                <a:spLocks noChangeShapeType="1"/>
              </p:cNvSpPr>
              <p:nvPr/>
            </p:nvSpPr>
            <p:spPr bwMode="auto">
              <a:xfrm flipV="1">
                <a:off x="1454150" y="4227512"/>
                <a:ext cx="0" cy="36988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de-DE">
                  <a:latin typeface="Corbel"/>
                  <a:cs typeface="Corbel"/>
                </a:endParaRPr>
              </a:p>
            </p:txBody>
          </p:sp>
          <p:sp>
            <p:nvSpPr>
              <p:cNvPr id="39" name="Text Box 75"/>
              <p:cNvSpPr txBox="1">
                <a:spLocks noChangeArrowheads="1"/>
              </p:cNvSpPr>
              <p:nvPr/>
            </p:nvSpPr>
            <p:spPr bwMode="auto">
              <a:xfrm>
                <a:off x="2184886" y="1978025"/>
                <a:ext cx="661015" cy="584776"/>
              </a:xfrm>
              <a:prstGeom prst="rect">
                <a:avLst/>
              </a:prstGeom>
              <a:solidFill>
                <a:srgbClr val="FFFFFF"/>
              </a:solidFill>
              <a:ln>
                <a:noFill/>
              </a:ln>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l" eaLnBrk="1" hangingPunct="1"/>
                <a:r>
                  <a:rPr lang="de-DE" sz="1600" i="1" dirty="0" err="1" smtClean="0">
                    <a:solidFill>
                      <a:schemeClr val="bg2">
                        <a:lumMod val="75000"/>
                      </a:schemeClr>
                    </a:solidFill>
                    <a:latin typeface="Corbel"/>
                    <a:cs typeface="Corbel"/>
                  </a:rPr>
                  <a:t>Geo</a:t>
                </a:r>
                <a:endParaRPr lang="de-DE" sz="1600" i="1" dirty="0" smtClean="0">
                  <a:solidFill>
                    <a:schemeClr val="bg2">
                      <a:lumMod val="75000"/>
                    </a:schemeClr>
                  </a:solidFill>
                  <a:latin typeface="Corbel"/>
                  <a:cs typeface="Corbel"/>
                </a:endParaRPr>
              </a:p>
              <a:p>
                <a:pPr algn="l" eaLnBrk="1" hangingPunct="1"/>
                <a:r>
                  <a:rPr lang="de-DE" sz="1600" i="1" dirty="0" smtClean="0">
                    <a:solidFill>
                      <a:schemeClr val="bg2">
                        <a:lumMod val="75000"/>
                      </a:schemeClr>
                    </a:solidFill>
                    <a:latin typeface="Corbel"/>
                    <a:cs typeface="Corbel"/>
                  </a:rPr>
                  <a:t>Form</a:t>
                </a:r>
                <a:endParaRPr lang="de-DE" sz="1600" i="1" dirty="0">
                  <a:solidFill>
                    <a:schemeClr val="bg2">
                      <a:lumMod val="75000"/>
                    </a:schemeClr>
                  </a:solidFill>
                  <a:latin typeface="Corbel"/>
                  <a:cs typeface="Corbel"/>
                </a:endParaRPr>
              </a:p>
            </p:txBody>
          </p:sp>
          <p:pic>
            <p:nvPicPr>
              <p:cNvPr id="38" name="Picture 7"/>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5350" y="2106613"/>
                <a:ext cx="1295400" cy="1055687"/>
              </a:xfrm>
              <a:prstGeom prst="rect">
                <a:avLst/>
              </a:prstGeom>
              <a:noFill/>
              <a:ln w="12700"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7" name="Picture 6"/>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5225" y="2540000"/>
                <a:ext cx="1288424" cy="1035050"/>
              </a:xfrm>
              <a:prstGeom prst="rect">
                <a:avLst/>
              </a:prstGeom>
              <a:noFill/>
              <a:ln w="12700"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grpSp>
        <p:sp>
          <p:nvSpPr>
            <p:cNvPr id="35" name="Text Box 76"/>
            <p:cNvSpPr txBox="1">
              <a:spLocks noChangeArrowheads="1"/>
            </p:cNvSpPr>
            <p:nvPr/>
          </p:nvSpPr>
          <p:spPr bwMode="auto">
            <a:xfrm>
              <a:off x="2526365" y="3082925"/>
              <a:ext cx="728942" cy="584776"/>
            </a:xfrm>
            <a:prstGeom prst="rect">
              <a:avLst/>
            </a:prstGeom>
            <a:solidFill>
              <a:srgbClr val="FFFFFF"/>
            </a:solidFill>
            <a:ln>
              <a:noFill/>
            </a:ln>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l" eaLnBrk="1" hangingPunct="1"/>
              <a:r>
                <a:rPr lang="de-DE" sz="1600" i="1" dirty="0" err="1" smtClean="0">
                  <a:solidFill>
                    <a:schemeClr val="bg2">
                      <a:lumMod val="75000"/>
                    </a:schemeClr>
                  </a:solidFill>
                  <a:latin typeface="Corbel"/>
                  <a:cs typeface="Corbel"/>
                </a:rPr>
                <a:t>Geo</a:t>
              </a:r>
              <a:endParaRPr lang="de-DE" sz="1600" i="1" dirty="0" smtClean="0">
                <a:solidFill>
                  <a:schemeClr val="bg2">
                    <a:lumMod val="75000"/>
                  </a:schemeClr>
                </a:solidFill>
                <a:latin typeface="Corbel"/>
                <a:cs typeface="Corbel"/>
              </a:endParaRPr>
            </a:p>
            <a:p>
              <a:pPr algn="l" eaLnBrk="1" hangingPunct="1"/>
              <a:r>
                <a:rPr lang="de-DE" sz="1600" i="1" dirty="0" smtClean="0">
                  <a:solidFill>
                    <a:schemeClr val="bg2">
                      <a:lumMod val="75000"/>
                    </a:schemeClr>
                  </a:solidFill>
                  <a:latin typeface="Corbel"/>
                  <a:cs typeface="Corbel"/>
                </a:rPr>
                <a:t>Editor</a:t>
              </a:r>
              <a:endParaRPr lang="de-DE" sz="1600" i="1" dirty="0">
                <a:solidFill>
                  <a:schemeClr val="bg2">
                    <a:lumMod val="75000"/>
                  </a:schemeClr>
                </a:solidFill>
                <a:latin typeface="Corbel"/>
                <a:cs typeface="Corbel"/>
              </a:endParaRPr>
            </a:p>
          </p:txBody>
        </p:sp>
      </p:grpSp>
      <p:grpSp>
        <p:nvGrpSpPr>
          <p:cNvPr id="19" name="Gruppierung 18"/>
          <p:cNvGrpSpPr/>
          <p:nvPr/>
        </p:nvGrpSpPr>
        <p:grpSpPr>
          <a:xfrm>
            <a:off x="3517900" y="1955800"/>
            <a:ext cx="3411538" cy="4134267"/>
            <a:chOff x="3581400" y="1955800"/>
            <a:chExt cx="3411538" cy="4134267"/>
          </a:xfrm>
        </p:grpSpPr>
        <p:sp>
          <p:nvSpPr>
            <p:cNvPr id="86" name="Oval 85"/>
            <p:cNvSpPr/>
            <p:nvPr/>
          </p:nvSpPr>
          <p:spPr bwMode="auto">
            <a:xfrm>
              <a:off x="3581400" y="1955800"/>
              <a:ext cx="2463800" cy="2044700"/>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grpSp>
          <p:nvGrpSpPr>
            <p:cNvPr id="53" name="Group 45"/>
            <p:cNvGrpSpPr>
              <a:grpSpLocks noChangeAspect="1"/>
            </p:cNvGrpSpPr>
            <p:nvPr/>
          </p:nvGrpSpPr>
          <p:grpSpPr bwMode="auto">
            <a:xfrm>
              <a:off x="4613274" y="2465388"/>
              <a:ext cx="1222235" cy="1039812"/>
              <a:chOff x="385" y="935"/>
              <a:chExt cx="4876" cy="2813"/>
            </a:xfrm>
          </p:grpSpPr>
          <p:pic>
            <p:nvPicPr>
              <p:cNvPr id="62" name="Picture 46" descr="planung_karte"/>
              <p:cNvPicPr>
                <a:picLocks noChangeAspect="1" noChangeArrowheads="1"/>
              </p:cNvPicPr>
              <p:nvPr/>
            </p:nvPicPr>
            <p:blipFill>
              <a:blip r:embed="rId19">
                <a:extLst>
                  <a:ext uri="{28A0092B-C50C-407E-A947-70E740481C1C}">
                    <a14:useLocalDpi xmlns:a14="http://schemas.microsoft.com/office/drawing/2010/main" val="0"/>
                  </a:ext>
                </a:extLst>
              </a:blip>
              <a:srcRect l="2127" t="10234" r="6116" b="5087"/>
              <a:stretch>
                <a:fillRect/>
              </a:stretch>
            </p:blipFill>
            <p:spPr bwMode="auto">
              <a:xfrm>
                <a:off x="385" y="935"/>
                <a:ext cx="4876" cy="2813"/>
              </a:xfrm>
              <a:prstGeom prst="rect">
                <a:avLst/>
              </a:prstGeom>
              <a:solidFill>
                <a:schemeClr val="folHlink"/>
              </a:solidFill>
              <a:ln w="12700" cmpd="sng">
                <a:solidFill>
                  <a:schemeClr val="folHlink"/>
                </a:solidFill>
                <a:miter lim="800000"/>
                <a:headEnd/>
                <a:tailEnd/>
              </a:ln>
            </p:spPr>
          </p:pic>
          <p:pic>
            <p:nvPicPr>
              <p:cNvPr id="63" name="Picture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 y="1170"/>
                <a:ext cx="3810" cy="2373"/>
              </a:xfrm>
              <a:prstGeom prst="rect">
                <a:avLst/>
              </a:prstGeom>
              <a:solidFill>
                <a:schemeClr val="folHlink"/>
              </a:solidFill>
              <a:ln w="12700" cmpd="sng">
                <a:solidFill>
                  <a:schemeClr val="folHlink"/>
                </a:solidFill>
                <a:miter lim="800000"/>
                <a:headEnd/>
                <a:tailEnd/>
              </a:ln>
            </p:spPr>
          </p:pic>
        </p:grpSp>
        <p:grpSp>
          <p:nvGrpSpPr>
            <p:cNvPr id="88" name="Gruppierung 87"/>
            <p:cNvGrpSpPr/>
            <p:nvPr/>
          </p:nvGrpSpPr>
          <p:grpSpPr>
            <a:xfrm>
              <a:off x="4105562" y="4660900"/>
              <a:ext cx="1533238" cy="1429167"/>
              <a:chOff x="1752600" y="4424362"/>
              <a:chExt cx="1841500" cy="1716505"/>
            </a:xfrm>
          </p:grpSpPr>
          <p:grpSp>
            <p:nvGrpSpPr>
              <p:cNvPr id="90" name="Gruppierung 89"/>
              <p:cNvGrpSpPr/>
              <p:nvPr/>
            </p:nvGrpSpPr>
            <p:grpSpPr>
              <a:xfrm>
                <a:off x="2217738" y="4424362"/>
                <a:ext cx="1300162" cy="1481138"/>
                <a:chOff x="2217738" y="4424362"/>
                <a:chExt cx="1300162" cy="1481138"/>
              </a:xfrm>
            </p:grpSpPr>
            <p:pic>
              <p:nvPicPr>
                <p:cNvPr id="94" name="Picture 204" descr="j04247701.wmf"/>
                <p:cNvPicPr>
                  <a:picLocks noChangeAspect="1"/>
                </p:cNvPicPr>
                <p:nvPr/>
              </p:nvPicPr>
              <p:blipFill>
                <a:blip r:embed="rId14">
                  <a:clrChange>
                    <a:clrFrom>
                      <a:srgbClr val="FCFCFC"/>
                    </a:clrFrom>
                    <a:clrTo>
                      <a:srgbClr val="FCFCFC">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17738" y="4424362"/>
                  <a:ext cx="1058862" cy="137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Bild 94"/>
                <p:cNvPicPr>
                  <a:picLocks noChangeAspect="1"/>
                </p:cNvPicPr>
                <p:nvPr/>
              </p:nvPicPr>
              <p:blipFill>
                <a:blip r:embed="rId15">
                  <a:extLst>
                    <a:ext uri="{BEBA8EAE-BF5A-486C-A8C5-ECC9F3942E4B}">
                      <a14:imgProps xmlns:a14="http://schemas.microsoft.com/office/drawing/2010/main">
                        <a14:imgLayer r:embed="rId21">
                          <a14:imgEffect>
                            <a14:backgroundRemoval t="4884" b="94186" l="5349" r="94884"/>
                          </a14:imgEffect>
                        </a14:imgLayer>
                      </a14:imgProps>
                    </a:ext>
                  </a:extLst>
                </a:blip>
                <a:stretch>
                  <a:fillRect/>
                </a:stretch>
              </p:blipFill>
              <p:spPr>
                <a:xfrm>
                  <a:off x="2667000" y="5054600"/>
                  <a:ext cx="850900" cy="850900"/>
                </a:xfrm>
                <a:prstGeom prst="rect">
                  <a:avLst/>
                </a:prstGeom>
              </p:spPr>
            </p:pic>
          </p:grpSp>
          <p:sp>
            <p:nvSpPr>
              <p:cNvPr id="91" name="Text Box 12"/>
              <p:cNvSpPr txBox="1">
                <a:spLocks noChangeArrowheads="1"/>
              </p:cNvSpPr>
              <p:nvPr/>
            </p:nvSpPr>
            <p:spPr bwMode="auto">
              <a:xfrm>
                <a:off x="1752600" y="5802313"/>
                <a:ext cx="1841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de-DE" sz="1600" dirty="0" smtClean="0">
                    <a:solidFill>
                      <a:schemeClr val="bg2">
                        <a:lumMod val="75000"/>
                      </a:schemeClr>
                    </a:solidFill>
                    <a:latin typeface="Corbel"/>
                    <a:cs typeface="Corbel"/>
                  </a:rPr>
                  <a:t>Public </a:t>
                </a:r>
                <a:r>
                  <a:rPr lang="de-DE" sz="1600" dirty="0" err="1" smtClean="0">
                    <a:solidFill>
                      <a:schemeClr val="bg2">
                        <a:lumMod val="75000"/>
                      </a:schemeClr>
                    </a:solidFill>
                    <a:latin typeface="Corbel"/>
                    <a:cs typeface="Corbel"/>
                  </a:rPr>
                  <a:t>Geo</a:t>
                </a:r>
                <a:r>
                  <a:rPr lang="de-DE" sz="1600" dirty="0" smtClean="0">
                    <a:solidFill>
                      <a:schemeClr val="bg2">
                        <a:lumMod val="75000"/>
                      </a:schemeClr>
                    </a:solidFill>
                    <a:latin typeface="Corbel"/>
                    <a:cs typeface="Corbel"/>
                  </a:rPr>
                  <a:t> Data</a:t>
                </a:r>
                <a:endParaRPr lang="de-DE" sz="1600" dirty="0">
                  <a:solidFill>
                    <a:schemeClr val="bg2">
                      <a:lumMod val="75000"/>
                    </a:schemeClr>
                  </a:solidFill>
                  <a:latin typeface="Corbel"/>
                  <a:cs typeface="Corbel"/>
                </a:endParaRPr>
              </a:p>
            </p:txBody>
          </p:sp>
          <p:sp>
            <p:nvSpPr>
              <p:cNvPr id="93" name="AutoShape 82"/>
              <p:cNvSpPr>
                <a:spLocks noChangeArrowheads="1"/>
              </p:cNvSpPr>
              <p:nvPr/>
            </p:nvSpPr>
            <p:spPr bwMode="auto">
              <a:xfrm>
                <a:off x="2847976" y="4622800"/>
                <a:ext cx="377824" cy="377824"/>
              </a:xfrm>
              <a:prstGeom prst="can">
                <a:avLst>
                  <a:gd name="adj" fmla="val 25000"/>
                </a:avLst>
              </a:prstGeom>
              <a:solidFill>
                <a:srgbClr val="98CC0F"/>
              </a:solidFill>
              <a:ln w="9525">
                <a:solidFill>
                  <a:schemeClr val="bg2">
                    <a:lumMod val="75000"/>
                  </a:schemeClr>
                </a:solidFill>
                <a:round/>
                <a:headEnd/>
                <a:tailEnd/>
              </a:ln>
            </p:spPr>
            <p:txBody>
              <a:bodyPr wrap="none" anchor="ctr"/>
              <a:lstStyle/>
              <a:p>
                <a:endParaRPr lang="de-DE">
                  <a:latin typeface="Corbel"/>
                  <a:cs typeface="Corbel"/>
                </a:endParaRPr>
              </a:p>
            </p:txBody>
          </p:sp>
        </p:grpSp>
        <p:sp>
          <p:nvSpPr>
            <p:cNvPr id="96" name="Line 92"/>
            <p:cNvSpPr>
              <a:spLocks noChangeShapeType="1"/>
            </p:cNvSpPr>
            <p:nvPr/>
          </p:nvSpPr>
          <p:spPr bwMode="auto">
            <a:xfrm flipV="1">
              <a:off x="4883150" y="4227512"/>
              <a:ext cx="0" cy="36988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de-DE">
                <a:latin typeface="Corbel"/>
                <a:cs typeface="Corbel"/>
              </a:endParaRPr>
            </a:p>
          </p:txBody>
        </p:sp>
        <p:sp>
          <p:nvSpPr>
            <p:cNvPr id="97" name="Rectangle 84"/>
            <p:cNvSpPr>
              <a:spLocks noChangeArrowheads="1"/>
            </p:cNvSpPr>
            <p:nvPr/>
          </p:nvSpPr>
          <p:spPr bwMode="auto">
            <a:xfrm>
              <a:off x="5440363" y="4689475"/>
              <a:ext cx="15525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de-DE" sz="1600" dirty="0" err="1" smtClean="0">
                  <a:solidFill>
                    <a:srgbClr val="606060"/>
                  </a:solidFill>
                  <a:latin typeface="Corbel"/>
                  <a:cs typeface="Corbel"/>
                </a:rPr>
                <a:t>Maps</a:t>
              </a:r>
              <a:r>
                <a:rPr lang="de-DE" sz="1600" dirty="0" smtClean="0">
                  <a:solidFill>
                    <a:srgbClr val="606060"/>
                  </a:solidFill>
                  <a:latin typeface="Corbel"/>
                  <a:cs typeface="Corbel"/>
                </a:rPr>
                <a:t>,</a:t>
              </a:r>
              <a:endParaRPr lang="de-DE" sz="1600" dirty="0">
                <a:solidFill>
                  <a:srgbClr val="606060"/>
                </a:solidFill>
                <a:latin typeface="Corbel"/>
                <a:cs typeface="Corbel"/>
              </a:endParaRPr>
            </a:p>
            <a:p>
              <a:pPr algn="l"/>
              <a:r>
                <a:rPr lang="de-DE" sz="1600" dirty="0" err="1" smtClean="0">
                  <a:solidFill>
                    <a:srgbClr val="606060"/>
                  </a:solidFill>
                  <a:latin typeface="Corbel"/>
                  <a:cs typeface="Corbel"/>
                </a:rPr>
                <a:t>InVeKoS</a:t>
              </a:r>
              <a:r>
                <a:rPr lang="de-DE" sz="1600" dirty="0" smtClean="0">
                  <a:solidFill>
                    <a:srgbClr val="606060"/>
                  </a:solidFill>
                  <a:latin typeface="Corbel"/>
                  <a:cs typeface="Corbel"/>
                </a:rPr>
                <a:t> Data</a:t>
              </a:r>
              <a:endParaRPr lang="de-DE" sz="1600" dirty="0">
                <a:solidFill>
                  <a:srgbClr val="606060"/>
                </a:solidFill>
                <a:latin typeface="Corbel"/>
                <a:cs typeface="Corbel"/>
              </a:endParaRPr>
            </a:p>
          </p:txBody>
        </p:sp>
      </p:grpSp>
      <p:grpSp>
        <p:nvGrpSpPr>
          <p:cNvPr id="26" name="Group 14"/>
          <p:cNvGrpSpPr>
            <a:grpSpLocks/>
          </p:cNvGrpSpPr>
          <p:nvPr/>
        </p:nvGrpSpPr>
        <p:grpSpPr bwMode="auto">
          <a:xfrm>
            <a:off x="3567650" y="2861163"/>
            <a:ext cx="1103314" cy="798513"/>
            <a:chOff x="3753" y="3113"/>
            <a:chExt cx="695" cy="503"/>
          </a:xfrm>
        </p:grpSpPr>
        <p:sp>
          <p:nvSpPr>
            <p:cNvPr id="27" name="Text Box 21"/>
            <p:cNvSpPr txBox="1">
              <a:spLocks noChangeArrowheads="1"/>
            </p:cNvSpPr>
            <p:nvPr/>
          </p:nvSpPr>
          <p:spPr bwMode="auto">
            <a:xfrm>
              <a:off x="3753" y="3403"/>
              <a:ext cx="695" cy="213"/>
            </a:xfrm>
            <a:prstGeom prst="rect">
              <a:avLst/>
            </a:prstGeom>
            <a:solidFill>
              <a:srgbClr val="FFFFFF"/>
            </a:solidFill>
            <a:ln w="9525">
              <a:noFill/>
              <a:miter lim="800000"/>
              <a:headEnd/>
              <a:tailEnd/>
            </a:ln>
          </p:spPr>
          <p:txBody>
            <a:bodyPr wrap="none">
              <a:spAutoFit/>
            </a:bodyPr>
            <a:lstStyle/>
            <a:p>
              <a:pPr algn="ctr" fontAlgn="auto">
                <a:spcBef>
                  <a:spcPts val="0"/>
                </a:spcBef>
                <a:spcAft>
                  <a:spcPts val="0"/>
                </a:spcAft>
                <a:defRPr/>
              </a:pPr>
              <a:r>
                <a:rPr lang="de-DE" sz="1600" kern="0" dirty="0" err="1" smtClean="0">
                  <a:solidFill>
                    <a:srgbClr val="3366FF"/>
                  </a:solidFill>
                  <a:latin typeface="Corbel"/>
                  <a:ea typeface="ＭＳ Ｐゴシック" pitchFamily="-111" charset="-128"/>
                  <a:cs typeface="Corbel"/>
                </a:rPr>
                <a:t>Contractor</a:t>
              </a:r>
              <a:endParaRPr lang="de-DE" sz="1600" kern="0" dirty="0">
                <a:solidFill>
                  <a:srgbClr val="3366FF"/>
                </a:solidFill>
                <a:latin typeface="Corbel"/>
                <a:ea typeface="ＭＳ Ｐゴシック" pitchFamily="-111" charset="-128"/>
                <a:cs typeface="Corbel"/>
              </a:endParaRPr>
            </a:p>
          </p:txBody>
        </p:sp>
        <p:pic>
          <p:nvPicPr>
            <p:cNvPr id="28" name="Picture 199" descr="02-BLU Kopie.jpg"/>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3" y="3113"/>
              <a:ext cx="376"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 name="Gruppierung 67"/>
          <p:cNvGrpSpPr/>
          <p:nvPr/>
        </p:nvGrpSpPr>
        <p:grpSpPr>
          <a:xfrm>
            <a:off x="337492" y="2303686"/>
            <a:ext cx="798215" cy="1355990"/>
            <a:chOff x="7910591" y="4044827"/>
            <a:chExt cx="798215" cy="1355990"/>
          </a:xfrm>
        </p:grpSpPr>
        <p:sp>
          <p:nvSpPr>
            <p:cNvPr id="70" name="Textfeld 35"/>
            <p:cNvSpPr txBox="1">
              <a:spLocks noChangeArrowheads="1"/>
            </p:cNvSpPr>
            <p:nvPr/>
          </p:nvSpPr>
          <p:spPr bwMode="auto">
            <a:xfrm>
              <a:off x="7910591" y="5062263"/>
              <a:ext cx="798215" cy="338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dirty="0" smtClean="0">
                  <a:solidFill>
                    <a:srgbClr val="3366FF"/>
                  </a:solidFill>
                  <a:latin typeface="Corbel"/>
                  <a:cs typeface="Corbel"/>
                </a:rPr>
                <a:t>Farmer</a:t>
              </a:r>
              <a:endParaRPr lang="en-US" sz="1600" dirty="0">
                <a:solidFill>
                  <a:srgbClr val="3366FF"/>
                </a:solidFill>
                <a:latin typeface="Corbel"/>
                <a:cs typeface="Corbel"/>
              </a:endParaRPr>
            </a:p>
          </p:txBody>
        </p:sp>
        <p:pic>
          <p:nvPicPr>
            <p:cNvPr id="69" name="Picture 2" descr="http://1.bp.blogspot.com/-x6rCZGLQoFI/TW52MaaDAHI/AAAAAAAAAH0/YjRdtYIBlyg/s1600/Farmer.gif"/>
            <p:cNvPicPr>
              <a:picLocks noChangeAspect="1" noChangeArrowheads="1"/>
            </p:cNvPicPr>
            <p:nvPr>
              <p:custDataLst>
                <p:tags r:id="rId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920107" y="4044827"/>
              <a:ext cx="719499" cy="1136774"/>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Bild 77" descr="Bild 4.png"/>
          <p:cNvPicPr>
            <a:picLocks noChangeAspect="1"/>
          </p:cNvPicPr>
          <p:nvPr/>
        </p:nvPicPr>
        <p:blipFill>
          <a:blip r:embed="rId24"/>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1594819715"/>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wipe(left)">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uppierung 77"/>
          <p:cNvGrpSpPr/>
          <p:nvPr/>
        </p:nvGrpSpPr>
        <p:grpSpPr>
          <a:xfrm>
            <a:off x="4724401" y="4044827"/>
            <a:ext cx="3984405" cy="1495690"/>
            <a:chOff x="4724401" y="4044827"/>
            <a:chExt cx="3984405" cy="1495690"/>
          </a:xfrm>
        </p:grpSpPr>
        <p:sp>
          <p:nvSpPr>
            <p:cNvPr id="80" name="Textfeld 38"/>
            <p:cNvSpPr txBox="1">
              <a:spLocks noChangeArrowheads="1"/>
            </p:cNvSpPr>
            <p:nvPr/>
          </p:nvSpPr>
          <p:spPr bwMode="auto">
            <a:xfrm>
              <a:off x="5070489" y="4255983"/>
              <a:ext cx="240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dirty="0" smtClean="0">
                  <a:solidFill>
                    <a:schemeClr val="bg2">
                      <a:lumMod val="75000"/>
                    </a:schemeClr>
                  </a:solidFill>
                  <a:latin typeface="Corbel"/>
                  <a:cs typeface="Corbel"/>
                </a:rPr>
                <a:t>Order (incl. geo reference)</a:t>
              </a:r>
              <a:endParaRPr lang="en-US" sz="1600" dirty="0">
                <a:solidFill>
                  <a:schemeClr val="bg2">
                    <a:lumMod val="75000"/>
                  </a:schemeClr>
                </a:solidFill>
                <a:latin typeface="Corbel"/>
                <a:cs typeface="Corbel"/>
              </a:endParaRPr>
            </a:p>
          </p:txBody>
        </p:sp>
        <p:pic>
          <p:nvPicPr>
            <p:cNvPr id="89" name="Picture 2" descr="http://1.bp.blogspot.com/-x6rCZGLQoFI/TW52MaaDAHI/AAAAAAAAAH0/YjRdtYIBlyg/s1600/Farmer.gif"/>
            <p:cNvPicPr>
              <a:picLocks noChangeAspect="1" noChangeArrowheads="1"/>
            </p:cNvPicPr>
            <p:nvPr>
              <p:custDataLst>
                <p:tags r:id="rId19"/>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920107" y="4044827"/>
              <a:ext cx="719499" cy="1136774"/>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uppierung 89"/>
            <p:cNvGrpSpPr/>
            <p:nvPr/>
          </p:nvGrpSpPr>
          <p:grpSpPr>
            <a:xfrm rot="16200000" flipH="1">
              <a:off x="6210303" y="3086100"/>
              <a:ext cx="253998" cy="2768602"/>
              <a:chOff x="1320800" y="5937249"/>
              <a:chExt cx="1765300" cy="203201"/>
            </a:xfrm>
          </p:grpSpPr>
          <p:cxnSp>
            <p:nvCxnSpPr>
              <p:cNvPr id="97" name="Straight Connector 4"/>
              <p:cNvCxnSpPr/>
              <p:nvPr>
                <p:custDataLst>
                  <p:tags r:id="rId22"/>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3"/>
              <p:cNvCxnSpPr/>
              <p:nvPr>
                <p:custDataLst>
                  <p:tags r:id="rId23"/>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2" name="Gruppierung 91"/>
            <p:cNvGrpSpPr/>
            <p:nvPr/>
          </p:nvGrpSpPr>
          <p:grpSpPr>
            <a:xfrm rot="16200000" flipH="1">
              <a:off x="5981704" y="3073399"/>
              <a:ext cx="482597" cy="2997203"/>
              <a:chOff x="1320800" y="5937249"/>
              <a:chExt cx="1765300" cy="203201"/>
            </a:xfrm>
          </p:grpSpPr>
          <p:cxnSp>
            <p:nvCxnSpPr>
              <p:cNvPr id="95" name="Straight Connector 4"/>
              <p:cNvCxnSpPr/>
              <p:nvPr>
                <p:custDataLst>
                  <p:tags r:id="rId20"/>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3"/>
              <p:cNvCxnSpPr/>
              <p:nvPr>
                <p:custDataLst>
                  <p:tags r:id="rId21"/>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Textfeld 38"/>
            <p:cNvSpPr txBox="1">
              <a:spLocks noChangeArrowheads="1"/>
            </p:cNvSpPr>
            <p:nvPr/>
          </p:nvSpPr>
          <p:spPr bwMode="auto">
            <a:xfrm>
              <a:off x="5514024" y="47893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sp>
          <p:nvSpPr>
            <p:cNvPr id="94" name="Textfeld 35"/>
            <p:cNvSpPr txBox="1">
              <a:spLocks noChangeArrowheads="1"/>
            </p:cNvSpPr>
            <p:nvPr/>
          </p:nvSpPr>
          <p:spPr bwMode="auto">
            <a:xfrm>
              <a:off x="7910591" y="5201963"/>
              <a:ext cx="798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Farmer</a:t>
              </a:r>
              <a:endParaRPr lang="en-US" sz="1600">
                <a:solidFill>
                  <a:srgbClr val="3366FF"/>
                </a:solidFill>
                <a:latin typeface="Corbel"/>
                <a:cs typeface="Corbel"/>
              </a:endParaRPr>
            </a:p>
          </p:txBody>
        </p:sp>
      </p:grpSp>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From the view of a contractor an </a:t>
            </a:r>
            <a:r>
              <a:rPr lang="en-US" dirty="0" err="1" smtClean="0">
                <a:solidFill>
                  <a:schemeClr val="bg2">
                    <a:lumMod val="75000"/>
                  </a:schemeClr>
                </a:solidFill>
                <a:latin typeface="Corbel"/>
                <a:cs typeface="Corbel"/>
              </a:rPr>
              <a:t>iGreen</a:t>
            </a:r>
            <a:r>
              <a:rPr lang="en-US" dirty="0" smtClean="0">
                <a:solidFill>
                  <a:schemeClr val="bg2">
                    <a:lumMod val="75000"/>
                  </a:schemeClr>
                </a:solidFill>
                <a:latin typeface="Corbel"/>
                <a:cs typeface="Corbel"/>
              </a:rPr>
              <a:t> Node provides many options</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18</a:t>
            </a:fld>
            <a:endParaRPr lang="en-US" sz="900"/>
          </a:p>
        </p:txBody>
      </p:sp>
      <p:grpSp>
        <p:nvGrpSpPr>
          <p:cNvPr id="30" name="Gruppierung 29"/>
          <p:cNvGrpSpPr/>
          <p:nvPr/>
        </p:nvGrpSpPr>
        <p:grpSpPr>
          <a:xfrm>
            <a:off x="5130803" y="3116263"/>
            <a:ext cx="3628248" cy="757237"/>
            <a:chOff x="5130803" y="3116263"/>
            <a:chExt cx="3628248" cy="757237"/>
          </a:xfrm>
        </p:grpSpPr>
        <p:cxnSp>
          <p:nvCxnSpPr>
            <p:cNvPr id="61" name="Straight Connector 4"/>
            <p:cNvCxnSpPr/>
            <p:nvPr>
              <p:custDataLst>
                <p:tags r:id="rId18"/>
              </p:custDataLst>
            </p:nvPr>
          </p:nvCxnSpPr>
          <p:spPr bwMode="auto">
            <a:xfrm>
              <a:off x="5130803" y="3403601"/>
              <a:ext cx="2590799" cy="0"/>
            </a:xfrm>
            <a:prstGeom prst="line">
              <a:avLst/>
            </a:prstGeom>
            <a:ln w="12700" cap="rnd">
              <a:solidFill>
                <a:srgbClr val="3366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uppieren 44"/>
            <p:cNvGrpSpPr>
              <a:grpSpLocks/>
            </p:cNvGrpSpPr>
            <p:nvPr/>
          </p:nvGrpSpPr>
          <p:grpSpPr bwMode="auto">
            <a:xfrm>
              <a:off x="7843839" y="3116263"/>
              <a:ext cx="915212" cy="757237"/>
              <a:chOff x="3563938" y="4005263"/>
              <a:chExt cx="1112837" cy="920750"/>
            </a:xfrm>
            <a:solidFill>
              <a:srgbClr val="98CC0F"/>
            </a:solidFill>
          </p:grpSpPr>
          <p:sp>
            <p:nvSpPr>
              <p:cNvPr id="67" name="Abgerundetes Rechteck 66"/>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600" smtClean="0">
                    <a:solidFill>
                      <a:srgbClr val="3366FF"/>
                    </a:solidFill>
                    <a:latin typeface="+mn-lt"/>
                    <a:ea typeface="+mn-ea"/>
                  </a:rPr>
                  <a:t>iGreen Node</a:t>
                </a:r>
                <a:endParaRPr lang="en-US" sz="1600">
                  <a:solidFill>
                    <a:srgbClr val="3366FF"/>
                  </a:solidFill>
                  <a:latin typeface="+mn-lt"/>
                  <a:ea typeface="+mn-ea"/>
                </a:endParaRPr>
              </a:p>
            </p:txBody>
          </p:sp>
          <p:pic>
            <p:nvPicPr>
              <p:cNvPr id="68" name="Picture 199" descr="02-BLU Kopie.jpg"/>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69" name="Textfeld 38"/>
            <p:cNvSpPr txBox="1">
              <a:spLocks noChangeArrowheads="1"/>
            </p:cNvSpPr>
            <p:nvPr/>
          </p:nvSpPr>
          <p:spPr bwMode="auto">
            <a:xfrm>
              <a:off x="5224775" y="3379683"/>
              <a:ext cx="2425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with colleagues</a:t>
              </a:r>
              <a:endParaRPr lang="en-US" sz="1600">
                <a:solidFill>
                  <a:schemeClr val="bg2">
                    <a:lumMod val="75000"/>
                  </a:schemeClr>
                </a:solidFill>
                <a:latin typeface="Corbel"/>
                <a:cs typeface="Corbel"/>
              </a:endParaRPr>
            </a:p>
          </p:txBody>
        </p:sp>
      </p:grpSp>
      <p:grpSp>
        <p:nvGrpSpPr>
          <p:cNvPr id="27" name="Gruppierung 26"/>
          <p:cNvGrpSpPr/>
          <p:nvPr/>
        </p:nvGrpSpPr>
        <p:grpSpPr>
          <a:xfrm>
            <a:off x="544659" y="1506263"/>
            <a:ext cx="3811445" cy="1373774"/>
            <a:chOff x="544659" y="1506263"/>
            <a:chExt cx="3811445" cy="1373774"/>
          </a:xfrm>
        </p:grpSpPr>
        <p:pic>
          <p:nvPicPr>
            <p:cNvPr id="22562" name="Picture 5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90550" y="1920874"/>
              <a:ext cx="6060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Textfeld 35"/>
            <p:cNvSpPr txBox="1">
              <a:spLocks noChangeArrowheads="1"/>
            </p:cNvSpPr>
            <p:nvPr/>
          </p:nvSpPr>
          <p:spPr bwMode="auto">
            <a:xfrm>
              <a:off x="544659" y="1506263"/>
              <a:ext cx="67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Retail</a:t>
              </a:r>
              <a:endParaRPr lang="en-US" sz="1600">
                <a:solidFill>
                  <a:srgbClr val="3366FF"/>
                </a:solidFill>
                <a:latin typeface="Corbel"/>
                <a:cs typeface="Corbel"/>
              </a:endParaRPr>
            </a:p>
          </p:txBody>
        </p:sp>
        <p:sp>
          <p:nvSpPr>
            <p:cNvPr id="99" name="Textfeld 38"/>
            <p:cNvSpPr txBox="1">
              <a:spLocks noChangeArrowheads="1"/>
            </p:cNvSpPr>
            <p:nvPr/>
          </p:nvSpPr>
          <p:spPr bwMode="auto">
            <a:xfrm>
              <a:off x="2564298" y="20080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100" name="Gruppierung 99"/>
            <p:cNvGrpSpPr/>
            <p:nvPr/>
          </p:nvGrpSpPr>
          <p:grpSpPr>
            <a:xfrm flipH="1" flipV="1">
              <a:off x="1358901" y="2349502"/>
              <a:ext cx="2997203" cy="482597"/>
              <a:chOff x="1308101" y="5270502"/>
              <a:chExt cx="2997203" cy="482597"/>
            </a:xfrm>
          </p:grpSpPr>
          <p:grpSp>
            <p:nvGrpSpPr>
              <p:cNvPr id="101" name="Gruppierung 100"/>
              <p:cNvGrpSpPr/>
              <p:nvPr/>
            </p:nvGrpSpPr>
            <p:grpSpPr>
              <a:xfrm rot="16200000" flipH="1">
                <a:off x="2794003" y="4025900"/>
                <a:ext cx="253998" cy="2768602"/>
                <a:chOff x="1320800" y="5937249"/>
                <a:chExt cx="1765300" cy="203201"/>
              </a:xfrm>
            </p:grpSpPr>
            <p:cxnSp>
              <p:nvCxnSpPr>
                <p:cNvPr id="105" name="Straight Connector 4"/>
                <p:cNvCxnSpPr/>
                <p:nvPr>
                  <p:custDataLst>
                    <p:tags r:id="rId1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3"/>
                <p:cNvCxnSpPr/>
                <p:nvPr>
                  <p:custDataLst>
                    <p:tags r:id="rId1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02" name="Gruppierung 101"/>
              <p:cNvGrpSpPr/>
              <p:nvPr/>
            </p:nvGrpSpPr>
            <p:grpSpPr>
              <a:xfrm rot="16200000" flipH="1">
                <a:off x="2565404" y="4013199"/>
                <a:ext cx="482597" cy="2997203"/>
                <a:chOff x="1320800" y="5937249"/>
                <a:chExt cx="1765300" cy="203201"/>
              </a:xfrm>
            </p:grpSpPr>
            <p:cxnSp>
              <p:nvCxnSpPr>
                <p:cNvPr id="103" name="Straight Connector 4"/>
                <p:cNvCxnSpPr/>
                <p:nvPr>
                  <p:custDataLst>
                    <p:tags r:id="rId1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
                <p:cNvCxnSpPr/>
                <p:nvPr>
                  <p:custDataLst>
                    <p:tags r:id="rId1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7" name="Textfeld 38"/>
            <p:cNvSpPr txBox="1">
              <a:spLocks noChangeArrowheads="1"/>
            </p:cNvSpPr>
            <p:nvPr/>
          </p:nvSpPr>
          <p:spPr bwMode="auto">
            <a:xfrm>
              <a:off x="2231584" y="2541483"/>
              <a:ext cx="135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Delivery Note</a:t>
              </a:r>
              <a:endParaRPr lang="en-US" sz="1600">
                <a:solidFill>
                  <a:schemeClr val="bg2">
                    <a:lumMod val="75000"/>
                  </a:schemeClr>
                </a:solidFill>
                <a:latin typeface="Corbel"/>
                <a:cs typeface="Corbel"/>
              </a:endParaRPr>
            </a:p>
          </p:txBody>
        </p:sp>
      </p:grpSp>
      <p:grpSp>
        <p:nvGrpSpPr>
          <p:cNvPr id="33" name="Gruppierung 32"/>
          <p:cNvGrpSpPr/>
          <p:nvPr/>
        </p:nvGrpSpPr>
        <p:grpSpPr>
          <a:xfrm>
            <a:off x="640253" y="3049483"/>
            <a:ext cx="3233247" cy="910054"/>
            <a:chOff x="640253" y="3049483"/>
            <a:chExt cx="3233247" cy="910054"/>
          </a:xfrm>
        </p:grpSpPr>
        <p:grpSp>
          <p:nvGrpSpPr>
            <p:cNvPr id="73" name="Gruppierung 72"/>
            <p:cNvGrpSpPr/>
            <p:nvPr/>
          </p:nvGrpSpPr>
          <p:grpSpPr>
            <a:xfrm>
              <a:off x="1298575" y="3403600"/>
              <a:ext cx="2574925" cy="228600"/>
              <a:chOff x="4495801" y="4343400"/>
              <a:chExt cx="2768602" cy="215903"/>
            </a:xfrm>
          </p:grpSpPr>
          <p:cxnSp>
            <p:nvCxnSpPr>
              <p:cNvPr id="74" name="Straight Connector 4"/>
              <p:cNvCxnSpPr/>
              <p:nvPr>
                <p:custDataLst>
                  <p:tags r:id="rId12"/>
                </p:custDataLst>
              </p:nvPr>
            </p:nvCxnSpPr>
            <p:spPr bwMode="auto">
              <a:xfrm rot="16200000" flipH="1">
                <a:off x="5880102" y="2959099"/>
                <a:ext cx="0" cy="2768602"/>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4"/>
              <p:cNvCxnSpPr/>
              <p:nvPr>
                <p:custDataLst>
                  <p:tags r:id="rId13"/>
                </p:custDataLst>
              </p:nvPr>
            </p:nvCxnSpPr>
            <p:spPr bwMode="auto">
              <a:xfrm flipV="1">
                <a:off x="4495803" y="4559299"/>
                <a:ext cx="2768600" cy="4"/>
              </a:xfrm>
              <a:prstGeom prst="line">
                <a:avLst/>
              </a:prstGeom>
              <a:ln w="12700" cap="rnd">
                <a:solidFill>
                  <a:srgbClr val="33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38"/>
            <p:cNvSpPr txBox="1">
              <a:spLocks noChangeArrowheads="1"/>
            </p:cNvSpPr>
            <p:nvPr/>
          </p:nvSpPr>
          <p:spPr bwMode="auto">
            <a:xfrm>
              <a:off x="1675853" y="3049483"/>
              <a:ext cx="1648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of data</a:t>
              </a:r>
              <a:endParaRPr lang="en-US" sz="1600">
                <a:solidFill>
                  <a:schemeClr val="bg2">
                    <a:lumMod val="75000"/>
                  </a:schemeClr>
                </a:solidFill>
                <a:latin typeface="Corbel"/>
                <a:cs typeface="Corbel"/>
              </a:endParaRPr>
            </a:p>
          </p:txBody>
        </p:sp>
        <p:sp>
          <p:nvSpPr>
            <p:cNvPr id="77" name="Textfeld 38"/>
            <p:cNvSpPr txBox="1">
              <a:spLocks noChangeArrowheads="1"/>
            </p:cNvSpPr>
            <p:nvPr/>
          </p:nvSpPr>
          <p:spPr bwMode="auto">
            <a:xfrm>
              <a:off x="1792924" y="36209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pic>
          <p:nvPicPr>
            <p:cNvPr id="116" name="Grafik 4" descr="20110304_radar_aloqa_list_with_galaxy_s.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rot="20779235">
              <a:off x="640253" y="3122923"/>
              <a:ext cx="453438" cy="791423"/>
            </a:xfrm>
            <a:prstGeom prst="rect">
              <a:avLst/>
            </a:prstGeom>
            <a:noFill/>
            <a:ln>
              <a:noFill/>
            </a:ln>
            <a:scene3d>
              <a:camera prst="perspectiveHeroicExtreme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uppierung 35"/>
          <p:cNvGrpSpPr/>
          <p:nvPr/>
        </p:nvGrpSpPr>
        <p:grpSpPr>
          <a:xfrm>
            <a:off x="69186" y="4203701"/>
            <a:ext cx="4286918" cy="1336816"/>
            <a:chOff x="69186" y="4203701"/>
            <a:chExt cx="4286918" cy="1336816"/>
          </a:xfrm>
        </p:grpSpPr>
        <p:grpSp>
          <p:nvGrpSpPr>
            <p:cNvPr id="32" name="Gruppierung 31"/>
            <p:cNvGrpSpPr/>
            <p:nvPr/>
          </p:nvGrpSpPr>
          <p:grpSpPr>
            <a:xfrm>
              <a:off x="159308" y="4203701"/>
              <a:ext cx="4196796" cy="924236"/>
              <a:chOff x="159308" y="4203701"/>
              <a:chExt cx="4196796" cy="924236"/>
            </a:xfrm>
          </p:grpSpPr>
          <p:pic>
            <p:nvPicPr>
              <p:cNvPr id="22568" name="Picture 55"/>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308" y="4203701"/>
                <a:ext cx="1358729"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feld 38"/>
              <p:cNvSpPr txBox="1">
                <a:spLocks noChangeArrowheads="1"/>
              </p:cNvSpPr>
              <p:nvPr/>
            </p:nvSpPr>
            <p:spPr bwMode="auto">
              <a:xfrm>
                <a:off x="2564298" y="42559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22" name="Gruppierung 21"/>
              <p:cNvGrpSpPr/>
              <p:nvPr/>
            </p:nvGrpSpPr>
            <p:grpSpPr>
              <a:xfrm flipH="1">
                <a:off x="1358901" y="4330702"/>
                <a:ext cx="2997203" cy="482597"/>
                <a:chOff x="1308101" y="5270502"/>
                <a:chExt cx="2997203" cy="482597"/>
              </a:xfrm>
            </p:grpSpPr>
            <p:grpSp>
              <p:nvGrpSpPr>
                <p:cNvPr id="82" name="Gruppierung 81"/>
                <p:cNvGrpSpPr/>
                <p:nvPr/>
              </p:nvGrpSpPr>
              <p:grpSpPr>
                <a:xfrm rot="16200000" flipH="1">
                  <a:off x="2794003" y="4025900"/>
                  <a:ext cx="253998" cy="2768602"/>
                  <a:chOff x="1320800" y="5937249"/>
                  <a:chExt cx="1765300" cy="203201"/>
                </a:xfrm>
              </p:grpSpPr>
              <p:cxnSp>
                <p:nvCxnSpPr>
                  <p:cNvPr id="83" name="Straight Connector 4"/>
                  <p:cNvCxnSpPr/>
                  <p:nvPr>
                    <p:custDataLst>
                      <p:tags r:id="rId10"/>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3"/>
                  <p:cNvCxnSpPr/>
                  <p:nvPr>
                    <p:custDataLst>
                      <p:tags r:id="rId11"/>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uppierung 84"/>
                <p:cNvGrpSpPr/>
                <p:nvPr/>
              </p:nvGrpSpPr>
              <p:grpSpPr>
                <a:xfrm rot="16200000" flipH="1">
                  <a:off x="2565404" y="4013199"/>
                  <a:ext cx="482597" cy="2997203"/>
                  <a:chOff x="1320800" y="5937249"/>
                  <a:chExt cx="1765300" cy="203201"/>
                </a:xfrm>
              </p:grpSpPr>
              <p:cxnSp>
                <p:nvCxnSpPr>
                  <p:cNvPr id="86" name="Straight Connector 4"/>
                  <p:cNvCxnSpPr/>
                  <p:nvPr>
                    <p:custDataLst>
                      <p:tags r:id="rId8"/>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
                  <p:cNvCxnSpPr/>
                  <p:nvPr>
                    <p:custDataLst>
                      <p:tags r:id="rId9"/>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88" name="Textfeld 38"/>
              <p:cNvSpPr txBox="1">
                <a:spLocks noChangeArrowheads="1"/>
              </p:cNvSpPr>
              <p:nvPr/>
            </p:nvSpPr>
            <p:spPr bwMode="auto">
              <a:xfrm>
                <a:off x="2411668" y="4789383"/>
                <a:ext cx="990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Task data</a:t>
                </a:r>
                <a:endParaRPr lang="en-US" sz="1600">
                  <a:solidFill>
                    <a:schemeClr val="bg2">
                      <a:lumMod val="75000"/>
                    </a:schemeClr>
                  </a:solidFill>
                  <a:latin typeface="Corbel"/>
                  <a:cs typeface="Corbel"/>
                </a:endParaRPr>
              </a:p>
            </p:txBody>
          </p:sp>
        </p:grpSp>
        <p:sp>
          <p:nvSpPr>
            <p:cNvPr id="118" name="Textfeld 35"/>
            <p:cNvSpPr txBox="1">
              <a:spLocks noChangeArrowheads="1"/>
            </p:cNvSpPr>
            <p:nvPr/>
          </p:nvSpPr>
          <p:spPr bwMode="auto">
            <a:xfrm>
              <a:off x="69186" y="5201963"/>
              <a:ext cx="15183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 Machine</a:t>
              </a:r>
              <a:endParaRPr lang="en-US" sz="1600">
                <a:solidFill>
                  <a:srgbClr val="3366FF"/>
                </a:solidFill>
                <a:latin typeface="Corbel"/>
                <a:cs typeface="Corbel"/>
              </a:endParaRPr>
            </a:p>
          </p:txBody>
        </p:sp>
      </p:grpSp>
      <p:grpSp>
        <p:nvGrpSpPr>
          <p:cNvPr id="29" name="Gruppierung 28"/>
          <p:cNvGrpSpPr/>
          <p:nvPr/>
        </p:nvGrpSpPr>
        <p:grpSpPr>
          <a:xfrm>
            <a:off x="4724401" y="1506263"/>
            <a:ext cx="3959759" cy="1373774"/>
            <a:chOff x="4724401" y="1506263"/>
            <a:chExt cx="3959759" cy="1373774"/>
          </a:xfrm>
        </p:grpSpPr>
        <p:pic>
          <p:nvPicPr>
            <p:cNvPr id="46" name="Picture 3" descr="C:\Users\ctuot01\Downloads\58445wmyb63qi2z.jpg"/>
            <p:cNvPicPr>
              <a:picLocks noChangeAspect="1" noChangeArrowheads="1"/>
            </p:cNvPicPr>
            <p:nvPr>
              <p:custDataLst>
                <p:tags r:id="rId3"/>
              </p:custDataLst>
            </p:nvPr>
          </p:nvPicPr>
          <p:blipFill rotWithShape="1">
            <a:blip r:embed="rId31">
              <a:extLst>
                <a:ext uri="{28A0092B-C50C-407E-A947-70E740481C1C}">
                  <a14:useLocalDpi xmlns:a14="http://schemas.microsoft.com/office/drawing/2010/main" val="0"/>
                </a:ext>
              </a:extLst>
            </a:blip>
            <a:srcRect l="-1" r="42111" b="9325"/>
            <a:stretch/>
          </p:blipFill>
          <p:spPr bwMode="auto">
            <a:xfrm>
              <a:off x="7972104" y="1841500"/>
              <a:ext cx="584246" cy="1011389"/>
            </a:xfrm>
            <a:prstGeom prst="rect">
              <a:avLst/>
            </a:prstGeom>
            <a:noFill/>
            <a:extLst>
              <a:ext uri="{909E8E84-426E-40dd-AFC4-6F175D3DCCD1}">
                <a14:hiddenFill xmlns:a14="http://schemas.microsoft.com/office/drawing/2010/main">
                  <a:solidFill>
                    <a:srgbClr val="FFFFFF"/>
                  </a:solidFill>
                </a14:hiddenFill>
              </a:ext>
            </a:extLst>
          </p:spPr>
        </p:pic>
        <p:sp>
          <p:nvSpPr>
            <p:cNvPr id="91" name="Textfeld 38"/>
            <p:cNvSpPr txBox="1">
              <a:spLocks noChangeArrowheads="1"/>
            </p:cNvSpPr>
            <p:nvPr/>
          </p:nvSpPr>
          <p:spPr bwMode="auto">
            <a:xfrm>
              <a:off x="5804415" y="2008083"/>
              <a:ext cx="935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Request)</a:t>
              </a:r>
              <a:endParaRPr lang="en-US" sz="1600">
                <a:solidFill>
                  <a:schemeClr val="bg2">
                    <a:lumMod val="75000"/>
                  </a:schemeClr>
                </a:solidFill>
                <a:latin typeface="Corbel"/>
                <a:cs typeface="Corbel"/>
              </a:endParaRPr>
            </a:p>
          </p:txBody>
        </p:sp>
        <p:sp>
          <p:nvSpPr>
            <p:cNvPr id="98" name="Textfeld 38"/>
            <p:cNvSpPr txBox="1">
              <a:spLocks noChangeArrowheads="1"/>
            </p:cNvSpPr>
            <p:nvPr/>
          </p:nvSpPr>
          <p:spPr bwMode="auto">
            <a:xfrm>
              <a:off x="5990867" y="2541483"/>
              <a:ext cx="562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Map</a:t>
              </a:r>
              <a:endParaRPr lang="en-US" sz="1600">
                <a:solidFill>
                  <a:schemeClr val="bg2">
                    <a:lumMod val="75000"/>
                  </a:schemeClr>
                </a:solidFill>
                <a:latin typeface="Corbel"/>
                <a:cs typeface="Corbel"/>
              </a:endParaRPr>
            </a:p>
          </p:txBody>
        </p:sp>
        <p:grpSp>
          <p:nvGrpSpPr>
            <p:cNvPr id="108" name="Gruppierung 107"/>
            <p:cNvGrpSpPr/>
            <p:nvPr/>
          </p:nvGrpSpPr>
          <p:grpSpPr>
            <a:xfrm flipV="1">
              <a:off x="4724401" y="2349502"/>
              <a:ext cx="2997203" cy="482597"/>
              <a:chOff x="1308101" y="5270502"/>
              <a:chExt cx="2997203" cy="482597"/>
            </a:xfrm>
          </p:grpSpPr>
          <p:grpSp>
            <p:nvGrpSpPr>
              <p:cNvPr id="109" name="Gruppierung 108"/>
              <p:cNvGrpSpPr/>
              <p:nvPr/>
            </p:nvGrpSpPr>
            <p:grpSpPr>
              <a:xfrm rot="16200000" flipH="1">
                <a:off x="2794003" y="4025900"/>
                <a:ext cx="253998" cy="2768602"/>
                <a:chOff x="1320800" y="5937249"/>
                <a:chExt cx="1765300" cy="203201"/>
              </a:xfrm>
            </p:grpSpPr>
            <p:cxnSp>
              <p:nvCxnSpPr>
                <p:cNvPr id="113" name="Straight Connector 4"/>
                <p:cNvCxnSpPr/>
                <p:nvPr>
                  <p:custDataLst>
                    <p:tags r:id="rId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3"/>
                <p:cNvCxnSpPr/>
                <p:nvPr>
                  <p:custDataLst>
                    <p:tags r:id="rId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10" name="Gruppierung 109"/>
              <p:cNvGrpSpPr/>
              <p:nvPr/>
            </p:nvGrpSpPr>
            <p:grpSpPr>
              <a:xfrm rot="16200000" flipH="1">
                <a:off x="2565404" y="4013199"/>
                <a:ext cx="482597" cy="2997203"/>
                <a:chOff x="1320800" y="5937249"/>
                <a:chExt cx="1765300" cy="203201"/>
              </a:xfrm>
            </p:grpSpPr>
            <p:cxnSp>
              <p:nvCxnSpPr>
                <p:cNvPr id="111" name="Straight Connector 4"/>
                <p:cNvCxnSpPr/>
                <p:nvPr>
                  <p:custDataLst>
                    <p:tags r:id="rId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3"/>
                <p:cNvCxnSpPr/>
                <p:nvPr>
                  <p:custDataLst>
                    <p:tags r:id="rId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9" name="Textfeld 35"/>
            <p:cNvSpPr txBox="1">
              <a:spLocks noChangeArrowheads="1"/>
            </p:cNvSpPr>
            <p:nvPr/>
          </p:nvSpPr>
          <p:spPr bwMode="auto">
            <a:xfrm>
              <a:off x="7935237" y="1506263"/>
              <a:ext cx="748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Expert</a:t>
              </a:r>
              <a:endParaRPr lang="en-US" sz="1600">
                <a:solidFill>
                  <a:srgbClr val="3366FF"/>
                </a:solidFill>
                <a:latin typeface="Corbel"/>
                <a:cs typeface="Corbel"/>
              </a:endParaRPr>
            </a:p>
          </p:txBody>
        </p:sp>
      </p:grpSp>
      <p:grpSp>
        <p:nvGrpSpPr>
          <p:cNvPr id="37" name="Gruppierung 36"/>
          <p:cNvGrpSpPr/>
          <p:nvPr/>
        </p:nvGrpSpPr>
        <p:grpSpPr>
          <a:xfrm>
            <a:off x="3378049" y="1320800"/>
            <a:ext cx="2387751" cy="4782967"/>
            <a:chOff x="3378049" y="1320800"/>
            <a:chExt cx="2387751" cy="4782967"/>
          </a:xfrm>
        </p:grpSpPr>
        <p:sp>
          <p:nvSpPr>
            <p:cNvPr id="22567" name="Textfeld 16"/>
            <p:cNvSpPr txBox="1">
              <a:spLocks noChangeArrowheads="1"/>
            </p:cNvSpPr>
            <p:nvPr/>
          </p:nvSpPr>
          <p:spPr bwMode="auto">
            <a:xfrm>
              <a:off x="3378049" y="5272770"/>
              <a:ext cx="2387751" cy="830997"/>
            </a:xfrm>
            <a:prstGeom prst="rect">
              <a:avLst/>
            </a:prstGeom>
            <a:solidFill>
              <a:srgbClr val="98CC0F"/>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600" i="1" smtClean="0">
                  <a:solidFill>
                    <a:schemeClr val="bg1"/>
                  </a:solidFill>
                  <a:latin typeface="Corbel"/>
                  <a:cs typeface="Corbel"/>
                </a:rPr>
                <a:t>Search Servives</a:t>
              </a:r>
            </a:p>
            <a:p>
              <a:pPr algn="ctr" eaLnBrk="1" hangingPunct="1"/>
              <a:r>
                <a:rPr lang="en-US" sz="1600" i="1" smtClean="0">
                  <a:solidFill>
                    <a:schemeClr val="bg1"/>
                  </a:solidFill>
                  <a:latin typeface="Corbel"/>
                  <a:cs typeface="Corbel"/>
                </a:rPr>
                <a:t>Evaluation Services</a:t>
              </a:r>
            </a:p>
            <a:p>
              <a:pPr algn="ctr" eaLnBrk="1" hangingPunct="1"/>
              <a:r>
                <a:rPr lang="en-US" sz="1600" i="1" smtClean="0">
                  <a:solidFill>
                    <a:schemeClr val="bg1"/>
                  </a:solidFill>
                  <a:latin typeface="Corbel"/>
                  <a:cs typeface="Corbel"/>
                </a:rPr>
                <a:t>Visulalization Services</a:t>
              </a:r>
              <a:endParaRPr lang="en-US" sz="1600" i="1">
                <a:solidFill>
                  <a:schemeClr val="bg1"/>
                </a:solidFill>
                <a:latin typeface="Corbel"/>
                <a:cs typeface="Corbel"/>
              </a:endParaRPr>
            </a:p>
          </p:txBody>
        </p:sp>
        <p:sp>
          <p:nvSpPr>
            <p:cNvPr id="23" name="Zylinder 22"/>
            <p:cNvSpPr/>
            <p:nvPr/>
          </p:nvSpPr>
          <p:spPr bwMode="auto">
            <a:xfrm>
              <a:off x="4038600" y="1320800"/>
              <a:ext cx="939800" cy="711200"/>
            </a:xfrm>
            <a:prstGeom prst="can">
              <a:avLst/>
            </a:prstGeom>
            <a:solidFill>
              <a:srgbClr val="98CC0F"/>
            </a:solidFill>
            <a:ln w="9525" cap="flat" cmpd="sng" algn="ctr">
              <a:solidFill>
                <a:srgbClr val="B3B3B3"/>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12" charset="0"/>
              </a:endParaRPr>
            </a:p>
          </p:txBody>
        </p:sp>
        <p:sp>
          <p:nvSpPr>
            <p:cNvPr id="122" name="Textfeld 35"/>
            <p:cNvSpPr txBox="1">
              <a:spLocks noChangeArrowheads="1"/>
            </p:cNvSpPr>
            <p:nvPr/>
          </p:nvSpPr>
          <p:spPr bwMode="auto">
            <a:xfrm>
              <a:off x="4175683" y="1506263"/>
              <a:ext cx="648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Filing</a:t>
              </a:r>
              <a:endParaRPr lang="en-US" sz="1600">
                <a:solidFill>
                  <a:srgbClr val="3366FF"/>
                </a:solidFill>
                <a:latin typeface="Corbel"/>
                <a:cs typeface="Corbel"/>
              </a:endParaRPr>
            </a:p>
          </p:txBody>
        </p:sp>
        <p:cxnSp>
          <p:nvCxnSpPr>
            <p:cNvPr id="123" name="Straight Connector 3"/>
            <p:cNvCxnSpPr/>
            <p:nvPr>
              <p:custDataLst>
                <p:tags r:id="rId1"/>
              </p:custDataLst>
            </p:nvPr>
          </p:nvCxnSpPr>
          <p:spPr bwMode="auto">
            <a:xfrm>
              <a:off x="4546602" y="2197100"/>
              <a:ext cx="0" cy="6223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3"/>
            <p:cNvCxnSpPr/>
            <p:nvPr>
              <p:custDataLst>
                <p:tags r:id="rId2"/>
              </p:custDataLst>
            </p:nvPr>
          </p:nvCxnSpPr>
          <p:spPr bwMode="auto">
            <a:xfrm>
              <a:off x="4546602" y="4330700"/>
              <a:ext cx="0" cy="7874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Freihandform 2"/>
          <p:cNvSpPr/>
          <p:nvPr/>
        </p:nvSpPr>
        <p:spPr>
          <a:xfrm>
            <a:off x="317500" y="1219200"/>
            <a:ext cx="8572500" cy="4978400"/>
          </a:xfrm>
          <a:custGeom>
            <a:avLst/>
            <a:gdLst>
              <a:gd name="connsiteX0" fmla="*/ 4191000 w 8572500"/>
              <a:gd name="connsiteY0" fmla="*/ 0 h 4978400"/>
              <a:gd name="connsiteX1" fmla="*/ 8572500 w 8572500"/>
              <a:gd name="connsiteY1" fmla="*/ 76200 h 4978400"/>
              <a:gd name="connsiteX2" fmla="*/ 8470900 w 8572500"/>
              <a:gd name="connsiteY2" fmla="*/ 4978400 h 4978400"/>
              <a:gd name="connsiteX3" fmla="*/ 2844800 w 8572500"/>
              <a:gd name="connsiteY3" fmla="*/ 4953000 h 4978400"/>
              <a:gd name="connsiteX4" fmla="*/ 2857500 w 8572500"/>
              <a:gd name="connsiteY4" fmla="*/ 4000500 h 4978400"/>
              <a:gd name="connsiteX5" fmla="*/ 4140200 w 8572500"/>
              <a:gd name="connsiteY5" fmla="*/ 3708400 h 4978400"/>
              <a:gd name="connsiteX6" fmla="*/ 4064000 w 8572500"/>
              <a:gd name="connsiteY6" fmla="*/ 1727200 h 4978400"/>
              <a:gd name="connsiteX7" fmla="*/ 25400 w 8572500"/>
              <a:gd name="connsiteY7" fmla="*/ 1651000 h 4978400"/>
              <a:gd name="connsiteX8" fmla="*/ 0 w 8572500"/>
              <a:gd name="connsiteY8" fmla="*/ 12700 h 4978400"/>
              <a:gd name="connsiteX9" fmla="*/ 4127500 w 8572500"/>
              <a:gd name="connsiteY9" fmla="*/ 127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00" h="4978400">
                <a:moveTo>
                  <a:pt x="4191000" y="0"/>
                </a:moveTo>
                <a:lnTo>
                  <a:pt x="8572500" y="76200"/>
                </a:lnTo>
                <a:lnTo>
                  <a:pt x="8470900" y="4978400"/>
                </a:lnTo>
                <a:lnTo>
                  <a:pt x="2844800" y="4953000"/>
                </a:lnTo>
                <a:lnTo>
                  <a:pt x="2857500" y="4000500"/>
                </a:lnTo>
                <a:lnTo>
                  <a:pt x="4140200" y="3708400"/>
                </a:lnTo>
                <a:lnTo>
                  <a:pt x="4064000" y="1727200"/>
                </a:lnTo>
                <a:lnTo>
                  <a:pt x="25400" y="1651000"/>
                </a:lnTo>
                <a:lnTo>
                  <a:pt x="0" y="12700"/>
                </a:lnTo>
                <a:lnTo>
                  <a:pt x="4127500" y="12700"/>
                </a:lnTo>
              </a:path>
            </a:pathLst>
          </a:custGeom>
          <a:solidFill>
            <a:srgbClr val="FFFFFF">
              <a:alpha val="75000"/>
            </a:srgbClr>
          </a:solidFill>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79" name="Rechteck 78"/>
          <p:cNvSpPr/>
          <p:nvPr/>
        </p:nvSpPr>
        <p:spPr>
          <a:xfrm rot="21309006">
            <a:off x="187180" y="1613660"/>
            <a:ext cx="8327921" cy="830997"/>
          </a:xfrm>
          <a:prstGeom prst="rect">
            <a:avLst/>
          </a:prstGeom>
        </p:spPr>
        <p:txBody>
          <a:bodyPr wrap="none">
            <a:spAutoFit/>
          </a:bodyPr>
          <a:lstStyle/>
          <a:p>
            <a:r>
              <a:rPr lang="en-US" sz="2400" b="1" dirty="0" smtClean="0">
                <a:solidFill>
                  <a:srgbClr val="800000"/>
                </a:solidFill>
                <a:latin typeface="Chalkduster"/>
                <a:cs typeface="Chalkduster"/>
              </a:rPr>
              <a:t> But we may also improve the communication</a:t>
            </a:r>
          </a:p>
          <a:p>
            <a:r>
              <a:rPr lang="en-US" sz="2400" b="1" dirty="0" smtClean="0">
                <a:solidFill>
                  <a:srgbClr val="800000"/>
                </a:solidFill>
                <a:latin typeface="Chalkduster"/>
                <a:cs typeface="Chalkduster"/>
              </a:rPr>
              <a:t>on the acres using a machine connector!</a:t>
            </a:r>
            <a:endParaRPr lang="en-US" sz="2400" b="1" dirty="0">
              <a:solidFill>
                <a:srgbClr val="800000"/>
              </a:solidFill>
              <a:latin typeface="Chalkduster"/>
              <a:cs typeface="Chalkduster"/>
            </a:endParaRPr>
          </a:p>
        </p:txBody>
      </p:sp>
      <p:grpSp>
        <p:nvGrpSpPr>
          <p:cNvPr id="126" name="Gruppierung 125"/>
          <p:cNvGrpSpPr/>
          <p:nvPr/>
        </p:nvGrpSpPr>
        <p:grpSpPr>
          <a:xfrm>
            <a:off x="3756465" y="3052763"/>
            <a:ext cx="1518364" cy="1153299"/>
            <a:chOff x="3756465" y="3052763"/>
            <a:chExt cx="1518364" cy="1153299"/>
          </a:xfrm>
        </p:grpSpPr>
        <p:grpSp>
          <p:nvGrpSpPr>
            <p:cNvPr id="127" name="Gruppieren 44"/>
            <p:cNvGrpSpPr>
              <a:grpSpLocks/>
            </p:cNvGrpSpPr>
            <p:nvPr/>
          </p:nvGrpSpPr>
          <p:grpSpPr bwMode="auto">
            <a:xfrm>
              <a:off x="3970338" y="3052763"/>
              <a:ext cx="1112837" cy="920750"/>
              <a:chOff x="3563938" y="4005263"/>
              <a:chExt cx="1112837" cy="920750"/>
            </a:xfrm>
            <a:solidFill>
              <a:srgbClr val="98CC0F"/>
            </a:solidFill>
          </p:grpSpPr>
          <p:sp>
            <p:nvSpPr>
              <p:cNvPr id="129" name="Abgerundetes Rechteck 128"/>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800" smtClean="0">
                    <a:solidFill>
                      <a:srgbClr val="3366FF"/>
                    </a:solidFill>
                    <a:latin typeface="+mn-lt"/>
                    <a:ea typeface="+mn-ea"/>
                  </a:rPr>
                  <a:t>iGreen Node</a:t>
                </a:r>
                <a:endParaRPr lang="en-US" sz="1800">
                  <a:solidFill>
                    <a:srgbClr val="3366FF"/>
                  </a:solidFill>
                  <a:latin typeface="+mn-lt"/>
                  <a:ea typeface="+mn-ea"/>
                </a:endParaRPr>
              </a:p>
            </p:txBody>
          </p:sp>
          <p:pic>
            <p:nvPicPr>
              <p:cNvPr id="130" name="Picture 199" descr="02-BLU Kopie.jpg"/>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128" name="Textfeld 7"/>
            <p:cNvSpPr txBox="1">
              <a:spLocks noChangeArrowheads="1"/>
            </p:cNvSpPr>
            <p:nvPr/>
          </p:nvSpPr>
          <p:spPr bwMode="auto">
            <a:xfrm>
              <a:off x="3756465" y="3929063"/>
              <a:ext cx="1518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200" smtClean="0"/>
                <a:t>Office of Contractor</a:t>
              </a:r>
              <a:endParaRPr lang="en-US" sz="1200"/>
            </a:p>
          </p:txBody>
        </p:sp>
      </p:grpSp>
      <p:pic>
        <p:nvPicPr>
          <p:cNvPr id="117" name="Bild 116" descr="Bild 4.png"/>
          <p:cNvPicPr>
            <a:picLocks noChangeAspect="1"/>
          </p:cNvPicPr>
          <p:nvPr/>
        </p:nvPicPr>
        <p:blipFill>
          <a:blip r:embed="rId32"/>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3722343869"/>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79"/>
                                        </p:tgtEl>
                                        <p:attrNameLst>
                                          <p:attrName>style.visibility</p:attrName>
                                        </p:attrNameLst>
                                      </p:cBhvr>
                                      <p:to>
                                        <p:strVal val="visible"/>
                                      </p:to>
                                    </p:set>
                                    <p:anim calcmode="discrete" valueType="clr">
                                      <p:cBhvr override="childStyle">
                                        <p:cTn id="11" dur="80"/>
                                        <p:tgtEl>
                                          <p:spTgt spid="7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79"/>
                                        </p:tgtEl>
                                        <p:attrNameLst>
                                          <p:attrName>fillcolor</p:attrName>
                                        </p:attrNameLst>
                                      </p:cBhvr>
                                      <p:tavLst>
                                        <p:tav tm="0">
                                          <p:val>
                                            <p:clrVal>
                                              <a:schemeClr val="accent2"/>
                                            </p:clrVal>
                                          </p:val>
                                        </p:tav>
                                        <p:tav tm="50000">
                                          <p:val>
                                            <p:clrVal>
                                              <a:schemeClr val="hlink"/>
                                            </p:clrVal>
                                          </p:val>
                                        </p:tav>
                                      </p:tavLst>
                                    </p:anim>
                                    <p:set>
                                      <p:cBhvr>
                                        <p:cTn id="13" dur="80"/>
                                        <p:tgtEl>
                                          <p:spTgt spid="7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el 3"/>
          <p:cNvSpPr>
            <a:spLocks noGrp="1"/>
          </p:cNvSpPr>
          <p:nvPr>
            <p:ph type="title"/>
          </p:nvPr>
        </p:nvSpPr>
        <p:spPr>
          <a:xfrm>
            <a:off x="242888" y="400051"/>
            <a:ext cx="8634412" cy="666750"/>
          </a:xfrm>
        </p:spPr>
        <p:txBody>
          <a:bodyPr anchor="ctr"/>
          <a:lstStyle/>
          <a:p>
            <a:r>
              <a:rPr lang="en-US" dirty="0" smtClean="0">
                <a:solidFill>
                  <a:schemeClr val="bg2">
                    <a:lumMod val="75000"/>
                  </a:schemeClr>
                </a:solidFill>
                <a:latin typeface="Corbel"/>
                <a:cs typeface="Corbel"/>
              </a:rPr>
              <a:t>For the communication between agro-technology (e.g. machines), we have developed a specific machine connector using ISOXML</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19</a:t>
            </a:fld>
            <a:endParaRPr lang="en-US" sz="900"/>
          </a:p>
        </p:txBody>
      </p:sp>
      <p:sp>
        <p:nvSpPr>
          <p:cNvPr id="89" name="Rechteck 88"/>
          <p:cNvSpPr/>
          <p:nvPr/>
        </p:nvSpPr>
        <p:spPr>
          <a:xfrm>
            <a:off x="4914900" y="1548140"/>
            <a:ext cx="3886201" cy="584776"/>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Data synchronization between machines (fleet as synchronized data space)</a:t>
            </a:r>
          </a:p>
        </p:txBody>
      </p:sp>
      <p:grpSp>
        <p:nvGrpSpPr>
          <p:cNvPr id="24" name="Gruppierung 23"/>
          <p:cNvGrpSpPr/>
          <p:nvPr/>
        </p:nvGrpSpPr>
        <p:grpSpPr>
          <a:xfrm>
            <a:off x="2806700" y="3052763"/>
            <a:ext cx="2468129" cy="1849435"/>
            <a:chOff x="2806700" y="3052763"/>
            <a:chExt cx="2468129" cy="1849435"/>
          </a:xfrm>
        </p:grpSpPr>
        <p:grpSp>
          <p:nvGrpSpPr>
            <p:cNvPr id="90" name="Gruppierung 89"/>
            <p:cNvGrpSpPr/>
            <p:nvPr/>
          </p:nvGrpSpPr>
          <p:grpSpPr>
            <a:xfrm>
              <a:off x="3756465" y="3052763"/>
              <a:ext cx="1518364" cy="1153299"/>
              <a:chOff x="3756465" y="3052763"/>
              <a:chExt cx="1518364" cy="1153299"/>
            </a:xfrm>
          </p:grpSpPr>
          <p:grpSp>
            <p:nvGrpSpPr>
              <p:cNvPr id="92" name="Gruppieren 44"/>
              <p:cNvGrpSpPr>
                <a:grpSpLocks/>
              </p:cNvGrpSpPr>
              <p:nvPr/>
            </p:nvGrpSpPr>
            <p:grpSpPr bwMode="auto">
              <a:xfrm>
                <a:off x="3970338" y="3052763"/>
                <a:ext cx="1112837" cy="920750"/>
                <a:chOff x="3563938" y="4005263"/>
                <a:chExt cx="1112837" cy="920750"/>
              </a:xfrm>
              <a:solidFill>
                <a:srgbClr val="98CC0F"/>
              </a:solidFill>
            </p:grpSpPr>
            <p:sp>
              <p:nvSpPr>
                <p:cNvPr id="94" name="Abgerundetes Rechteck 93"/>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800" dirty="0" err="1" smtClean="0">
                      <a:solidFill>
                        <a:srgbClr val="3366FF"/>
                      </a:solidFill>
                      <a:latin typeface="+mn-lt"/>
                      <a:ea typeface="+mn-ea"/>
                    </a:rPr>
                    <a:t>iGreen</a:t>
                  </a:r>
                  <a:r>
                    <a:rPr lang="en-US" sz="1800" dirty="0" smtClean="0">
                      <a:solidFill>
                        <a:srgbClr val="3366FF"/>
                      </a:solidFill>
                      <a:latin typeface="+mn-lt"/>
                      <a:ea typeface="+mn-ea"/>
                    </a:rPr>
                    <a:t> Node</a:t>
                  </a:r>
                  <a:endParaRPr lang="en-US" sz="1800" dirty="0">
                    <a:solidFill>
                      <a:srgbClr val="3366FF"/>
                    </a:solidFill>
                    <a:latin typeface="+mn-lt"/>
                    <a:ea typeface="+mn-ea"/>
                  </a:endParaRPr>
                </a:p>
              </p:txBody>
            </p:sp>
            <p:pic>
              <p:nvPicPr>
                <p:cNvPr id="95" name="Picture 199" descr="02-BLU Kopie.jpg"/>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93" name="Textfeld 7"/>
              <p:cNvSpPr txBox="1">
                <a:spLocks noChangeArrowheads="1"/>
              </p:cNvSpPr>
              <p:nvPr/>
            </p:nvSpPr>
            <p:spPr bwMode="auto">
              <a:xfrm>
                <a:off x="3756465" y="3929063"/>
                <a:ext cx="1518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200" smtClean="0"/>
                  <a:t>Office of Contractor</a:t>
                </a:r>
                <a:endParaRPr lang="en-US" sz="1200"/>
              </a:p>
            </p:txBody>
          </p:sp>
        </p:grpSp>
        <p:grpSp>
          <p:nvGrpSpPr>
            <p:cNvPr id="5" name="Gruppierung 4"/>
            <p:cNvGrpSpPr/>
            <p:nvPr/>
          </p:nvGrpSpPr>
          <p:grpSpPr>
            <a:xfrm rot="10800000">
              <a:off x="2806700" y="3517897"/>
              <a:ext cx="1041400" cy="1384301"/>
              <a:chOff x="3289302" y="4457702"/>
              <a:chExt cx="3661699" cy="253998"/>
            </a:xfrm>
          </p:grpSpPr>
          <p:cxnSp>
            <p:nvCxnSpPr>
              <p:cNvPr id="131" name="Straight Connector 4"/>
              <p:cNvCxnSpPr/>
              <p:nvPr>
                <p:custDataLst>
                  <p:tags r:id="rId12"/>
                </p:custDataLst>
              </p:nvPr>
            </p:nvCxnSpPr>
            <p:spPr bwMode="auto">
              <a:xfrm rot="5400000">
                <a:off x="4673603" y="3327399"/>
                <a:ext cx="0" cy="2768602"/>
              </a:xfrm>
              <a:prstGeom prst="line">
                <a:avLst/>
              </a:prstGeom>
              <a:ln w="28575" cap="rnd" cmpd="sng">
                <a:solidFill>
                  <a:srgbClr val="3366FF"/>
                </a:solidFill>
                <a:prstDash val="sys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Connector 3"/>
              <p:cNvCxnSpPr/>
              <p:nvPr>
                <p:custDataLst>
                  <p:tags r:id="rId13"/>
                </p:custDataLst>
              </p:nvPr>
            </p:nvCxnSpPr>
            <p:spPr bwMode="auto">
              <a:xfrm rot="5400000">
                <a:off x="5930905" y="4584701"/>
                <a:ext cx="253998" cy="0"/>
              </a:xfrm>
              <a:prstGeom prst="line">
                <a:avLst/>
              </a:prstGeom>
              <a:ln w="28575" cap="rnd" cmpd="sng">
                <a:solidFill>
                  <a:srgbClr val="3366FF"/>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4"/>
              <p:cNvCxnSpPr/>
              <p:nvPr>
                <p:custDataLst>
                  <p:tags r:id="rId14"/>
                </p:custDataLst>
              </p:nvPr>
            </p:nvCxnSpPr>
            <p:spPr bwMode="auto">
              <a:xfrm rot="10800000">
                <a:off x="6080231" y="4458284"/>
                <a:ext cx="870770" cy="0"/>
              </a:xfrm>
              <a:prstGeom prst="line">
                <a:avLst/>
              </a:prstGeom>
              <a:ln w="28575" cap="rnd" cmpd="sng">
                <a:solidFill>
                  <a:srgbClr val="3366FF"/>
                </a:solidFill>
                <a:prstDash val="sysDash"/>
                <a:headEnd type="triangle"/>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21" name="Gruppierung 20"/>
          <p:cNvGrpSpPr/>
          <p:nvPr/>
        </p:nvGrpSpPr>
        <p:grpSpPr>
          <a:xfrm>
            <a:off x="217488" y="1320800"/>
            <a:ext cx="2532062" cy="3886200"/>
            <a:chOff x="217488" y="1320800"/>
            <a:chExt cx="2532062" cy="3886200"/>
          </a:xfrm>
        </p:grpSpPr>
        <p:sp>
          <p:nvSpPr>
            <p:cNvPr id="14" name="Rechteck 13"/>
            <p:cNvSpPr/>
            <p:nvPr/>
          </p:nvSpPr>
          <p:spPr bwMode="auto">
            <a:xfrm>
              <a:off x="469900" y="1409700"/>
              <a:ext cx="2260600" cy="3797300"/>
            </a:xfrm>
            <a:prstGeom prst="rect">
              <a:avLst/>
            </a:prstGeom>
            <a:noFill/>
            <a:ln w="952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pic>
          <p:nvPicPr>
            <p:cNvPr id="96" name="Picture 31" descr="jd_7050i_series_spfh"/>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7488" y="1320800"/>
              <a:ext cx="2532062"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
            <p:cNvPicPr>
              <a:picLocks noChangeAspect="1" noChangeArrowheads="1"/>
            </p:cNvPicPr>
            <p:nvPr/>
          </p:nvPicPr>
          <p:blipFill rotWithShape="1">
            <a:blip r:embed="rId19">
              <a:extLst>
                <a:ext uri="{28A0092B-C50C-407E-A947-70E740481C1C}">
                  <a14:useLocalDpi xmlns:a14="http://schemas.microsoft.com/office/drawing/2010/main" val="0"/>
                </a:ext>
              </a:extLst>
            </a:blip>
            <a:srcRect l="6323" r="6558"/>
            <a:stretch/>
          </p:blipFill>
          <p:spPr bwMode="auto">
            <a:xfrm>
              <a:off x="1498600" y="3070354"/>
              <a:ext cx="1181100" cy="111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ounded Rectangle 8"/>
            <p:cNvSpPr>
              <a:spLocks noChangeArrowheads="1"/>
            </p:cNvSpPr>
            <p:nvPr/>
          </p:nvSpPr>
          <p:spPr bwMode="auto">
            <a:xfrm>
              <a:off x="520700" y="4681538"/>
              <a:ext cx="2125663" cy="431800"/>
            </a:xfrm>
            <a:prstGeom prst="roundRect">
              <a:avLst>
                <a:gd name="adj" fmla="val 6745"/>
              </a:avLst>
            </a:prstGeom>
            <a:solidFill>
              <a:srgbClr val="98CC0F"/>
            </a:solidFill>
            <a:ln w="9525">
              <a:solidFill>
                <a:schemeClr val="bg1"/>
              </a:solidFill>
              <a:round/>
              <a:headEnd/>
              <a:tailEnd/>
            </a:ln>
            <a:effectLst>
              <a:outerShdw blurRad="123825" dist="114300" dir="2700000" rotWithShape="0">
                <a:srgbClr val="000000">
                  <a:alpha val="37999"/>
                </a:srgbClr>
              </a:outerShdw>
            </a:effectLst>
          </p:spPr>
          <p:txBody>
            <a:bodyPr anchor="ctr"/>
            <a:lstStyle/>
            <a:p>
              <a:pPr>
                <a:defRPr/>
              </a:pPr>
              <a:r>
                <a:rPr lang="en-US" sz="1200" b="1" dirty="0" smtClean="0">
                  <a:solidFill>
                    <a:schemeClr val="bg1"/>
                  </a:solidFill>
                  <a:latin typeface="Corbel"/>
                  <a:ea typeface="+mn-ea"/>
                  <a:cs typeface="Corbel"/>
                </a:rPr>
                <a:t>Machine</a:t>
              </a:r>
              <a:r>
                <a:rPr lang="de-DE" sz="1200" b="1" dirty="0" smtClean="0">
                  <a:solidFill>
                    <a:schemeClr val="bg1"/>
                  </a:solidFill>
                  <a:latin typeface="Corbel"/>
                  <a:ea typeface="+mn-ea"/>
                  <a:cs typeface="Corbel"/>
                </a:rPr>
                <a:t> Connector </a:t>
              </a:r>
              <a:r>
                <a:rPr lang="de-DE" sz="1200" b="1" dirty="0">
                  <a:solidFill>
                    <a:schemeClr val="bg1"/>
                  </a:solidFill>
                  <a:latin typeface="Corbel"/>
                  <a:ea typeface="+mn-ea"/>
                  <a:cs typeface="Corbel"/>
                </a:rPr>
                <a:t>Gateway</a:t>
              </a:r>
            </a:p>
          </p:txBody>
        </p:sp>
        <p:cxnSp>
          <p:nvCxnSpPr>
            <p:cNvPr id="148" name="Straight Connector 4"/>
            <p:cNvCxnSpPr/>
            <p:nvPr>
              <p:custDataLst>
                <p:tags r:id="rId10"/>
              </p:custDataLst>
            </p:nvPr>
          </p:nvCxnSpPr>
          <p:spPr bwMode="auto">
            <a:xfrm>
              <a:off x="2044700" y="4089400"/>
              <a:ext cx="14964" cy="558800"/>
            </a:xfrm>
            <a:prstGeom prst="line">
              <a:avLst/>
            </a:prstGeom>
            <a:ln w="28575" cap="rnd" cmpd="sng">
              <a:solidFill>
                <a:srgbClr val="3366FF"/>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Connector 4"/>
            <p:cNvCxnSpPr/>
            <p:nvPr>
              <p:custDataLst>
                <p:tags r:id="rId11"/>
              </p:custDataLst>
            </p:nvPr>
          </p:nvCxnSpPr>
          <p:spPr bwMode="auto">
            <a:xfrm>
              <a:off x="1135178" y="3797300"/>
              <a:ext cx="22786" cy="850900"/>
            </a:xfrm>
            <a:prstGeom prst="line">
              <a:avLst/>
            </a:prstGeom>
            <a:ln w="28575" cap="rnd" cmpd="sng">
              <a:solidFill>
                <a:srgbClr val="3366FF"/>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Gruppierung 24"/>
          <p:cNvGrpSpPr/>
          <p:nvPr/>
        </p:nvGrpSpPr>
        <p:grpSpPr>
          <a:xfrm>
            <a:off x="1136650" y="4267201"/>
            <a:ext cx="5125967" cy="1803399"/>
            <a:chOff x="1136650" y="4267201"/>
            <a:chExt cx="5125967" cy="1803399"/>
          </a:xfrm>
        </p:grpSpPr>
        <p:pic>
          <p:nvPicPr>
            <p:cNvPr id="97" name="Picture 17" descr="claas_tracto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78163" y="4994022"/>
              <a:ext cx="1112837" cy="80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4" descr="Krone BiG X 110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41900" y="4673600"/>
              <a:ext cx="1220717"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4" name="Straight Connector 4"/>
            <p:cNvCxnSpPr/>
            <p:nvPr>
              <p:custDataLst>
                <p:tags r:id="rId1"/>
              </p:custDataLst>
            </p:nvPr>
          </p:nvCxnSpPr>
          <p:spPr bwMode="auto">
            <a:xfrm>
              <a:off x="4268304" y="5562736"/>
              <a:ext cx="786296" cy="0"/>
            </a:xfrm>
            <a:prstGeom prst="line">
              <a:avLst/>
            </a:prstGeom>
            <a:ln w="28575" cap="rnd" cmpd="sng">
              <a:solidFill>
                <a:srgbClr val="3366FF"/>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136" name="Gruppierung 135"/>
            <p:cNvGrpSpPr/>
            <p:nvPr/>
          </p:nvGrpSpPr>
          <p:grpSpPr>
            <a:xfrm rot="5400000">
              <a:off x="2400301" y="4914901"/>
              <a:ext cx="190498" cy="901700"/>
              <a:chOff x="3289302" y="4457702"/>
              <a:chExt cx="2768602" cy="253998"/>
            </a:xfrm>
          </p:grpSpPr>
          <p:cxnSp>
            <p:nvCxnSpPr>
              <p:cNvPr id="137" name="Straight Connector 4"/>
              <p:cNvCxnSpPr/>
              <p:nvPr>
                <p:custDataLst>
                  <p:tags r:id="rId8"/>
                </p:custDataLst>
              </p:nvPr>
            </p:nvCxnSpPr>
            <p:spPr bwMode="auto">
              <a:xfrm rot="5400000">
                <a:off x="4673603" y="3327399"/>
                <a:ext cx="0" cy="2768602"/>
              </a:xfrm>
              <a:prstGeom prst="line">
                <a:avLst/>
              </a:prstGeom>
              <a:ln w="28575" cap="rnd" cmpd="sng">
                <a:solidFill>
                  <a:srgbClr val="3366FF"/>
                </a:solidFill>
                <a:prstDash val="sys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3"/>
              <p:cNvCxnSpPr/>
              <p:nvPr>
                <p:custDataLst>
                  <p:tags r:id="rId9"/>
                </p:custDataLst>
              </p:nvPr>
            </p:nvCxnSpPr>
            <p:spPr bwMode="auto">
              <a:xfrm rot="5400000">
                <a:off x="5930905" y="4584701"/>
                <a:ext cx="253998" cy="0"/>
              </a:xfrm>
              <a:prstGeom prst="line">
                <a:avLst/>
              </a:prstGeom>
              <a:ln w="28575" cap="rnd" cmpd="sng">
                <a:solidFill>
                  <a:srgbClr val="3366F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39" name="Gruppierung 138"/>
            <p:cNvGrpSpPr/>
            <p:nvPr/>
          </p:nvGrpSpPr>
          <p:grpSpPr>
            <a:xfrm>
              <a:off x="4254503" y="4267201"/>
              <a:ext cx="304797" cy="952499"/>
              <a:chOff x="3289302" y="4457702"/>
              <a:chExt cx="2768602" cy="253998"/>
            </a:xfrm>
          </p:grpSpPr>
          <p:cxnSp>
            <p:nvCxnSpPr>
              <p:cNvPr id="140" name="Straight Connector 4"/>
              <p:cNvCxnSpPr/>
              <p:nvPr>
                <p:custDataLst>
                  <p:tags r:id="rId6"/>
                </p:custDataLst>
              </p:nvPr>
            </p:nvCxnSpPr>
            <p:spPr bwMode="auto">
              <a:xfrm rot="5400000">
                <a:off x="4673603" y="3327399"/>
                <a:ext cx="0" cy="2768602"/>
              </a:xfrm>
              <a:prstGeom prst="line">
                <a:avLst/>
              </a:prstGeom>
              <a:ln w="28575" cap="rnd" cmpd="sng">
                <a:solidFill>
                  <a:srgbClr val="3366FF"/>
                </a:solidFill>
                <a:prstDash val="sys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Connector 3"/>
              <p:cNvCxnSpPr/>
              <p:nvPr>
                <p:custDataLst>
                  <p:tags r:id="rId7"/>
                </p:custDataLst>
              </p:nvPr>
            </p:nvCxnSpPr>
            <p:spPr bwMode="auto">
              <a:xfrm rot="5400000">
                <a:off x="5930905" y="4584701"/>
                <a:ext cx="253998" cy="0"/>
              </a:xfrm>
              <a:prstGeom prst="line">
                <a:avLst/>
              </a:prstGeom>
              <a:ln w="28575" cap="rnd" cmpd="sng">
                <a:solidFill>
                  <a:srgbClr val="3366F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42" name="Gruppierung 141"/>
            <p:cNvGrpSpPr/>
            <p:nvPr/>
          </p:nvGrpSpPr>
          <p:grpSpPr>
            <a:xfrm flipH="1">
              <a:off x="4749803" y="4267201"/>
              <a:ext cx="304797" cy="952499"/>
              <a:chOff x="3289302" y="4457702"/>
              <a:chExt cx="2768602" cy="253998"/>
            </a:xfrm>
          </p:grpSpPr>
          <p:cxnSp>
            <p:nvCxnSpPr>
              <p:cNvPr id="143" name="Straight Connector 4"/>
              <p:cNvCxnSpPr/>
              <p:nvPr>
                <p:custDataLst>
                  <p:tags r:id="rId4"/>
                </p:custDataLst>
              </p:nvPr>
            </p:nvCxnSpPr>
            <p:spPr bwMode="auto">
              <a:xfrm rot="5400000">
                <a:off x="4673603" y="3327399"/>
                <a:ext cx="0" cy="2768602"/>
              </a:xfrm>
              <a:prstGeom prst="line">
                <a:avLst/>
              </a:prstGeom>
              <a:ln w="28575" cap="rnd" cmpd="sng">
                <a:solidFill>
                  <a:srgbClr val="3366FF"/>
                </a:solidFill>
                <a:prstDash val="sys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Connector 3"/>
              <p:cNvCxnSpPr/>
              <p:nvPr>
                <p:custDataLst>
                  <p:tags r:id="rId5"/>
                </p:custDataLst>
              </p:nvPr>
            </p:nvCxnSpPr>
            <p:spPr bwMode="auto">
              <a:xfrm rot="5400000">
                <a:off x="5930905" y="4584701"/>
                <a:ext cx="253998" cy="0"/>
              </a:xfrm>
              <a:prstGeom prst="line">
                <a:avLst/>
              </a:prstGeom>
              <a:ln w="28575" cap="rnd" cmpd="sng">
                <a:solidFill>
                  <a:srgbClr val="3366F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52" name="Rounded Rectangle 8"/>
            <p:cNvSpPr>
              <a:spLocks noChangeArrowheads="1"/>
            </p:cNvSpPr>
            <p:nvPr/>
          </p:nvSpPr>
          <p:spPr bwMode="auto">
            <a:xfrm rot="5400000">
              <a:off x="4649390" y="5496322"/>
              <a:ext cx="1016794" cy="131762"/>
            </a:xfrm>
            <a:prstGeom prst="roundRect">
              <a:avLst>
                <a:gd name="adj" fmla="val 6745"/>
              </a:avLst>
            </a:prstGeom>
            <a:solidFill>
              <a:srgbClr val="98CC0F"/>
            </a:solidFill>
            <a:ln w="9525">
              <a:solidFill>
                <a:schemeClr val="bg1"/>
              </a:solidFill>
              <a:round/>
              <a:headEnd/>
              <a:tailEnd/>
            </a:ln>
            <a:effectLst>
              <a:outerShdw blurRad="123825" dist="114300" dir="2700000" rotWithShape="0">
                <a:srgbClr val="000000">
                  <a:alpha val="37999"/>
                </a:srgbClr>
              </a:outerShdw>
            </a:effectLst>
          </p:spPr>
          <p:txBody>
            <a:bodyPr anchor="ctr"/>
            <a:lstStyle/>
            <a:p>
              <a:pPr>
                <a:defRPr/>
              </a:pPr>
              <a:endParaRPr lang="de-DE" sz="1000" b="1" dirty="0">
                <a:solidFill>
                  <a:schemeClr val="bg1"/>
                </a:solidFill>
                <a:latin typeface="Corbel"/>
                <a:ea typeface="+mn-ea"/>
                <a:cs typeface="Corbel"/>
              </a:endParaRPr>
            </a:p>
          </p:txBody>
        </p:sp>
        <p:sp>
          <p:nvSpPr>
            <p:cNvPr id="153" name="Rounded Rectangle 8"/>
            <p:cNvSpPr>
              <a:spLocks noChangeArrowheads="1"/>
            </p:cNvSpPr>
            <p:nvPr/>
          </p:nvSpPr>
          <p:spPr bwMode="auto">
            <a:xfrm rot="5400000">
              <a:off x="3816349" y="5303838"/>
              <a:ext cx="631826" cy="131762"/>
            </a:xfrm>
            <a:prstGeom prst="roundRect">
              <a:avLst>
                <a:gd name="adj" fmla="val 6745"/>
              </a:avLst>
            </a:prstGeom>
            <a:solidFill>
              <a:srgbClr val="98CC0F"/>
            </a:solidFill>
            <a:ln w="9525">
              <a:solidFill>
                <a:schemeClr val="bg1"/>
              </a:solidFill>
              <a:round/>
              <a:headEnd/>
              <a:tailEnd/>
            </a:ln>
            <a:effectLst>
              <a:outerShdw blurRad="123825" dist="114300" dir="2700000" rotWithShape="0">
                <a:srgbClr val="000000">
                  <a:alpha val="37999"/>
                </a:srgbClr>
              </a:outerShdw>
            </a:effectLst>
          </p:spPr>
          <p:txBody>
            <a:bodyPr anchor="ctr"/>
            <a:lstStyle/>
            <a:p>
              <a:pPr>
                <a:defRPr/>
              </a:pPr>
              <a:endParaRPr lang="de-DE" sz="1000" b="1" dirty="0">
                <a:solidFill>
                  <a:schemeClr val="bg1"/>
                </a:solidFill>
                <a:latin typeface="Corbel"/>
                <a:ea typeface="+mn-ea"/>
                <a:cs typeface="Corbel"/>
              </a:endParaRPr>
            </a:p>
          </p:txBody>
        </p:sp>
        <p:sp>
          <p:nvSpPr>
            <p:cNvPr id="154" name="Rounded Rectangle 8"/>
            <p:cNvSpPr>
              <a:spLocks noChangeArrowheads="1"/>
            </p:cNvSpPr>
            <p:nvPr/>
          </p:nvSpPr>
          <p:spPr bwMode="auto">
            <a:xfrm rot="5400000">
              <a:off x="2736849" y="5303838"/>
              <a:ext cx="631826" cy="131762"/>
            </a:xfrm>
            <a:prstGeom prst="roundRect">
              <a:avLst>
                <a:gd name="adj" fmla="val 6745"/>
              </a:avLst>
            </a:prstGeom>
            <a:solidFill>
              <a:srgbClr val="98CC0F"/>
            </a:solidFill>
            <a:ln w="9525">
              <a:solidFill>
                <a:schemeClr val="bg1"/>
              </a:solidFill>
              <a:round/>
              <a:headEnd/>
              <a:tailEnd/>
            </a:ln>
            <a:effectLst>
              <a:outerShdw blurRad="123825" dist="114300" dir="2700000" rotWithShape="0">
                <a:srgbClr val="000000">
                  <a:alpha val="37999"/>
                </a:srgbClr>
              </a:outerShdw>
            </a:effectLst>
          </p:spPr>
          <p:txBody>
            <a:bodyPr anchor="ctr"/>
            <a:lstStyle/>
            <a:p>
              <a:pPr>
                <a:defRPr/>
              </a:pPr>
              <a:endParaRPr lang="de-DE" sz="1000" b="1" dirty="0">
                <a:solidFill>
                  <a:schemeClr val="bg1"/>
                </a:solidFill>
                <a:latin typeface="Corbel"/>
                <a:ea typeface="+mn-ea"/>
                <a:cs typeface="Corbel"/>
              </a:endParaRPr>
            </a:p>
          </p:txBody>
        </p:sp>
        <p:grpSp>
          <p:nvGrpSpPr>
            <p:cNvPr id="155" name="Gruppierung 154"/>
            <p:cNvGrpSpPr/>
            <p:nvPr/>
          </p:nvGrpSpPr>
          <p:grpSpPr>
            <a:xfrm rot="5400000">
              <a:off x="2774951" y="3625852"/>
              <a:ext cx="641347" cy="3917950"/>
              <a:chOff x="3289302" y="4457702"/>
              <a:chExt cx="2768602" cy="253998"/>
            </a:xfrm>
          </p:grpSpPr>
          <p:cxnSp>
            <p:nvCxnSpPr>
              <p:cNvPr id="156" name="Straight Connector 4"/>
              <p:cNvCxnSpPr/>
              <p:nvPr>
                <p:custDataLst>
                  <p:tags r:id="rId2"/>
                </p:custDataLst>
              </p:nvPr>
            </p:nvCxnSpPr>
            <p:spPr bwMode="auto">
              <a:xfrm rot="5400000">
                <a:off x="4673603" y="3327399"/>
                <a:ext cx="0" cy="2768602"/>
              </a:xfrm>
              <a:prstGeom prst="line">
                <a:avLst/>
              </a:prstGeom>
              <a:ln w="28575" cap="rnd" cmpd="sng">
                <a:solidFill>
                  <a:srgbClr val="3366FF"/>
                </a:solidFill>
                <a:prstDash val="sys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Connector 3"/>
              <p:cNvCxnSpPr/>
              <p:nvPr>
                <p:custDataLst>
                  <p:tags r:id="rId3"/>
                </p:custDataLst>
              </p:nvPr>
            </p:nvCxnSpPr>
            <p:spPr bwMode="auto">
              <a:xfrm rot="5400000">
                <a:off x="5930905" y="4584701"/>
                <a:ext cx="253998" cy="0"/>
              </a:xfrm>
              <a:prstGeom prst="line">
                <a:avLst/>
              </a:prstGeom>
              <a:ln w="28575" cap="rnd" cmpd="sng">
                <a:solidFill>
                  <a:srgbClr val="3366F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159" name="Rechteck 158"/>
          <p:cNvSpPr/>
          <p:nvPr/>
        </p:nvSpPr>
        <p:spPr>
          <a:xfrm>
            <a:off x="4914900" y="2272040"/>
            <a:ext cx="3886201" cy="338554"/>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Data synchronization via mobile internet</a:t>
            </a:r>
          </a:p>
        </p:txBody>
      </p:sp>
      <p:sp>
        <p:nvSpPr>
          <p:cNvPr id="160" name="Rechteck 159"/>
          <p:cNvSpPr/>
          <p:nvPr/>
        </p:nvSpPr>
        <p:spPr>
          <a:xfrm>
            <a:off x="5600700" y="2767340"/>
            <a:ext cx="3200401" cy="830997"/>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Interfaces for data interchange are </a:t>
            </a:r>
            <a:r>
              <a:rPr lang="en-US" sz="1600" kern="0" dirty="0">
                <a:solidFill>
                  <a:srgbClr val="606060"/>
                </a:solidFill>
                <a:latin typeface="Corbel"/>
                <a:ea typeface="ＭＳ Ｐゴシック"/>
                <a:cs typeface="Corbel"/>
              </a:rPr>
              <a:t>d</a:t>
            </a:r>
            <a:r>
              <a:rPr lang="en-US" sz="1600" kern="0" dirty="0" smtClean="0">
                <a:solidFill>
                  <a:srgbClr val="606060"/>
                </a:solidFill>
                <a:latin typeface="Corbel"/>
                <a:ea typeface="ＭＳ Ｐゴシック"/>
                <a:cs typeface="Corbel"/>
              </a:rPr>
              <a:t>efined manufacturer-independent</a:t>
            </a:r>
          </a:p>
        </p:txBody>
      </p:sp>
      <p:sp>
        <p:nvSpPr>
          <p:cNvPr id="161" name="Rechteck 160"/>
          <p:cNvSpPr/>
          <p:nvPr/>
        </p:nvSpPr>
        <p:spPr>
          <a:xfrm>
            <a:off x="5600700" y="3796040"/>
            <a:ext cx="3200401" cy="830997"/>
          </a:xfrm>
          <a:prstGeom prst="rect">
            <a:avLst/>
          </a:prstGeom>
        </p:spPr>
        <p:txBody>
          <a:bodyPr wrap="square">
            <a:spAutoFit/>
          </a:bodyPr>
          <a:lstStyle/>
          <a:p>
            <a:pPr marL="285750" lvl="0" indent="-285750" algn="l">
              <a:spcBef>
                <a:spcPct val="20000"/>
              </a:spcBef>
              <a:buClr>
                <a:srgbClr val="98CC0F"/>
              </a:buClr>
              <a:buSzPct val="100000"/>
              <a:buFont typeface="Wingdings" charset="2"/>
              <a:buChar char=""/>
              <a:defRPr/>
            </a:pPr>
            <a:r>
              <a:rPr lang="en-US" sz="1600" kern="0" dirty="0" smtClean="0">
                <a:solidFill>
                  <a:srgbClr val="606060"/>
                </a:solidFill>
                <a:latin typeface="Corbel"/>
                <a:ea typeface="ＭＳ Ｐゴシック"/>
                <a:cs typeface="Corbel"/>
              </a:rPr>
              <a:t>Machine and </a:t>
            </a:r>
            <a:r>
              <a:rPr lang="en-US" sz="1600" kern="0" dirty="0" err="1" smtClean="0">
                <a:solidFill>
                  <a:srgbClr val="606060"/>
                </a:solidFill>
                <a:latin typeface="Corbel"/>
                <a:ea typeface="ＭＳ Ｐゴシック"/>
                <a:cs typeface="Corbel"/>
              </a:rPr>
              <a:t>iGreen</a:t>
            </a:r>
            <a:r>
              <a:rPr lang="en-US" sz="1600" kern="0" dirty="0" smtClean="0">
                <a:solidFill>
                  <a:srgbClr val="606060"/>
                </a:solidFill>
                <a:latin typeface="Corbel"/>
                <a:ea typeface="ＭＳ Ｐゴシック"/>
                <a:cs typeface="Corbel"/>
              </a:rPr>
              <a:t> node combine ISOXML and semantic annotations</a:t>
            </a:r>
          </a:p>
        </p:txBody>
      </p:sp>
      <p:pic>
        <p:nvPicPr>
          <p:cNvPr id="44" name="Bild 43" descr="Bild 4.png"/>
          <p:cNvPicPr>
            <a:picLocks noChangeAspect="1"/>
          </p:cNvPicPr>
          <p:nvPr/>
        </p:nvPicPr>
        <p:blipFill>
          <a:blip r:embed="rId22"/>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3657746599"/>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dissolve">
                                      <p:cBhvr>
                                        <p:cTn id="12" dur="500"/>
                                        <p:tgtEl>
                                          <p:spTgt spid="159"/>
                                        </p:tgtEl>
                                      </p:cBhvr>
                                    </p:animEffect>
                                  </p:childTnLst>
                                </p:cTn>
                              </p:par>
                              <p:par>
                                <p:cTn id="13" presetID="9"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60"/>
                                        </p:tgtEl>
                                        <p:attrNameLst>
                                          <p:attrName>style.visibility</p:attrName>
                                        </p:attrNameLst>
                                      </p:cBhvr>
                                      <p:to>
                                        <p:strVal val="visible"/>
                                      </p:to>
                                    </p:set>
                                    <p:animEffect transition="in" filter="dissolve">
                                      <p:cBhvr>
                                        <p:cTn id="20" dur="500"/>
                                        <p:tgtEl>
                                          <p:spTgt spid="1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1"/>
                                        </p:tgtEl>
                                        <p:attrNameLst>
                                          <p:attrName>style.visibility</p:attrName>
                                        </p:attrNameLst>
                                      </p:cBhvr>
                                      <p:to>
                                        <p:strVal val="visible"/>
                                      </p:to>
                                    </p:set>
                                    <p:animEffect transition="in" filter="dissolve">
                                      <p:cBhvr>
                                        <p:cTn id="28"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59" grpId="0"/>
      <p:bldP spid="160" grpId="0"/>
      <p:bldP spid="1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460375"/>
            <a:ext cx="8474075" cy="457200"/>
          </a:xfrm>
        </p:spPr>
        <p:txBody>
          <a:bodyPr bIns="0" anchor="ctr"/>
          <a:lstStyle/>
          <a:p>
            <a:pPr eaLnBrk="1" hangingPunct="1"/>
            <a:r>
              <a:rPr lang="en-US" dirty="0" smtClean="0">
                <a:solidFill>
                  <a:srgbClr val="606060"/>
                </a:solidFill>
                <a:latin typeface="Corbel"/>
                <a:cs typeface="Corbel"/>
              </a:rPr>
              <a:t>IT can help to improve and economize methods, procedures and agricultural technologies to produce more efficiently and save resources</a:t>
            </a:r>
            <a:endParaRPr lang="en-GB" dirty="0" smtClean="0">
              <a:solidFill>
                <a:srgbClr val="606060"/>
              </a:solidFill>
              <a:latin typeface="Corbel"/>
              <a:ea typeface="ＭＳ Ｐゴシック" pitchFamily="-108" charset="-128"/>
              <a:cs typeface="Corbel"/>
            </a:endParaRPr>
          </a:p>
        </p:txBody>
      </p:sp>
      <p:sp>
        <p:nvSpPr>
          <p:cNvPr id="23" name="Rechteck 22"/>
          <p:cNvSpPr/>
          <p:nvPr/>
        </p:nvSpPr>
        <p:spPr>
          <a:xfrm>
            <a:off x="1196968" y="3827478"/>
            <a:ext cx="5000625" cy="830997"/>
          </a:xfrm>
          <a:prstGeom prst="rect">
            <a:avLst/>
          </a:prstGeom>
        </p:spPr>
        <p:txBody>
          <a:bodyPr wrap="square">
            <a:spAutoFit/>
          </a:bodyPr>
          <a:lstStyle/>
          <a:p>
            <a:pPr marL="285750" indent="-285750" algn="l">
              <a:buClr>
                <a:srgbClr val="98CC0F"/>
              </a:buClr>
              <a:buFont typeface="Wingdings" charset="2"/>
              <a:buChar char=""/>
              <a:defRPr/>
            </a:pPr>
            <a:r>
              <a:rPr lang="en-US" sz="1600" b="1" dirty="0" smtClean="0">
                <a:solidFill>
                  <a:srgbClr val="3366FF"/>
                </a:solidFill>
                <a:latin typeface="Corbel"/>
                <a:cs typeface="Corbel"/>
              </a:rPr>
              <a:t>Analysis of high-resolution images from space</a:t>
            </a:r>
            <a:r>
              <a:rPr lang="en-US" sz="1600" dirty="0" smtClean="0">
                <a:solidFill>
                  <a:schemeClr val="bg2"/>
                </a:solidFill>
                <a:latin typeface="Corbel"/>
                <a:cs typeface="Corbel"/>
              </a:rPr>
              <a:t>:</a:t>
            </a:r>
            <a:br>
              <a:rPr lang="en-US" sz="1600" dirty="0" smtClean="0">
                <a:solidFill>
                  <a:schemeClr val="bg2"/>
                </a:solidFill>
                <a:latin typeface="Corbel"/>
                <a:cs typeface="Corbel"/>
              </a:rPr>
            </a:br>
            <a:r>
              <a:rPr lang="en-US" sz="1600" dirty="0" smtClean="0">
                <a:solidFill>
                  <a:srgbClr val="606060"/>
                </a:solidFill>
                <a:latin typeface="Corbel"/>
                <a:cs typeface="Corbel"/>
              </a:rPr>
              <a:t>Controlled specialized satellites take pictures of agricultural region all over the world</a:t>
            </a:r>
            <a:endParaRPr lang="en-US" sz="1600" dirty="0">
              <a:solidFill>
                <a:srgbClr val="606060"/>
              </a:solidFill>
              <a:latin typeface="Corbel"/>
              <a:cs typeface="Corbel"/>
            </a:endParaRPr>
          </a:p>
        </p:txBody>
      </p:sp>
      <p:pic>
        <p:nvPicPr>
          <p:cNvPr id="32" name="Bild 31" descr="Bild 3.png"/>
          <p:cNvPicPr>
            <a:picLocks noChangeAspect="1"/>
          </p:cNvPicPr>
          <p:nvPr/>
        </p:nvPicPr>
        <p:blipFill>
          <a:blip r:embed="rId3"/>
          <a:stretch>
            <a:fillRect/>
          </a:stretch>
        </p:blipFill>
        <p:spPr>
          <a:xfrm>
            <a:off x="6668272" y="3795614"/>
            <a:ext cx="1697942" cy="1036472"/>
          </a:xfrm>
          <a:prstGeom prst="rect">
            <a:avLst/>
          </a:prstGeom>
          <a:ln w="38100" cap="flat" cmpd="sng" algn="ctr">
            <a:solidFill>
              <a:schemeClr val="bg1">
                <a:lumMod val="85000"/>
              </a:schemeClr>
            </a:solidFill>
            <a:prstDash val="solid"/>
            <a:round/>
            <a:headEnd type="none" w="med" len="med"/>
            <a:tailEnd type="none" w="med" len="med"/>
          </a:ln>
          <a:effectLst>
            <a:outerShdw blurRad="123825" dist="76200" dir="18900000" algn="tr">
              <a:srgbClr val="000000">
                <a:alpha val="43000"/>
              </a:srgbClr>
            </a:outerShdw>
          </a:effectLst>
          <a:scene3d>
            <a:camera prst="isometricOffAxis2Left">
              <a:rot lat="1080000" lon="1560000" rev="0"/>
            </a:camera>
            <a:lightRig rig="threePt" dir="t"/>
          </a:scene3d>
        </p:spPr>
      </p:pic>
      <p:sp>
        <p:nvSpPr>
          <p:cNvPr id="29" name="Rechteck 28"/>
          <p:cNvSpPr/>
          <p:nvPr/>
        </p:nvSpPr>
        <p:spPr>
          <a:xfrm>
            <a:off x="1196969" y="4995873"/>
            <a:ext cx="5136092" cy="830997"/>
          </a:xfrm>
          <a:prstGeom prst="rect">
            <a:avLst/>
          </a:prstGeom>
        </p:spPr>
        <p:txBody>
          <a:bodyPr wrap="square">
            <a:spAutoFit/>
          </a:bodyPr>
          <a:lstStyle/>
          <a:p>
            <a:pPr marL="285750" indent="-285750" algn="l">
              <a:buClr>
                <a:srgbClr val="98CC0F"/>
              </a:buClr>
              <a:buFont typeface="Wingdings" charset="2"/>
              <a:buChar char=""/>
              <a:defRPr/>
            </a:pPr>
            <a:r>
              <a:rPr lang="en-US" sz="1600" b="1" dirty="0" smtClean="0">
                <a:solidFill>
                  <a:srgbClr val="3366FF"/>
                </a:solidFill>
                <a:latin typeface="Corbel"/>
                <a:cs typeface="Corbel"/>
              </a:rPr>
              <a:t>Field robots will take over some agricultural tasks</a:t>
            </a:r>
            <a:r>
              <a:rPr lang="en-US" sz="1600" dirty="0" smtClean="0">
                <a:solidFill>
                  <a:schemeClr val="bg2"/>
                </a:solidFill>
                <a:latin typeface="Corbel"/>
                <a:cs typeface="Corbel"/>
              </a:rPr>
              <a:t>:</a:t>
            </a:r>
            <a:br>
              <a:rPr lang="en-US" sz="1600" dirty="0" smtClean="0">
                <a:solidFill>
                  <a:schemeClr val="bg2"/>
                </a:solidFill>
                <a:latin typeface="Corbel"/>
                <a:cs typeface="Corbel"/>
              </a:rPr>
            </a:br>
            <a:r>
              <a:rPr lang="en-US" sz="1600" dirty="0" smtClean="0">
                <a:solidFill>
                  <a:srgbClr val="606060"/>
                </a:solidFill>
                <a:latin typeface="Corbel"/>
                <a:cs typeface="Corbel"/>
              </a:rPr>
              <a:t>Equipped vehicles (not only for harvesting) are staffed with sensors to measure the state of crop and soil</a:t>
            </a:r>
            <a:endParaRPr lang="en-US" sz="1600" dirty="0">
              <a:solidFill>
                <a:srgbClr val="606060"/>
              </a:solidFill>
              <a:latin typeface="Corbel"/>
              <a:cs typeface="Corbel"/>
            </a:endParaRPr>
          </a:p>
        </p:txBody>
      </p:sp>
      <p:pic>
        <p:nvPicPr>
          <p:cNvPr id="27" name="Bild 26" descr="Bild 4.png"/>
          <p:cNvPicPr>
            <a:picLocks noChangeAspect="1"/>
          </p:cNvPicPr>
          <p:nvPr/>
        </p:nvPicPr>
        <p:blipFill>
          <a:blip r:embed="rId4"/>
          <a:stretch>
            <a:fillRect/>
          </a:stretch>
        </p:blipFill>
        <p:spPr>
          <a:xfrm>
            <a:off x="6693591" y="4984775"/>
            <a:ext cx="1680191" cy="1043488"/>
          </a:xfrm>
          <a:prstGeom prst="rect">
            <a:avLst/>
          </a:prstGeom>
          <a:ln w="38100" cap="flat" cmpd="sng" algn="ctr">
            <a:solidFill>
              <a:schemeClr val="bg1">
                <a:lumMod val="85000"/>
              </a:schemeClr>
            </a:solidFill>
            <a:prstDash val="solid"/>
            <a:round/>
            <a:headEnd type="none" w="med" len="med"/>
            <a:tailEnd type="none" w="med" len="med"/>
          </a:ln>
          <a:effectLst>
            <a:outerShdw blurRad="123825" dist="76200" dir="18900000" algn="tr">
              <a:srgbClr val="000000">
                <a:alpha val="43000"/>
              </a:srgbClr>
            </a:outerShdw>
          </a:effectLst>
          <a:scene3d>
            <a:camera prst="isometricOffAxis2Left">
              <a:rot lat="1080000" lon="1560000" rev="0"/>
            </a:camera>
            <a:lightRig rig="threePt" dir="t"/>
          </a:scene3d>
        </p:spPr>
      </p:pic>
      <p:sp>
        <p:nvSpPr>
          <p:cNvPr id="9" name="Rechteck 8"/>
          <p:cNvSpPr/>
          <p:nvPr/>
        </p:nvSpPr>
        <p:spPr>
          <a:xfrm>
            <a:off x="1196968" y="1540402"/>
            <a:ext cx="5153031" cy="830997"/>
          </a:xfrm>
          <a:prstGeom prst="rect">
            <a:avLst/>
          </a:prstGeom>
        </p:spPr>
        <p:txBody>
          <a:bodyPr wrap="square">
            <a:spAutoFit/>
          </a:bodyPr>
          <a:lstStyle/>
          <a:p>
            <a:pPr marL="285750" indent="-285750" algn="l">
              <a:buClr>
                <a:srgbClr val="98CC0F"/>
              </a:buClr>
              <a:buFont typeface="Wingdings" charset="2"/>
              <a:buChar char=""/>
              <a:defRPr/>
            </a:pPr>
            <a:r>
              <a:rPr lang="en-US" sz="1600" b="1" dirty="0" smtClean="0">
                <a:solidFill>
                  <a:srgbClr val="3366FF"/>
                </a:solidFill>
                <a:latin typeface="Corbel"/>
                <a:cs typeface="Corbel"/>
              </a:rPr>
              <a:t>Precision farming</a:t>
            </a:r>
            <a:r>
              <a:rPr lang="en-US" sz="1600" dirty="0" smtClean="0">
                <a:solidFill>
                  <a:schemeClr val="bg2"/>
                </a:solidFill>
                <a:latin typeface="Corbel"/>
                <a:cs typeface="Corbel"/>
              </a:rPr>
              <a:t>:</a:t>
            </a:r>
          </a:p>
          <a:p>
            <a:pPr algn="l">
              <a:buClr>
                <a:srgbClr val="98CC0F"/>
              </a:buClr>
              <a:tabLst>
                <a:tab pos="265113" algn="l"/>
              </a:tabLst>
              <a:defRPr/>
            </a:pPr>
            <a:r>
              <a:rPr lang="en-US" sz="1600" dirty="0" smtClean="0">
                <a:solidFill>
                  <a:schemeClr val="bg2"/>
                </a:solidFill>
                <a:latin typeface="Corbel"/>
                <a:cs typeface="Corbel"/>
              </a:rPr>
              <a:t>	</a:t>
            </a:r>
            <a:r>
              <a:rPr lang="en-US" sz="1600" dirty="0" smtClean="0">
                <a:solidFill>
                  <a:srgbClr val="606060"/>
                </a:solidFill>
                <a:latin typeface="Corbel"/>
                <a:cs typeface="Corbel"/>
              </a:rPr>
              <a:t>Linked and controlled by GPS, seed, fertilizer and 	pesticides are yielded exactly where they are needed</a:t>
            </a:r>
            <a:endParaRPr lang="en-US" sz="1600" dirty="0">
              <a:solidFill>
                <a:srgbClr val="606060"/>
              </a:solidFill>
              <a:latin typeface="Corbel"/>
              <a:cs typeface="Corbel"/>
            </a:endParaRPr>
          </a:p>
        </p:txBody>
      </p:sp>
      <p:pic>
        <p:nvPicPr>
          <p:cNvPr id="28" name="Bild 27" descr="Bild 6.png"/>
          <p:cNvPicPr>
            <a:picLocks noChangeAspect="1"/>
          </p:cNvPicPr>
          <p:nvPr/>
        </p:nvPicPr>
        <p:blipFill>
          <a:blip r:embed="rId5"/>
          <a:srcRect t="5224"/>
          <a:stretch>
            <a:fillRect/>
          </a:stretch>
        </p:blipFill>
        <p:spPr>
          <a:xfrm>
            <a:off x="6680806" y="1363328"/>
            <a:ext cx="1701202" cy="1127520"/>
          </a:xfrm>
          <a:prstGeom prst="rect">
            <a:avLst/>
          </a:prstGeom>
          <a:ln w="38100" cap="flat" cmpd="sng" algn="ctr">
            <a:solidFill>
              <a:schemeClr val="bg1">
                <a:lumMod val="85000"/>
              </a:schemeClr>
            </a:solidFill>
            <a:prstDash val="solid"/>
            <a:round/>
            <a:headEnd type="none" w="med" len="med"/>
            <a:tailEnd type="none" w="med" len="med"/>
          </a:ln>
          <a:effectLst>
            <a:outerShdw blurRad="123825" dist="76200" dir="18900000" algn="tr">
              <a:srgbClr val="000000">
                <a:alpha val="43000"/>
              </a:srgbClr>
            </a:outerShdw>
          </a:effectLst>
          <a:scene3d>
            <a:camera prst="isometricOffAxis2Left">
              <a:rot lat="1080000" lon="1560000" rev="0"/>
            </a:camera>
            <a:lightRig rig="threePt" dir="t"/>
          </a:scene3d>
        </p:spPr>
      </p:pic>
      <p:sp>
        <p:nvSpPr>
          <p:cNvPr id="14" name="Rechteck 13"/>
          <p:cNvSpPr/>
          <p:nvPr/>
        </p:nvSpPr>
        <p:spPr>
          <a:xfrm>
            <a:off x="1196968" y="2684472"/>
            <a:ext cx="5186899" cy="830997"/>
          </a:xfrm>
          <a:prstGeom prst="rect">
            <a:avLst/>
          </a:prstGeom>
        </p:spPr>
        <p:txBody>
          <a:bodyPr wrap="square">
            <a:spAutoFit/>
          </a:bodyPr>
          <a:lstStyle/>
          <a:p>
            <a:pPr marL="285750" indent="-285750" algn="l">
              <a:buClr>
                <a:srgbClr val="98CC0F"/>
              </a:buClr>
              <a:buFont typeface="Wingdings" charset="2"/>
              <a:buChar char=""/>
              <a:defRPr/>
            </a:pPr>
            <a:r>
              <a:rPr lang="en-US" sz="1600" b="1" dirty="0" smtClean="0">
                <a:solidFill>
                  <a:srgbClr val="3366FF"/>
                </a:solidFill>
                <a:latin typeface="Corbel"/>
                <a:cs typeface="Corbel"/>
              </a:rPr>
              <a:t>Digital soil quality maps</a:t>
            </a:r>
            <a:r>
              <a:rPr lang="en-US" sz="1600" dirty="0" smtClean="0">
                <a:solidFill>
                  <a:schemeClr val="bg2"/>
                </a:solidFill>
                <a:latin typeface="Corbel"/>
                <a:cs typeface="Corbel"/>
              </a:rPr>
              <a:t>:</a:t>
            </a:r>
            <a:br>
              <a:rPr lang="en-US" sz="1600" dirty="0" smtClean="0">
                <a:solidFill>
                  <a:schemeClr val="bg2"/>
                </a:solidFill>
                <a:latin typeface="Corbel"/>
                <a:cs typeface="Corbel"/>
              </a:rPr>
            </a:br>
            <a:r>
              <a:rPr lang="en-US" sz="1600" dirty="0" smtClean="0">
                <a:solidFill>
                  <a:srgbClr val="606060"/>
                </a:solidFill>
                <a:latin typeface="Corbel"/>
                <a:cs typeface="Corbel"/>
              </a:rPr>
              <a:t>Continuous measure lead to updated guidelines helping to plan the supply of nutrients or predict harvest</a:t>
            </a:r>
            <a:endParaRPr lang="en-US" sz="1600" dirty="0">
              <a:solidFill>
                <a:srgbClr val="606060"/>
              </a:solidFill>
              <a:latin typeface="Corbel"/>
              <a:cs typeface="Corbel"/>
            </a:endParaRPr>
          </a:p>
        </p:txBody>
      </p:sp>
      <p:pic>
        <p:nvPicPr>
          <p:cNvPr id="33" name="Bild 32" descr="Bild 7.png"/>
          <p:cNvPicPr>
            <a:picLocks noChangeAspect="1"/>
          </p:cNvPicPr>
          <p:nvPr/>
        </p:nvPicPr>
        <p:blipFill>
          <a:blip r:embed="rId6"/>
          <a:srcRect r="4832"/>
          <a:stretch>
            <a:fillRect/>
          </a:stretch>
        </p:blipFill>
        <p:spPr>
          <a:xfrm>
            <a:off x="6684135" y="2638046"/>
            <a:ext cx="1693726" cy="1019293"/>
          </a:xfrm>
          <a:prstGeom prst="rect">
            <a:avLst/>
          </a:prstGeom>
          <a:ln w="38100" cap="flat" cmpd="sng" algn="ctr">
            <a:solidFill>
              <a:schemeClr val="bg1">
                <a:lumMod val="85000"/>
              </a:schemeClr>
            </a:solidFill>
            <a:prstDash val="solid"/>
            <a:round/>
            <a:headEnd type="none" w="med" len="med"/>
            <a:tailEnd type="none" w="med" len="med"/>
          </a:ln>
          <a:effectLst>
            <a:outerShdw blurRad="123825" dist="76200" dir="18900000" algn="tr">
              <a:srgbClr val="000000">
                <a:alpha val="43000"/>
              </a:srgbClr>
            </a:outerShdw>
          </a:effectLst>
          <a:scene3d>
            <a:camera prst="isometricOffAxis2Left">
              <a:rot lat="1080000" lon="1560000" rev="0"/>
            </a:camera>
            <a:lightRig rig="threePt" dir="t"/>
          </a:scene3d>
        </p:spPr>
      </p:pic>
    </p:spTree>
    <p:extLst>
      <p:ext uri="{BB962C8B-B14F-4D97-AF65-F5344CB8AC3E}">
        <p14:creationId xmlns:p14="http://schemas.microsoft.com/office/powerpoint/2010/main" val="18494916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uppierung 77"/>
          <p:cNvGrpSpPr/>
          <p:nvPr/>
        </p:nvGrpSpPr>
        <p:grpSpPr>
          <a:xfrm>
            <a:off x="4724401" y="4044827"/>
            <a:ext cx="3984405" cy="1495690"/>
            <a:chOff x="4724401" y="4044827"/>
            <a:chExt cx="3984405" cy="1495690"/>
          </a:xfrm>
        </p:grpSpPr>
        <p:sp>
          <p:nvSpPr>
            <p:cNvPr id="79" name="Textfeld 38"/>
            <p:cNvSpPr txBox="1">
              <a:spLocks noChangeArrowheads="1"/>
            </p:cNvSpPr>
            <p:nvPr/>
          </p:nvSpPr>
          <p:spPr bwMode="auto">
            <a:xfrm>
              <a:off x="5070489" y="4255983"/>
              <a:ext cx="240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dirty="0" smtClean="0">
                  <a:solidFill>
                    <a:schemeClr val="bg2">
                      <a:lumMod val="75000"/>
                    </a:schemeClr>
                  </a:solidFill>
                  <a:latin typeface="Corbel"/>
                  <a:cs typeface="Corbel"/>
                </a:rPr>
                <a:t>Order (incl. geo reference)</a:t>
              </a:r>
              <a:endParaRPr lang="en-US" sz="1600" dirty="0">
                <a:solidFill>
                  <a:schemeClr val="bg2">
                    <a:lumMod val="75000"/>
                  </a:schemeClr>
                </a:solidFill>
                <a:latin typeface="Corbel"/>
                <a:cs typeface="Corbel"/>
              </a:endParaRPr>
            </a:p>
          </p:txBody>
        </p:sp>
        <p:pic>
          <p:nvPicPr>
            <p:cNvPr id="89" name="Picture 2" descr="http://1.bp.blogspot.com/-x6rCZGLQoFI/TW52MaaDAHI/AAAAAAAAAH0/YjRdtYIBlyg/s1600/Farmer.gif"/>
            <p:cNvPicPr>
              <a:picLocks noChangeAspect="1" noChangeArrowheads="1"/>
            </p:cNvPicPr>
            <p:nvPr>
              <p:custDataLst>
                <p:tags r:id="rId19"/>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920107" y="4044827"/>
              <a:ext cx="719499" cy="1136774"/>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uppierung 89"/>
            <p:cNvGrpSpPr/>
            <p:nvPr/>
          </p:nvGrpSpPr>
          <p:grpSpPr>
            <a:xfrm rot="16200000" flipH="1">
              <a:off x="6210303" y="3086100"/>
              <a:ext cx="253998" cy="2768602"/>
              <a:chOff x="1320800" y="5937249"/>
              <a:chExt cx="1765300" cy="203201"/>
            </a:xfrm>
          </p:grpSpPr>
          <p:cxnSp>
            <p:nvCxnSpPr>
              <p:cNvPr id="97" name="Straight Connector 4"/>
              <p:cNvCxnSpPr/>
              <p:nvPr>
                <p:custDataLst>
                  <p:tags r:id="rId22"/>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3"/>
              <p:cNvCxnSpPr/>
              <p:nvPr>
                <p:custDataLst>
                  <p:tags r:id="rId23"/>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2" name="Gruppierung 91"/>
            <p:cNvGrpSpPr/>
            <p:nvPr/>
          </p:nvGrpSpPr>
          <p:grpSpPr>
            <a:xfrm rot="16200000" flipH="1">
              <a:off x="5981704" y="3073399"/>
              <a:ext cx="482597" cy="2997203"/>
              <a:chOff x="1320800" y="5937249"/>
              <a:chExt cx="1765300" cy="203201"/>
            </a:xfrm>
          </p:grpSpPr>
          <p:cxnSp>
            <p:nvCxnSpPr>
              <p:cNvPr id="95" name="Straight Connector 4"/>
              <p:cNvCxnSpPr/>
              <p:nvPr>
                <p:custDataLst>
                  <p:tags r:id="rId20"/>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3"/>
              <p:cNvCxnSpPr/>
              <p:nvPr>
                <p:custDataLst>
                  <p:tags r:id="rId21"/>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Textfeld 38"/>
            <p:cNvSpPr txBox="1">
              <a:spLocks noChangeArrowheads="1"/>
            </p:cNvSpPr>
            <p:nvPr/>
          </p:nvSpPr>
          <p:spPr bwMode="auto">
            <a:xfrm>
              <a:off x="5514024" y="47893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sp>
          <p:nvSpPr>
            <p:cNvPr id="94" name="Textfeld 35"/>
            <p:cNvSpPr txBox="1">
              <a:spLocks noChangeArrowheads="1"/>
            </p:cNvSpPr>
            <p:nvPr/>
          </p:nvSpPr>
          <p:spPr bwMode="auto">
            <a:xfrm>
              <a:off x="7910591" y="5201963"/>
              <a:ext cx="798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Farmer</a:t>
              </a:r>
              <a:endParaRPr lang="en-US" sz="1600">
                <a:solidFill>
                  <a:srgbClr val="3366FF"/>
                </a:solidFill>
                <a:latin typeface="Corbel"/>
                <a:cs typeface="Corbel"/>
              </a:endParaRPr>
            </a:p>
          </p:txBody>
        </p:sp>
      </p:grpSp>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From the view of a contractor an </a:t>
            </a:r>
            <a:r>
              <a:rPr lang="en-US" dirty="0" err="1" smtClean="0">
                <a:solidFill>
                  <a:schemeClr val="bg2">
                    <a:lumMod val="75000"/>
                  </a:schemeClr>
                </a:solidFill>
                <a:latin typeface="Corbel"/>
                <a:cs typeface="Corbel"/>
              </a:rPr>
              <a:t>iGreen</a:t>
            </a:r>
            <a:r>
              <a:rPr lang="en-US" dirty="0" smtClean="0">
                <a:solidFill>
                  <a:schemeClr val="bg2">
                    <a:lumMod val="75000"/>
                  </a:schemeClr>
                </a:solidFill>
                <a:latin typeface="Corbel"/>
                <a:cs typeface="Corbel"/>
              </a:rPr>
              <a:t> Node provides many options</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20</a:t>
            </a:fld>
            <a:endParaRPr lang="en-US" sz="900"/>
          </a:p>
        </p:txBody>
      </p:sp>
      <p:grpSp>
        <p:nvGrpSpPr>
          <p:cNvPr id="30" name="Gruppierung 29"/>
          <p:cNvGrpSpPr/>
          <p:nvPr/>
        </p:nvGrpSpPr>
        <p:grpSpPr>
          <a:xfrm>
            <a:off x="5130803" y="3116263"/>
            <a:ext cx="3628248" cy="757237"/>
            <a:chOff x="5130803" y="3116263"/>
            <a:chExt cx="3628248" cy="757237"/>
          </a:xfrm>
        </p:grpSpPr>
        <p:cxnSp>
          <p:nvCxnSpPr>
            <p:cNvPr id="61" name="Straight Connector 4"/>
            <p:cNvCxnSpPr/>
            <p:nvPr>
              <p:custDataLst>
                <p:tags r:id="rId18"/>
              </p:custDataLst>
            </p:nvPr>
          </p:nvCxnSpPr>
          <p:spPr bwMode="auto">
            <a:xfrm>
              <a:off x="5130803" y="3403601"/>
              <a:ext cx="2590799" cy="0"/>
            </a:xfrm>
            <a:prstGeom prst="line">
              <a:avLst/>
            </a:prstGeom>
            <a:ln w="12700" cap="rnd">
              <a:solidFill>
                <a:srgbClr val="3366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uppieren 44"/>
            <p:cNvGrpSpPr>
              <a:grpSpLocks/>
            </p:cNvGrpSpPr>
            <p:nvPr/>
          </p:nvGrpSpPr>
          <p:grpSpPr bwMode="auto">
            <a:xfrm>
              <a:off x="7843839" y="3116263"/>
              <a:ext cx="915212" cy="757237"/>
              <a:chOff x="3563938" y="4005263"/>
              <a:chExt cx="1112837" cy="920750"/>
            </a:xfrm>
            <a:solidFill>
              <a:srgbClr val="98CC0F"/>
            </a:solidFill>
          </p:grpSpPr>
          <p:sp>
            <p:nvSpPr>
              <p:cNvPr id="67" name="Abgerundetes Rechteck 66"/>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600" smtClean="0">
                    <a:solidFill>
                      <a:srgbClr val="3366FF"/>
                    </a:solidFill>
                    <a:latin typeface="+mn-lt"/>
                    <a:ea typeface="+mn-ea"/>
                  </a:rPr>
                  <a:t>iGreen Node</a:t>
                </a:r>
                <a:endParaRPr lang="en-US" sz="1600">
                  <a:solidFill>
                    <a:srgbClr val="3366FF"/>
                  </a:solidFill>
                  <a:latin typeface="+mn-lt"/>
                  <a:ea typeface="+mn-ea"/>
                </a:endParaRPr>
              </a:p>
            </p:txBody>
          </p:sp>
          <p:pic>
            <p:nvPicPr>
              <p:cNvPr id="68" name="Picture 199" descr="02-BLU Kopie.jpg"/>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69" name="Textfeld 38"/>
            <p:cNvSpPr txBox="1">
              <a:spLocks noChangeArrowheads="1"/>
            </p:cNvSpPr>
            <p:nvPr/>
          </p:nvSpPr>
          <p:spPr bwMode="auto">
            <a:xfrm>
              <a:off x="5224775" y="3379683"/>
              <a:ext cx="2425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with colleagues</a:t>
              </a:r>
              <a:endParaRPr lang="en-US" sz="1600">
                <a:solidFill>
                  <a:schemeClr val="bg2">
                    <a:lumMod val="75000"/>
                  </a:schemeClr>
                </a:solidFill>
                <a:latin typeface="Corbel"/>
                <a:cs typeface="Corbel"/>
              </a:endParaRPr>
            </a:p>
          </p:txBody>
        </p:sp>
      </p:grpSp>
      <p:grpSp>
        <p:nvGrpSpPr>
          <p:cNvPr id="27" name="Gruppierung 26"/>
          <p:cNvGrpSpPr/>
          <p:nvPr/>
        </p:nvGrpSpPr>
        <p:grpSpPr>
          <a:xfrm>
            <a:off x="544659" y="1506263"/>
            <a:ext cx="3811445" cy="1373774"/>
            <a:chOff x="544659" y="1506263"/>
            <a:chExt cx="3811445" cy="1373774"/>
          </a:xfrm>
        </p:grpSpPr>
        <p:pic>
          <p:nvPicPr>
            <p:cNvPr id="22562" name="Picture 5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90550" y="1920874"/>
              <a:ext cx="6060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Textfeld 35"/>
            <p:cNvSpPr txBox="1">
              <a:spLocks noChangeArrowheads="1"/>
            </p:cNvSpPr>
            <p:nvPr/>
          </p:nvSpPr>
          <p:spPr bwMode="auto">
            <a:xfrm>
              <a:off x="544659" y="1506263"/>
              <a:ext cx="67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Retail</a:t>
              </a:r>
              <a:endParaRPr lang="en-US" sz="1600">
                <a:solidFill>
                  <a:srgbClr val="3366FF"/>
                </a:solidFill>
                <a:latin typeface="Corbel"/>
                <a:cs typeface="Corbel"/>
              </a:endParaRPr>
            </a:p>
          </p:txBody>
        </p:sp>
        <p:sp>
          <p:nvSpPr>
            <p:cNvPr id="99" name="Textfeld 38"/>
            <p:cNvSpPr txBox="1">
              <a:spLocks noChangeArrowheads="1"/>
            </p:cNvSpPr>
            <p:nvPr/>
          </p:nvSpPr>
          <p:spPr bwMode="auto">
            <a:xfrm>
              <a:off x="2564298" y="20080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100" name="Gruppierung 99"/>
            <p:cNvGrpSpPr/>
            <p:nvPr/>
          </p:nvGrpSpPr>
          <p:grpSpPr>
            <a:xfrm flipH="1" flipV="1">
              <a:off x="1358901" y="2349502"/>
              <a:ext cx="2997203" cy="482597"/>
              <a:chOff x="1308101" y="5270502"/>
              <a:chExt cx="2997203" cy="482597"/>
            </a:xfrm>
          </p:grpSpPr>
          <p:grpSp>
            <p:nvGrpSpPr>
              <p:cNvPr id="101" name="Gruppierung 100"/>
              <p:cNvGrpSpPr/>
              <p:nvPr/>
            </p:nvGrpSpPr>
            <p:grpSpPr>
              <a:xfrm rot="16200000" flipH="1">
                <a:off x="2794003" y="4025900"/>
                <a:ext cx="253998" cy="2768602"/>
                <a:chOff x="1320800" y="5937249"/>
                <a:chExt cx="1765300" cy="203201"/>
              </a:xfrm>
            </p:grpSpPr>
            <p:cxnSp>
              <p:nvCxnSpPr>
                <p:cNvPr id="105" name="Straight Connector 4"/>
                <p:cNvCxnSpPr/>
                <p:nvPr>
                  <p:custDataLst>
                    <p:tags r:id="rId1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3"/>
                <p:cNvCxnSpPr/>
                <p:nvPr>
                  <p:custDataLst>
                    <p:tags r:id="rId1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02" name="Gruppierung 101"/>
              <p:cNvGrpSpPr/>
              <p:nvPr/>
            </p:nvGrpSpPr>
            <p:grpSpPr>
              <a:xfrm rot="16200000" flipH="1">
                <a:off x="2565404" y="4013199"/>
                <a:ext cx="482597" cy="2997203"/>
                <a:chOff x="1320800" y="5937249"/>
                <a:chExt cx="1765300" cy="203201"/>
              </a:xfrm>
            </p:grpSpPr>
            <p:cxnSp>
              <p:nvCxnSpPr>
                <p:cNvPr id="103" name="Straight Connector 4"/>
                <p:cNvCxnSpPr/>
                <p:nvPr>
                  <p:custDataLst>
                    <p:tags r:id="rId1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
                <p:cNvCxnSpPr/>
                <p:nvPr>
                  <p:custDataLst>
                    <p:tags r:id="rId1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7" name="Textfeld 38"/>
            <p:cNvSpPr txBox="1">
              <a:spLocks noChangeArrowheads="1"/>
            </p:cNvSpPr>
            <p:nvPr/>
          </p:nvSpPr>
          <p:spPr bwMode="auto">
            <a:xfrm>
              <a:off x="2231584" y="2541483"/>
              <a:ext cx="135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Delivery Note</a:t>
              </a:r>
              <a:endParaRPr lang="en-US" sz="1600">
                <a:solidFill>
                  <a:schemeClr val="bg2">
                    <a:lumMod val="75000"/>
                  </a:schemeClr>
                </a:solidFill>
                <a:latin typeface="Corbel"/>
                <a:cs typeface="Corbel"/>
              </a:endParaRPr>
            </a:p>
          </p:txBody>
        </p:sp>
      </p:grpSp>
      <p:grpSp>
        <p:nvGrpSpPr>
          <p:cNvPr id="33" name="Gruppierung 32"/>
          <p:cNvGrpSpPr/>
          <p:nvPr/>
        </p:nvGrpSpPr>
        <p:grpSpPr>
          <a:xfrm>
            <a:off x="640253" y="3049483"/>
            <a:ext cx="3233247" cy="910054"/>
            <a:chOff x="640253" y="3049483"/>
            <a:chExt cx="3233247" cy="910054"/>
          </a:xfrm>
        </p:grpSpPr>
        <p:grpSp>
          <p:nvGrpSpPr>
            <p:cNvPr id="73" name="Gruppierung 72"/>
            <p:cNvGrpSpPr/>
            <p:nvPr/>
          </p:nvGrpSpPr>
          <p:grpSpPr>
            <a:xfrm>
              <a:off x="1298575" y="3403600"/>
              <a:ext cx="2574925" cy="228600"/>
              <a:chOff x="4495801" y="4343400"/>
              <a:chExt cx="2768602" cy="215903"/>
            </a:xfrm>
          </p:grpSpPr>
          <p:cxnSp>
            <p:nvCxnSpPr>
              <p:cNvPr id="74" name="Straight Connector 4"/>
              <p:cNvCxnSpPr/>
              <p:nvPr>
                <p:custDataLst>
                  <p:tags r:id="rId12"/>
                </p:custDataLst>
              </p:nvPr>
            </p:nvCxnSpPr>
            <p:spPr bwMode="auto">
              <a:xfrm rot="16200000" flipH="1">
                <a:off x="5880102" y="2959099"/>
                <a:ext cx="0" cy="2768602"/>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4"/>
              <p:cNvCxnSpPr/>
              <p:nvPr>
                <p:custDataLst>
                  <p:tags r:id="rId13"/>
                </p:custDataLst>
              </p:nvPr>
            </p:nvCxnSpPr>
            <p:spPr bwMode="auto">
              <a:xfrm flipV="1">
                <a:off x="4495803" y="4559299"/>
                <a:ext cx="2768600" cy="4"/>
              </a:xfrm>
              <a:prstGeom prst="line">
                <a:avLst/>
              </a:prstGeom>
              <a:ln w="12700" cap="rnd">
                <a:solidFill>
                  <a:srgbClr val="33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38"/>
            <p:cNvSpPr txBox="1">
              <a:spLocks noChangeArrowheads="1"/>
            </p:cNvSpPr>
            <p:nvPr/>
          </p:nvSpPr>
          <p:spPr bwMode="auto">
            <a:xfrm>
              <a:off x="1675853" y="3049483"/>
              <a:ext cx="1648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of data</a:t>
              </a:r>
              <a:endParaRPr lang="en-US" sz="1600">
                <a:solidFill>
                  <a:schemeClr val="bg2">
                    <a:lumMod val="75000"/>
                  </a:schemeClr>
                </a:solidFill>
                <a:latin typeface="Corbel"/>
                <a:cs typeface="Corbel"/>
              </a:endParaRPr>
            </a:p>
          </p:txBody>
        </p:sp>
        <p:sp>
          <p:nvSpPr>
            <p:cNvPr id="77" name="Textfeld 38"/>
            <p:cNvSpPr txBox="1">
              <a:spLocks noChangeArrowheads="1"/>
            </p:cNvSpPr>
            <p:nvPr/>
          </p:nvSpPr>
          <p:spPr bwMode="auto">
            <a:xfrm>
              <a:off x="1792924" y="36209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pic>
          <p:nvPicPr>
            <p:cNvPr id="116" name="Grafik 4" descr="20110304_radar_aloqa_list_with_galaxy_s.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rot="20779235">
              <a:off x="640253" y="3122923"/>
              <a:ext cx="453438" cy="791423"/>
            </a:xfrm>
            <a:prstGeom prst="rect">
              <a:avLst/>
            </a:prstGeom>
            <a:noFill/>
            <a:ln>
              <a:noFill/>
            </a:ln>
            <a:scene3d>
              <a:camera prst="perspectiveHeroicExtreme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uppierung 35"/>
          <p:cNvGrpSpPr/>
          <p:nvPr/>
        </p:nvGrpSpPr>
        <p:grpSpPr>
          <a:xfrm>
            <a:off x="69186" y="4203701"/>
            <a:ext cx="4286918" cy="1336816"/>
            <a:chOff x="69186" y="4203701"/>
            <a:chExt cx="4286918" cy="1336816"/>
          </a:xfrm>
        </p:grpSpPr>
        <p:grpSp>
          <p:nvGrpSpPr>
            <p:cNvPr id="32" name="Gruppierung 31"/>
            <p:cNvGrpSpPr/>
            <p:nvPr/>
          </p:nvGrpSpPr>
          <p:grpSpPr>
            <a:xfrm>
              <a:off x="159308" y="4203701"/>
              <a:ext cx="4196796" cy="924236"/>
              <a:chOff x="159308" y="4203701"/>
              <a:chExt cx="4196796" cy="924236"/>
            </a:xfrm>
          </p:grpSpPr>
          <p:pic>
            <p:nvPicPr>
              <p:cNvPr id="22568" name="Picture 55"/>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308" y="4203701"/>
                <a:ext cx="1358729"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feld 38"/>
              <p:cNvSpPr txBox="1">
                <a:spLocks noChangeArrowheads="1"/>
              </p:cNvSpPr>
              <p:nvPr/>
            </p:nvSpPr>
            <p:spPr bwMode="auto">
              <a:xfrm>
                <a:off x="2564298" y="42559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22" name="Gruppierung 21"/>
              <p:cNvGrpSpPr/>
              <p:nvPr/>
            </p:nvGrpSpPr>
            <p:grpSpPr>
              <a:xfrm flipH="1">
                <a:off x="1358901" y="4330702"/>
                <a:ext cx="2997203" cy="482597"/>
                <a:chOff x="1308101" y="5270502"/>
                <a:chExt cx="2997203" cy="482597"/>
              </a:xfrm>
            </p:grpSpPr>
            <p:grpSp>
              <p:nvGrpSpPr>
                <p:cNvPr id="82" name="Gruppierung 81"/>
                <p:cNvGrpSpPr/>
                <p:nvPr/>
              </p:nvGrpSpPr>
              <p:grpSpPr>
                <a:xfrm rot="16200000" flipH="1">
                  <a:off x="2794003" y="4025900"/>
                  <a:ext cx="253998" cy="2768602"/>
                  <a:chOff x="1320800" y="5937249"/>
                  <a:chExt cx="1765300" cy="203201"/>
                </a:xfrm>
              </p:grpSpPr>
              <p:cxnSp>
                <p:nvCxnSpPr>
                  <p:cNvPr id="83" name="Straight Connector 4"/>
                  <p:cNvCxnSpPr/>
                  <p:nvPr>
                    <p:custDataLst>
                      <p:tags r:id="rId10"/>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3"/>
                  <p:cNvCxnSpPr/>
                  <p:nvPr>
                    <p:custDataLst>
                      <p:tags r:id="rId11"/>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uppierung 84"/>
                <p:cNvGrpSpPr/>
                <p:nvPr/>
              </p:nvGrpSpPr>
              <p:grpSpPr>
                <a:xfrm rot="16200000" flipH="1">
                  <a:off x="2565404" y="4013199"/>
                  <a:ext cx="482597" cy="2997203"/>
                  <a:chOff x="1320800" y="5937249"/>
                  <a:chExt cx="1765300" cy="203201"/>
                </a:xfrm>
              </p:grpSpPr>
              <p:cxnSp>
                <p:nvCxnSpPr>
                  <p:cNvPr id="86" name="Straight Connector 4"/>
                  <p:cNvCxnSpPr/>
                  <p:nvPr>
                    <p:custDataLst>
                      <p:tags r:id="rId8"/>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
                  <p:cNvCxnSpPr/>
                  <p:nvPr>
                    <p:custDataLst>
                      <p:tags r:id="rId9"/>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88" name="Textfeld 38"/>
              <p:cNvSpPr txBox="1">
                <a:spLocks noChangeArrowheads="1"/>
              </p:cNvSpPr>
              <p:nvPr/>
            </p:nvSpPr>
            <p:spPr bwMode="auto">
              <a:xfrm>
                <a:off x="2411668" y="4789383"/>
                <a:ext cx="990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Task data</a:t>
                </a:r>
                <a:endParaRPr lang="en-US" sz="1600">
                  <a:solidFill>
                    <a:schemeClr val="bg2">
                      <a:lumMod val="75000"/>
                    </a:schemeClr>
                  </a:solidFill>
                  <a:latin typeface="Corbel"/>
                  <a:cs typeface="Corbel"/>
                </a:endParaRPr>
              </a:p>
            </p:txBody>
          </p:sp>
        </p:grpSp>
        <p:sp>
          <p:nvSpPr>
            <p:cNvPr id="118" name="Textfeld 35"/>
            <p:cNvSpPr txBox="1">
              <a:spLocks noChangeArrowheads="1"/>
            </p:cNvSpPr>
            <p:nvPr/>
          </p:nvSpPr>
          <p:spPr bwMode="auto">
            <a:xfrm>
              <a:off x="69186" y="5201963"/>
              <a:ext cx="15183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 Machine</a:t>
              </a:r>
              <a:endParaRPr lang="en-US" sz="1600">
                <a:solidFill>
                  <a:srgbClr val="3366FF"/>
                </a:solidFill>
                <a:latin typeface="Corbel"/>
                <a:cs typeface="Corbel"/>
              </a:endParaRPr>
            </a:p>
          </p:txBody>
        </p:sp>
      </p:grpSp>
      <p:grpSp>
        <p:nvGrpSpPr>
          <p:cNvPr id="29" name="Gruppierung 28"/>
          <p:cNvGrpSpPr/>
          <p:nvPr/>
        </p:nvGrpSpPr>
        <p:grpSpPr>
          <a:xfrm>
            <a:off x="4724401" y="1506263"/>
            <a:ext cx="3959759" cy="1373774"/>
            <a:chOff x="4724401" y="1506263"/>
            <a:chExt cx="3959759" cy="1373774"/>
          </a:xfrm>
        </p:grpSpPr>
        <p:pic>
          <p:nvPicPr>
            <p:cNvPr id="46" name="Picture 3" descr="C:\Users\ctuot01\Downloads\58445wmyb63qi2z.jpg"/>
            <p:cNvPicPr>
              <a:picLocks noChangeAspect="1" noChangeArrowheads="1"/>
            </p:cNvPicPr>
            <p:nvPr>
              <p:custDataLst>
                <p:tags r:id="rId3"/>
              </p:custDataLst>
            </p:nvPr>
          </p:nvPicPr>
          <p:blipFill rotWithShape="1">
            <a:blip r:embed="rId31">
              <a:extLst>
                <a:ext uri="{28A0092B-C50C-407E-A947-70E740481C1C}">
                  <a14:useLocalDpi xmlns:a14="http://schemas.microsoft.com/office/drawing/2010/main" val="0"/>
                </a:ext>
              </a:extLst>
            </a:blip>
            <a:srcRect l="-1" r="42111" b="9325"/>
            <a:stretch/>
          </p:blipFill>
          <p:spPr bwMode="auto">
            <a:xfrm>
              <a:off x="7972104" y="1841500"/>
              <a:ext cx="584246" cy="1011389"/>
            </a:xfrm>
            <a:prstGeom prst="rect">
              <a:avLst/>
            </a:prstGeom>
            <a:noFill/>
            <a:extLst>
              <a:ext uri="{909E8E84-426E-40dd-AFC4-6F175D3DCCD1}">
                <a14:hiddenFill xmlns:a14="http://schemas.microsoft.com/office/drawing/2010/main">
                  <a:solidFill>
                    <a:srgbClr val="FFFFFF"/>
                  </a:solidFill>
                </a14:hiddenFill>
              </a:ext>
            </a:extLst>
          </p:spPr>
        </p:pic>
        <p:sp>
          <p:nvSpPr>
            <p:cNvPr id="91" name="Textfeld 38"/>
            <p:cNvSpPr txBox="1">
              <a:spLocks noChangeArrowheads="1"/>
            </p:cNvSpPr>
            <p:nvPr/>
          </p:nvSpPr>
          <p:spPr bwMode="auto">
            <a:xfrm>
              <a:off x="5804415" y="2008083"/>
              <a:ext cx="935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Request)</a:t>
              </a:r>
              <a:endParaRPr lang="en-US" sz="1600">
                <a:solidFill>
                  <a:schemeClr val="bg2">
                    <a:lumMod val="75000"/>
                  </a:schemeClr>
                </a:solidFill>
                <a:latin typeface="Corbel"/>
                <a:cs typeface="Corbel"/>
              </a:endParaRPr>
            </a:p>
          </p:txBody>
        </p:sp>
        <p:sp>
          <p:nvSpPr>
            <p:cNvPr id="98" name="Textfeld 38"/>
            <p:cNvSpPr txBox="1">
              <a:spLocks noChangeArrowheads="1"/>
            </p:cNvSpPr>
            <p:nvPr/>
          </p:nvSpPr>
          <p:spPr bwMode="auto">
            <a:xfrm>
              <a:off x="5990867" y="2541483"/>
              <a:ext cx="562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Map</a:t>
              </a:r>
              <a:endParaRPr lang="en-US" sz="1600">
                <a:solidFill>
                  <a:schemeClr val="bg2">
                    <a:lumMod val="75000"/>
                  </a:schemeClr>
                </a:solidFill>
                <a:latin typeface="Corbel"/>
                <a:cs typeface="Corbel"/>
              </a:endParaRPr>
            </a:p>
          </p:txBody>
        </p:sp>
        <p:grpSp>
          <p:nvGrpSpPr>
            <p:cNvPr id="108" name="Gruppierung 107"/>
            <p:cNvGrpSpPr/>
            <p:nvPr/>
          </p:nvGrpSpPr>
          <p:grpSpPr>
            <a:xfrm flipV="1">
              <a:off x="4724401" y="2349502"/>
              <a:ext cx="2997203" cy="482597"/>
              <a:chOff x="1308101" y="5270502"/>
              <a:chExt cx="2997203" cy="482597"/>
            </a:xfrm>
          </p:grpSpPr>
          <p:grpSp>
            <p:nvGrpSpPr>
              <p:cNvPr id="109" name="Gruppierung 108"/>
              <p:cNvGrpSpPr/>
              <p:nvPr/>
            </p:nvGrpSpPr>
            <p:grpSpPr>
              <a:xfrm rot="16200000" flipH="1">
                <a:off x="2794003" y="4025900"/>
                <a:ext cx="253998" cy="2768602"/>
                <a:chOff x="1320800" y="5937249"/>
                <a:chExt cx="1765300" cy="203201"/>
              </a:xfrm>
            </p:grpSpPr>
            <p:cxnSp>
              <p:nvCxnSpPr>
                <p:cNvPr id="113" name="Straight Connector 4"/>
                <p:cNvCxnSpPr/>
                <p:nvPr>
                  <p:custDataLst>
                    <p:tags r:id="rId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3"/>
                <p:cNvCxnSpPr/>
                <p:nvPr>
                  <p:custDataLst>
                    <p:tags r:id="rId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10" name="Gruppierung 109"/>
              <p:cNvGrpSpPr/>
              <p:nvPr/>
            </p:nvGrpSpPr>
            <p:grpSpPr>
              <a:xfrm rot="16200000" flipH="1">
                <a:off x="2565404" y="4013199"/>
                <a:ext cx="482597" cy="2997203"/>
                <a:chOff x="1320800" y="5937249"/>
                <a:chExt cx="1765300" cy="203201"/>
              </a:xfrm>
            </p:grpSpPr>
            <p:cxnSp>
              <p:nvCxnSpPr>
                <p:cNvPr id="111" name="Straight Connector 4"/>
                <p:cNvCxnSpPr/>
                <p:nvPr>
                  <p:custDataLst>
                    <p:tags r:id="rId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3"/>
                <p:cNvCxnSpPr/>
                <p:nvPr>
                  <p:custDataLst>
                    <p:tags r:id="rId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9" name="Textfeld 35"/>
            <p:cNvSpPr txBox="1">
              <a:spLocks noChangeArrowheads="1"/>
            </p:cNvSpPr>
            <p:nvPr/>
          </p:nvSpPr>
          <p:spPr bwMode="auto">
            <a:xfrm>
              <a:off x="7935237" y="1506263"/>
              <a:ext cx="748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Expert</a:t>
              </a:r>
              <a:endParaRPr lang="en-US" sz="1600">
                <a:solidFill>
                  <a:srgbClr val="3366FF"/>
                </a:solidFill>
                <a:latin typeface="Corbel"/>
                <a:cs typeface="Corbel"/>
              </a:endParaRPr>
            </a:p>
          </p:txBody>
        </p:sp>
      </p:grpSp>
      <p:grpSp>
        <p:nvGrpSpPr>
          <p:cNvPr id="37" name="Gruppierung 36"/>
          <p:cNvGrpSpPr/>
          <p:nvPr/>
        </p:nvGrpSpPr>
        <p:grpSpPr>
          <a:xfrm>
            <a:off x="3378049" y="1320800"/>
            <a:ext cx="2387751" cy="4782967"/>
            <a:chOff x="3378049" y="1320800"/>
            <a:chExt cx="2387751" cy="4782967"/>
          </a:xfrm>
        </p:grpSpPr>
        <p:sp>
          <p:nvSpPr>
            <p:cNvPr id="22567" name="Textfeld 16"/>
            <p:cNvSpPr txBox="1">
              <a:spLocks noChangeArrowheads="1"/>
            </p:cNvSpPr>
            <p:nvPr/>
          </p:nvSpPr>
          <p:spPr bwMode="auto">
            <a:xfrm>
              <a:off x="3378049" y="5272770"/>
              <a:ext cx="2387751" cy="830997"/>
            </a:xfrm>
            <a:prstGeom prst="rect">
              <a:avLst/>
            </a:prstGeom>
            <a:solidFill>
              <a:srgbClr val="98CC0F"/>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600" i="1" smtClean="0">
                  <a:solidFill>
                    <a:schemeClr val="bg1"/>
                  </a:solidFill>
                  <a:latin typeface="Corbel"/>
                  <a:cs typeface="Corbel"/>
                </a:rPr>
                <a:t>Search Servives</a:t>
              </a:r>
            </a:p>
            <a:p>
              <a:pPr algn="ctr" eaLnBrk="1" hangingPunct="1"/>
              <a:r>
                <a:rPr lang="en-US" sz="1600" i="1" smtClean="0">
                  <a:solidFill>
                    <a:schemeClr val="bg1"/>
                  </a:solidFill>
                  <a:latin typeface="Corbel"/>
                  <a:cs typeface="Corbel"/>
                </a:rPr>
                <a:t>Evaluation Services</a:t>
              </a:r>
            </a:p>
            <a:p>
              <a:pPr algn="ctr" eaLnBrk="1" hangingPunct="1"/>
              <a:r>
                <a:rPr lang="en-US" sz="1600" i="1" smtClean="0">
                  <a:solidFill>
                    <a:schemeClr val="bg1"/>
                  </a:solidFill>
                  <a:latin typeface="Corbel"/>
                  <a:cs typeface="Corbel"/>
                </a:rPr>
                <a:t>Visulalization Services</a:t>
              </a:r>
              <a:endParaRPr lang="en-US" sz="1600" i="1">
                <a:solidFill>
                  <a:schemeClr val="bg1"/>
                </a:solidFill>
                <a:latin typeface="Corbel"/>
                <a:cs typeface="Corbel"/>
              </a:endParaRPr>
            </a:p>
          </p:txBody>
        </p:sp>
        <p:sp>
          <p:nvSpPr>
            <p:cNvPr id="23" name="Zylinder 22"/>
            <p:cNvSpPr/>
            <p:nvPr/>
          </p:nvSpPr>
          <p:spPr bwMode="auto">
            <a:xfrm>
              <a:off x="4038600" y="1320800"/>
              <a:ext cx="939800" cy="711200"/>
            </a:xfrm>
            <a:prstGeom prst="can">
              <a:avLst/>
            </a:prstGeom>
            <a:solidFill>
              <a:srgbClr val="98CC0F"/>
            </a:solidFill>
            <a:ln w="9525" cap="flat" cmpd="sng" algn="ctr">
              <a:solidFill>
                <a:srgbClr val="B3B3B3"/>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12" charset="0"/>
              </a:endParaRPr>
            </a:p>
          </p:txBody>
        </p:sp>
        <p:sp>
          <p:nvSpPr>
            <p:cNvPr id="122" name="Textfeld 35"/>
            <p:cNvSpPr txBox="1">
              <a:spLocks noChangeArrowheads="1"/>
            </p:cNvSpPr>
            <p:nvPr/>
          </p:nvSpPr>
          <p:spPr bwMode="auto">
            <a:xfrm>
              <a:off x="4175683" y="1506263"/>
              <a:ext cx="648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Filing</a:t>
              </a:r>
              <a:endParaRPr lang="en-US" sz="1600">
                <a:solidFill>
                  <a:srgbClr val="3366FF"/>
                </a:solidFill>
                <a:latin typeface="Corbel"/>
                <a:cs typeface="Corbel"/>
              </a:endParaRPr>
            </a:p>
          </p:txBody>
        </p:sp>
        <p:cxnSp>
          <p:nvCxnSpPr>
            <p:cNvPr id="123" name="Straight Connector 3"/>
            <p:cNvCxnSpPr/>
            <p:nvPr>
              <p:custDataLst>
                <p:tags r:id="rId1"/>
              </p:custDataLst>
            </p:nvPr>
          </p:nvCxnSpPr>
          <p:spPr bwMode="auto">
            <a:xfrm>
              <a:off x="4546602" y="2197100"/>
              <a:ext cx="0" cy="6223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3"/>
            <p:cNvCxnSpPr/>
            <p:nvPr>
              <p:custDataLst>
                <p:tags r:id="rId2"/>
              </p:custDataLst>
            </p:nvPr>
          </p:nvCxnSpPr>
          <p:spPr bwMode="auto">
            <a:xfrm>
              <a:off x="4546602" y="4330700"/>
              <a:ext cx="0" cy="7874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Freihandform 1"/>
          <p:cNvSpPr/>
          <p:nvPr/>
        </p:nvSpPr>
        <p:spPr>
          <a:xfrm>
            <a:off x="114300" y="1225550"/>
            <a:ext cx="8890000" cy="5041900"/>
          </a:xfrm>
          <a:custGeom>
            <a:avLst/>
            <a:gdLst>
              <a:gd name="connsiteX0" fmla="*/ 4356100 w 8890000"/>
              <a:gd name="connsiteY0" fmla="*/ 25400 h 5041900"/>
              <a:gd name="connsiteX1" fmla="*/ 5181600 w 8890000"/>
              <a:gd name="connsiteY1" fmla="*/ 25400 h 5041900"/>
              <a:gd name="connsiteX2" fmla="*/ 5067300 w 8890000"/>
              <a:gd name="connsiteY2" fmla="*/ 965200 h 5041900"/>
              <a:gd name="connsiteX3" fmla="*/ 4521200 w 8890000"/>
              <a:gd name="connsiteY3" fmla="*/ 1016000 h 5041900"/>
              <a:gd name="connsiteX4" fmla="*/ 4533900 w 8890000"/>
              <a:gd name="connsiteY4" fmla="*/ 1689100 h 5041900"/>
              <a:gd name="connsiteX5" fmla="*/ 8890000 w 8890000"/>
              <a:gd name="connsiteY5" fmla="*/ 1727200 h 5041900"/>
              <a:gd name="connsiteX6" fmla="*/ 8864600 w 8890000"/>
              <a:gd name="connsiteY6" fmla="*/ 5041900 h 5041900"/>
              <a:gd name="connsiteX7" fmla="*/ 0 w 8890000"/>
              <a:gd name="connsiteY7" fmla="*/ 4940300 h 5041900"/>
              <a:gd name="connsiteX8" fmla="*/ 114300 w 8890000"/>
              <a:gd name="connsiteY8" fmla="*/ 0 h 5041900"/>
              <a:gd name="connsiteX9" fmla="*/ 4356100 w 8890000"/>
              <a:gd name="connsiteY9" fmla="*/ 25400 h 50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90000" h="5041900">
                <a:moveTo>
                  <a:pt x="4356100" y="25400"/>
                </a:moveTo>
                <a:lnTo>
                  <a:pt x="5181600" y="25400"/>
                </a:lnTo>
                <a:lnTo>
                  <a:pt x="5067300" y="965200"/>
                </a:lnTo>
                <a:lnTo>
                  <a:pt x="4521200" y="1016000"/>
                </a:lnTo>
                <a:lnTo>
                  <a:pt x="4533900" y="1689100"/>
                </a:lnTo>
                <a:lnTo>
                  <a:pt x="8890000" y="1727200"/>
                </a:lnTo>
                <a:lnTo>
                  <a:pt x="8864600" y="5041900"/>
                </a:lnTo>
                <a:lnTo>
                  <a:pt x="0" y="4940300"/>
                </a:lnTo>
                <a:lnTo>
                  <a:pt x="114300" y="0"/>
                </a:lnTo>
                <a:lnTo>
                  <a:pt x="4356100" y="25400"/>
                </a:lnTo>
                <a:close/>
              </a:path>
            </a:pathLst>
          </a:custGeom>
          <a:solidFill>
            <a:schemeClr val="bg1">
              <a:alpha val="75000"/>
            </a:schemeClr>
          </a:solidFill>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grpSp>
        <p:nvGrpSpPr>
          <p:cNvPr id="126" name="Gruppierung 125"/>
          <p:cNvGrpSpPr/>
          <p:nvPr/>
        </p:nvGrpSpPr>
        <p:grpSpPr>
          <a:xfrm>
            <a:off x="3756465" y="3052763"/>
            <a:ext cx="1518364" cy="1153299"/>
            <a:chOff x="3756465" y="3052763"/>
            <a:chExt cx="1518364" cy="1153299"/>
          </a:xfrm>
        </p:grpSpPr>
        <p:grpSp>
          <p:nvGrpSpPr>
            <p:cNvPr id="127" name="Gruppieren 44"/>
            <p:cNvGrpSpPr>
              <a:grpSpLocks/>
            </p:cNvGrpSpPr>
            <p:nvPr/>
          </p:nvGrpSpPr>
          <p:grpSpPr bwMode="auto">
            <a:xfrm>
              <a:off x="3970338" y="3052763"/>
              <a:ext cx="1112837" cy="920750"/>
              <a:chOff x="3563938" y="4005263"/>
              <a:chExt cx="1112837" cy="920750"/>
            </a:xfrm>
            <a:solidFill>
              <a:srgbClr val="98CC0F"/>
            </a:solidFill>
          </p:grpSpPr>
          <p:sp>
            <p:nvSpPr>
              <p:cNvPr id="129" name="Abgerundetes Rechteck 128"/>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800" smtClean="0">
                    <a:solidFill>
                      <a:srgbClr val="3366FF"/>
                    </a:solidFill>
                    <a:latin typeface="+mn-lt"/>
                    <a:ea typeface="+mn-ea"/>
                  </a:rPr>
                  <a:t>iGreen Node</a:t>
                </a:r>
                <a:endParaRPr lang="en-US" sz="1800">
                  <a:solidFill>
                    <a:srgbClr val="3366FF"/>
                  </a:solidFill>
                  <a:latin typeface="+mn-lt"/>
                  <a:ea typeface="+mn-ea"/>
                </a:endParaRPr>
              </a:p>
            </p:txBody>
          </p:sp>
          <p:pic>
            <p:nvPicPr>
              <p:cNvPr id="130" name="Picture 199" descr="02-BLU Kopie.jpg"/>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128" name="Textfeld 7"/>
            <p:cNvSpPr txBox="1">
              <a:spLocks noChangeArrowheads="1"/>
            </p:cNvSpPr>
            <p:nvPr/>
          </p:nvSpPr>
          <p:spPr bwMode="auto">
            <a:xfrm>
              <a:off x="3756465" y="3929063"/>
              <a:ext cx="1518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200" smtClean="0"/>
                <a:t>Office of Contractor</a:t>
              </a:r>
              <a:endParaRPr lang="en-US" sz="1200"/>
            </a:p>
          </p:txBody>
        </p:sp>
      </p:grpSp>
      <p:sp>
        <p:nvSpPr>
          <p:cNvPr id="80" name="Rechteck 79"/>
          <p:cNvSpPr/>
          <p:nvPr/>
        </p:nvSpPr>
        <p:spPr>
          <a:xfrm rot="21309006">
            <a:off x="414139" y="4547361"/>
            <a:ext cx="8229618" cy="830997"/>
          </a:xfrm>
          <a:prstGeom prst="rect">
            <a:avLst/>
          </a:prstGeom>
        </p:spPr>
        <p:txBody>
          <a:bodyPr wrap="none">
            <a:spAutoFit/>
          </a:bodyPr>
          <a:lstStyle/>
          <a:p>
            <a:r>
              <a:rPr lang="en-US" sz="2400" b="1" dirty="0" smtClean="0">
                <a:solidFill>
                  <a:srgbClr val="800000"/>
                </a:solidFill>
                <a:latin typeface="Chalkduster"/>
                <a:cs typeface="Chalkduster"/>
              </a:rPr>
              <a:t> Public-private knowledge exchange provides</a:t>
            </a:r>
          </a:p>
          <a:p>
            <a:r>
              <a:rPr lang="en-US" sz="2400" b="1" dirty="0">
                <a:solidFill>
                  <a:srgbClr val="800000"/>
                </a:solidFill>
                <a:latin typeface="Chalkduster"/>
                <a:cs typeface="Chalkduster"/>
              </a:rPr>
              <a:t>b</a:t>
            </a:r>
            <a:r>
              <a:rPr lang="en-US" sz="2400" b="1" dirty="0" smtClean="0">
                <a:solidFill>
                  <a:srgbClr val="800000"/>
                </a:solidFill>
                <a:latin typeface="Chalkduster"/>
                <a:cs typeface="Chalkduster"/>
              </a:rPr>
              <a:t>etter consulting services!</a:t>
            </a:r>
            <a:endParaRPr lang="en-US" sz="2400" b="1" dirty="0">
              <a:solidFill>
                <a:srgbClr val="800000"/>
              </a:solidFill>
              <a:latin typeface="Chalkduster"/>
              <a:cs typeface="Chalkduster"/>
            </a:endParaRPr>
          </a:p>
        </p:txBody>
      </p:sp>
      <p:pic>
        <p:nvPicPr>
          <p:cNvPr id="117" name="Bild 116" descr="Bild 4.png"/>
          <p:cNvPicPr>
            <a:picLocks noChangeAspect="1"/>
          </p:cNvPicPr>
          <p:nvPr/>
        </p:nvPicPr>
        <p:blipFill>
          <a:blip r:embed="rId32"/>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305018822"/>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80"/>
                                        </p:tgtEl>
                                        <p:attrNameLst>
                                          <p:attrName>style.visibility</p:attrName>
                                        </p:attrNameLst>
                                      </p:cBhvr>
                                      <p:to>
                                        <p:strVal val="visible"/>
                                      </p:to>
                                    </p:set>
                                    <p:anim calcmode="discrete" valueType="clr">
                                      <p:cBhvr override="childStyle">
                                        <p:cTn id="11" dur="80"/>
                                        <p:tgtEl>
                                          <p:spTgt spid="80"/>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80"/>
                                        </p:tgtEl>
                                        <p:attrNameLst>
                                          <p:attrName>fillcolor</p:attrName>
                                        </p:attrNameLst>
                                      </p:cBhvr>
                                      <p:tavLst>
                                        <p:tav tm="0">
                                          <p:val>
                                            <p:clrVal>
                                              <a:schemeClr val="accent2"/>
                                            </p:clrVal>
                                          </p:val>
                                        </p:tav>
                                        <p:tav tm="50000">
                                          <p:val>
                                            <p:clrVal>
                                              <a:schemeClr val="hlink"/>
                                            </p:clrVal>
                                          </p:val>
                                        </p:tav>
                                      </p:tavLst>
                                    </p:anim>
                                    <p:set>
                                      <p:cBhvr>
                                        <p:cTn id="13" dur="80"/>
                                        <p:tgtEl>
                                          <p:spTgt spid="8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http://1.bp.blogspot.com/-x6rCZGLQoFI/TW52MaaDAHI/AAAAAAAAAH0/YjRdtYIBlyg/s1600/Farmer.gif"/>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591336" y="3073399"/>
            <a:ext cx="1596363" cy="252217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uppierung 25"/>
          <p:cNvGrpSpPr/>
          <p:nvPr/>
        </p:nvGrpSpPr>
        <p:grpSpPr>
          <a:xfrm>
            <a:off x="207037" y="2806700"/>
            <a:ext cx="4060163" cy="3302000"/>
            <a:chOff x="207037" y="2806700"/>
            <a:chExt cx="4060163" cy="3302000"/>
          </a:xfrm>
        </p:grpSpPr>
        <p:sp>
          <p:nvSpPr>
            <p:cNvPr id="29" name="Abgerundetes Rechteck 28"/>
            <p:cNvSpPr/>
            <p:nvPr/>
          </p:nvSpPr>
          <p:spPr bwMode="auto">
            <a:xfrm>
              <a:off x="393700" y="2806700"/>
              <a:ext cx="3873500" cy="3302000"/>
            </a:xfrm>
            <a:prstGeom prst="roundRect">
              <a:avLst>
                <a:gd name="adj" fmla="val 9443"/>
              </a:avLst>
            </a:prstGeom>
            <a:solidFill>
              <a:schemeClr val="bg1"/>
            </a:solidFill>
            <a:ln w="9525" cap="flat" cmpd="sng" algn="ctr">
              <a:solidFill>
                <a:srgbClr val="98CC0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pic>
          <p:nvPicPr>
            <p:cNvPr id="22" name="Picture 2" descr="http://1.bp.blogspot.com/-x6rCZGLQoFI/TW52MaaDAHI/AAAAAAAAAH0/YjRdtYIBlyg/s1600/Farmer.gif"/>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7037" y="4610100"/>
              <a:ext cx="835974" cy="1320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uppierung 22"/>
          <p:cNvGrpSpPr/>
          <p:nvPr/>
        </p:nvGrpSpPr>
        <p:grpSpPr>
          <a:xfrm>
            <a:off x="4787900" y="2545186"/>
            <a:ext cx="3873500" cy="3563514"/>
            <a:chOff x="4787900" y="2545186"/>
            <a:chExt cx="3873500" cy="3601614"/>
          </a:xfrm>
        </p:grpSpPr>
        <p:sp>
          <p:nvSpPr>
            <p:cNvPr id="8" name="Abgerundetes Rechteck 7"/>
            <p:cNvSpPr/>
            <p:nvPr/>
          </p:nvSpPr>
          <p:spPr bwMode="auto">
            <a:xfrm>
              <a:off x="4787900" y="2806700"/>
              <a:ext cx="3873500" cy="3340100"/>
            </a:xfrm>
            <a:prstGeom prst="roundRect">
              <a:avLst>
                <a:gd name="adj" fmla="val 9443"/>
              </a:avLst>
            </a:prstGeom>
            <a:solidFill>
              <a:schemeClr val="bg1"/>
            </a:solidFill>
            <a:ln w="9525" cap="flat" cmpd="sng" algn="ctr">
              <a:solidFill>
                <a:srgbClr val="98CC0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pic>
          <p:nvPicPr>
            <p:cNvPr id="21" name="Bild 20" descr="Bildschirmfoto 2012-03-06 um 10.43.06.png"/>
            <p:cNvPicPr>
              <a:picLocks noChangeAspect="1"/>
            </p:cNvPicPr>
            <p:nvPr/>
          </p:nvPicPr>
          <p:blipFill rotWithShape="1">
            <a:blip r:embed="rId6">
              <a:extLst>
                <a:ext uri="{28A0092B-C50C-407E-A947-70E740481C1C}">
                  <a14:useLocalDpi xmlns:a14="http://schemas.microsoft.com/office/drawing/2010/main" val="0"/>
                </a:ext>
              </a:extLst>
            </a:blip>
            <a:srcRect b="46903"/>
            <a:stretch/>
          </p:blipFill>
          <p:spPr>
            <a:xfrm>
              <a:off x="7899400" y="2545186"/>
              <a:ext cx="723900" cy="1087013"/>
            </a:xfrm>
            <a:prstGeom prst="rect">
              <a:avLst/>
            </a:prstGeom>
          </p:spPr>
        </p:pic>
      </p:grpSp>
      <p:sp>
        <p:nvSpPr>
          <p:cNvPr id="22531" name="Titel 3"/>
          <p:cNvSpPr>
            <a:spLocks noGrp="1"/>
          </p:cNvSpPr>
          <p:nvPr>
            <p:ph type="title"/>
          </p:nvPr>
        </p:nvSpPr>
        <p:spPr>
          <a:xfrm>
            <a:off x="242888" y="400051"/>
            <a:ext cx="8634412" cy="666750"/>
          </a:xfrm>
        </p:spPr>
        <p:txBody>
          <a:bodyPr anchor="ctr"/>
          <a:lstStyle/>
          <a:p>
            <a:r>
              <a:rPr lang="en-US" dirty="0" smtClean="0">
                <a:solidFill>
                  <a:schemeClr val="bg2">
                    <a:lumMod val="75000"/>
                  </a:schemeClr>
                </a:solidFill>
                <a:latin typeface="Corbel"/>
                <a:cs typeface="Corbel"/>
              </a:rPr>
              <a:t>For satisfying frequent requests from farmers, </a:t>
            </a:r>
            <a:r>
              <a:rPr lang="en-US" dirty="0" err="1" smtClean="0">
                <a:solidFill>
                  <a:schemeClr val="bg2">
                    <a:lumMod val="75000"/>
                  </a:schemeClr>
                </a:solidFill>
                <a:latin typeface="Corbel"/>
                <a:cs typeface="Corbel"/>
              </a:rPr>
              <a:t>iGreen</a:t>
            </a:r>
            <a:r>
              <a:rPr lang="en-US" dirty="0" smtClean="0">
                <a:solidFill>
                  <a:schemeClr val="bg2">
                    <a:lumMod val="75000"/>
                  </a:schemeClr>
                </a:solidFill>
                <a:latin typeface="Corbel"/>
                <a:cs typeface="Corbel"/>
              </a:rPr>
              <a:t> provides an application assistant for pest management</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21</a:t>
            </a:fld>
            <a:endParaRPr lang="en-US" sz="900"/>
          </a:p>
        </p:txBody>
      </p:sp>
      <p:sp>
        <p:nvSpPr>
          <p:cNvPr id="44" name="Rechtwinkliges Dreieck 43"/>
          <p:cNvSpPr/>
          <p:nvPr/>
        </p:nvSpPr>
        <p:spPr bwMode="auto">
          <a:xfrm>
            <a:off x="241300" y="1187450"/>
            <a:ext cx="2190750" cy="1466850"/>
          </a:xfrm>
          <a:prstGeom prst="rtTriangle">
            <a:avLst/>
          </a:prstGeom>
          <a:gradFill flip="none" rotWithShape="1">
            <a:gsLst>
              <a:gs pos="100000">
                <a:srgbClr val="99CC0F"/>
              </a:gs>
              <a:gs pos="77000">
                <a:srgbClr val="FFFFFF"/>
              </a:gs>
            </a:gsLst>
            <a:path path="circle">
              <a:fillToRect l="100000" b="100000"/>
            </a:path>
            <a:tileRect t="-100000" r="-100000"/>
          </a:gra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rgbClr val="808080"/>
              </a:solidFill>
              <a:effectLst/>
              <a:latin typeface="Corbel"/>
              <a:cs typeface="Corbel"/>
            </a:endParaRPr>
          </a:p>
        </p:txBody>
      </p:sp>
      <p:sp>
        <p:nvSpPr>
          <p:cNvPr id="45" name="Rechteck 44"/>
          <p:cNvSpPr/>
          <p:nvPr/>
        </p:nvSpPr>
        <p:spPr>
          <a:xfrm>
            <a:off x="552750" y="1236990"/>
            <a:ext cx="7724775" cy="338554"/>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rgbClr val="606060"/>
                </a:solidFill>
                <a:latin typeface="Corbel"/>
                <a:cs typeface="Corbel"/>
              </a:rPr>
              <a:t>When should a </a:t>
            </a:r>
            <a:r>
              <a:rPr lang="en-US" sz="1600" dirty="0">
                <a:solidFill>
                  <a:srgbClr val="606060"/>
                </a:solidFill>
                <a:latin typeface="Corbel"/>
                <a:cs typeface="Corbel"/>
              </a:rPr>
              <a:t>pesticide application </a:t>
            </a:r>
            <a:r>
              <a:rPr lang="en-US" sz="1600" dirty="0" smtClean="0">
                <a:solidFill>
                  <a:srgbClr val="606060"/>
                </a:solidFill>
                <a:latin typeface="Corbel"/>
                <a:cs typeface="Corbel"/>
              </a:rPr>
              <a:t>take place? </a:t>
            </a:r>
            <a:endParaRPr lang="en-US" sz="1600" dirty="0">
              <a:solidFill>
                <a:srgbClr val="606060"/>
              </a:solidFill>
              <a:latin typeface="Corbel"/>
              <a:cs typeface="Corbel"/>
            </a:endParaRPr>
          </a:p>
        </p:txBody>
      </p:sp>
      <p:sp>
        <p:nvSpPr>
          <p:cNvPr id="46" name="Rechteck 45"/>
          <p:cNvSpPr/>
          <p:nvPr/>
        </p:nvSpPr>
        <p:spPr>
          <a:xfrm>
            <a:off x="552750" y="1619578"/>
            <a:ext cx="7724775" cy="584776"/>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rgbClr val="606060"/>
                </a:solidFill>
                <a:latin typeface="Corbel"/>
                <a:cs typeface="Corbel"/>
              </a:rPr>
              <a:t>Where on the acre should the pesticide be applied and to which objects should I keep a certain distance?</a:t>
            </a:r>
            <a:endParaRPr lang="en-US" sz="1600" dirty="0">
              <a:solidFill>
                <a:srgbClr val="606060"/>
              </a:solidFill>
              <a:latin typeface="Corbel"/>
              <a:cs typeface="Corbel"/>
            </a:endParaRPr>
          </a:p>
        </p:txBody>
      </p:sp>
      <p:sp>
        <p:nvSpPr>
          <p:cNvPr id="47" name="Rechteck 46"/>
          <p:cNvSpPr/>
          <p:nvPr/>
        </p:nvSpPr>
        <p:spPr>
          <a:xfrm>
            <a:off x="552750" y="2230766"/>
            <a:ext cx="7724775" cy="338554"/>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rgbClr val="606060"/>
                </a:solidFill>
                <a:latin typeface="Corbel"/>
                <a:cs typeface="Corbel"/>
              </a:rPr>
              <a:t>Which locations on the acre are sensitive to be infected?</a:t>
            </a:r>
            <a:endParaRPr lang="en-US" sz="1600" dirty="0">
              <a:solidFill>
                <a:srgbClr val="606060"/>
              </a:solidFill>
              <a:latin typeface="Corbel"/>
              <a:cs typeface="Corbel"/>
            </a:endParaRPr>
          </a:p>
        </p:txBody>
      </p:sp>
      <p:grpSp>
        <p:nvGrpSpPr>
          <p:cNvPr id="7" name="Gruppierung 6"/>
          <p:cNvGrpSpPr/>
          <p:nvPr/>
        </p:nvGrpSpPr>
        <p:grpSpPr>
          <a:xfrm>
            <a:off x="4964636" y="2837190"/>
            <a:ext cx="2942592" cy="1232771"/>
            <a:chOff x="4901136" y="2926090"/>
            <a:chExt cx="2942592" cy="1232771"/>
          </a:xfrm>
        </p:grpSpPr>
        <p:pic>
          <p:nvPicPr>
            <p:cNvPr id="11" name="Picture 480"/>
            <p:cNvPicPr>
              <a:picLocks noChangeAspect="1" noChangeArrowheads="1"/>
            </p:cNvPicPr>
            <p:nvPr/>
          </p:nvPicPr>
          <p:blipFill>
            <a:blip r:embed="rId7">
              <a:extLst>
                <a:ext uri="{28A0092B-C50C-407E-A947-70E740481C1C}">
                  <a14:useLocalDpi xmlns:a14="http://schemas.microsoft.com/office/drawing/2010/main" val="0"/>
                </a:ext>
              </a:extLst>
            </a:blip>
            <a:srcRect l="3574" t="10956"/>
            <a:stretch>
              <a:fillRect/>
            </a:stretch>
          </p:blipFill>
          <p:spPr bwMode="auto">
            <a:xfrm>
              <a:off x="4901136" y="3051589"/>
              <a:ext cx="1889316" cy="110727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Rechteck 1"/>
            <p:cNvSpPr/>
            <p:nvPr/>
          </p:nvSpPr>
          <p:spPr>
            <a:xfrm>
              <a:off x="6769395" y="2926090"/>
              <a:ext cx="1074333" cy="584776"/>
            </a:xfrm>
            <a:prstGeom prst="rect">
              <a:avLst/>
            </a:prstGeom>
          </p:spPr>
          <p:txBody>
            <a:bodyPr wrap="none">
              <a:spAutoFit/>
            </a:bodyPr>
            <a:lstStyle/>
            <a:p>
              <a:pPr algn="l"/>
              <a:r>
                <a:rPr lang="en-US" sz="1600" dirty="0" smtClean="0">
                  <a:solidFill>
                    <a:srgbClr val="606060"/>
                  </a:solidFill>
                  <a:latin typeface="Corbel"/>
                  <a:cs typeface="Corbel"/>
                </a:rPr>
                <a:t>Pest</a:t>
              </a:r>
            </a:p>
            <a:p>
              <a:pPr algn="l"/>
              <a:r>
                <a:rPr lang="en-US" sz="1600" dirty="0">
                  <a:solidFill>
                    <a:srgbClr val="606060"/>
                  </a:solidFill>
                  <a:latin typeface="Corbel"/>
                  <a:cs typeface="Corbel"/>
                </a:rPr>
                <a:t>P</a:t>
              </a:r>
              <a:r>
                <a:rPr lang="en-US" sz="1600" dirty="0" smtClean="0">
                  <a:solidFill>
                    <a:srgbClr val="606060"/>
                  </a:solidFill>
                  <a:latin typeface="Corbel"/>
                  <a:cs typeface="Corbel"/>
                </a:rPr>
                <a:t>rognoses</a:t>
              </a:r>
              <a:endParaRPr lang="de-DE" sz="1600" dirty="0"/>
            </a:p>
          </p:txBody>
        </p:sp>
      </p:grpSp>
      <p:grpSp>
        <p:nvGrpSpPr>
          <p:cNvPr id="6" name="Gruppierung 5"/>
          <p:cNvGrpSpPr/>
          <p:nvPr/>
        </p:nvGrpSpPr>
        <p:grpSpPr>
          <a:xfrm>
            <a:off x="5277646" y="3802390"/>
            <a:ext cx="2880094" cy="1257449"/>
            <a:chOff x="5252246" y="3967490"/>
            <a:chExt cx="2880094" cy="1257449"/>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246" y="4073596"/>
              <a:ext cx="1786732" cy="1151343"/>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pic>
        <p:sp>
          <p:nvSpPr>
            <p:cNvPr id="13" name="Rechteck 12"/>
            <p:cNvSpPr/>
            <p:nvPr/>
          </p:nvSpPr>
          <p:spPr>
            <a:xfrm>
              <a:off x="6997995" y="3967490"/>
              <a:ext cx="1134345" cy="830997"/>
            </a:xfrm>
            <a:prstGeom prst="rect">
              <a:avLst/>
            </a:prstGeom>
          </p:spPr>
          <p:txBody>
            <a:bodyPr wrap="none">
              <a:spAutoFit/>
            </a:bodyPr>
            <a:lstStyle/>
            <a:p>
              <a:pPr algn="l"/>
              <a:r>
                <a:rPr lang="en-US" sz="1600" dirty="0" smtClean="0">
                  <a:solidFill>
                    <a:srgbClr val="606060"/>
                  </a:solidFill>
                  <a:latin typeface="Corbel"/>
                  <a:cs typeface="Corbel"/>
                </a:rPr>
                <a:t>Distance</a:t>
              </a:r>
            </a:p>
            <a:p>
              <a:pPr algn="l"/>
              <a:r>
                <a:rPr lang="en-US" sz="1600" dirty="0" smtClean="0">
                  <a:solidFill>
                    <a:srgbClr val="606060"/>
                  </a:solidFill>
                  <a:latin typeface="Corbel"/>
                  <a:cs typeface="Corbel"/>
                </a:rPr>
                <a:t>Calculation</a:t>
              </a:r>
            </a:p>
            <a:p>
              <a:pPr algn="l"/>
              <a:endParaRPr lang="de-DE" sz="1600" dirty="0"/>
            </a:p>
          </p:txBody>
        </p:sp>
      </p:grpSp>
      <p:grpSp>
        <p:nvGrpSpPr>
          <p:cNvPr id="5" name="Gruppierung 4"/>
          <p:cNvGrpSpPr/>
          <p:nvPr/>
        </p:nvGrpSpPr>
        <p:grpSpPr>
          <a:xfrm>
            <a:off x="5598353" y="4780290"/>
            <a:ext cx="3017746" cy="1230293"/>
            <a:chOff x="5598353" y="4983490"/>
            <a:chExt cx="3017746" cy="1230293"/>
          </a:xfrm>
        </p:grpSpPr>
        <p:pic>
          <p:nvPicPr>
            <p:cNvPr id="9" name="Grafik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98353" y="5086069"/>
              <a:ext cx="1736157" cy="1127714"/>
            </a:xfrm>
            <a:prstGeom prst="rect">
              <a:avLst/>
            </a:prstGeom>
            <a:noFill/>
            <a:ln w="9525">
              <a:solidFill>
                <a:srgbClr val="F2F2F2"/>
              </a:solidFill>
              <a:miter lim="800000"/>
              <a:headEnd/>
              <a:tailEnd/>
            </a:ln>
            <a:extLst>
              <a:ext uri="{909E8E84-426E-40dd-AFC4-6F175D3DCCD1}">
                <a14:hiddenFill xmlns:a14="http://schemas.microsoft.com/office/drawing/2010/main">
                  <a:solidFill>
                    <a:srgbClr val="FFFFFF"/>
                  </a:solidFill>
                </a14:hiddenFill>
              </a:ext>
            </a:extLst>
          </p:spPr>
        </p:pic>
        <p:sp>
          <p:nvSpPr>
            <p:cNvPr id="14" name="Rechteck 13"/>
            <p:cNvSpPr/>
            <p:nvPr/>
          </p:nvSpPr>
          <p:spPr>
            <a:xfrm>
              <a:off x="7290095" y="4983490"/>
              <a:ext cx="1326004" cy="1077218"/>
            </a:xfrm>
            <a:prstGeom prst="rect">
              <a:avLst/>
            </a:prstGeom>
          </p:spPr>
          <p:txBody>
            <a:bodyPr wrap="none">
              <a:spAutoFit/>
            </a:bodyPr>
            <a:lstStyle/>
            <a:p>
              <a:pPr algn="l"/>
              <a:r>
                <a:rPr lang="en-US" sz="1600" dirty="0" smtClean="0">
                  <a:solidFill>
                    <a:srgbClr val="606060"/>
                  </a:solidFill>
                  <a:latin typeface="Corbel"/>
                  <a:cs typeface="Corbel"/>
                </a:rPr>
                <a:t>Management</a:t>
              </a:r>
            </a:p>
            <a:p>
              <a:pPr algn="l"/>
              <a:r>
                <a:rPr lang="en-US" sz="1600" dirty="0" smtClean="0">
                  <a:solidFill>
                    <a:srgbClr val="606060"/>
                  </a:solidFill>
                  <a:latin typeface="Corbel"/>
                  <a:cs typeface="Corbel"/>
                </a:rPr>
                <a:t>Zone</a:t>
              </a:r>
            </a:p>
            <a:p>
              <a:pPr algn="l"/>
              <a:r>
                <a:rPr lang="en-US" sz="1600" dirty="0" smtClean="0">
                  <a:solidFill>
                    <a:srgbClr val="606060"/>
                  </a:solidFill>
                  <a:latin typeface="Corbel"/>
                  <a:cs typeface="Corbel"/>
                </a:rPr>
                <a:t>Advising</a:t>
              </a:r>
            </a:p>
            <a:p>
              <a:pPr algn="l"/>
              <a:endParaRPr lang="de-DE" sz="1600" dirty="0"/>
            </a:p>
          </p:txBody>
        </p:sp>
      </p:grpSp>
      <p:grpSp>
        <p:nvGrpSpPr>
          <p:cNvPr id="25" name="Gruppierung 24"/>
          <p:cNvGrpSpPr/>
          <p:nvPr/>
        </p:nvGrpSpPr>
        <p:grpSpPr>
          <a:xfrm>
            <a:off x="444795" y="2837190"/>
            <a:ext cx="1967205" cy="1528756"/>
            <a:chOff x="444795" y="2837190"/>
            <a:chExt cx="1967205" cy="1528756"/>
          </a:xfrm>
        </p:grpSpPr>
        <p:pic>
          <p:nvPicPr>
            <p:cNvPr id="17" name="Bild 27"/>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288" y="3182938"/>
              <a:ext cx="1801812" cy="1183008"/>
            </a:xfrm>
            <a:prstGeom prst="rect">
              <a:avLst/>
            </a:prstGeom>
            <a:noFill/>
            <a:ln w="31750">
              <a:solidFill>
                <a:srgbClr val="F2F2F2"/>
              </a:solidFill>
              <a:miter lim="800000"/>
              <a:headEnd/>
              <a:tailEnd/>
            </a:ln>
            <a:extLst>
              <a:ext uri="{909E8E84-426E-40dd-AFC4-6F175D3DCCD1}">
                <a14:hiddenFill xmlns:a14="http://schemas.microsoft.com/office/drawing/2010/main">
                  <a:solidFill>
                    <a:srgbClr val="FFFFFF"/>
                  </a:solidFill>
                </a14:hiddenFill>
              </a:ext>
            </a:extLst>
          </p:spPr>
        </p:pic>
        <p:sp>
          <p:nvSpPr>
            <p:cNvPr id="19" name="Rechteck 18"/>
            <p:cNvSpPr/>
            <p:nvPr/>
          </p:nvSpPr>
          <p:spPr>
            <a:xfrm>
              <a:off x="444795" y="2837190"/>
              <a:ext cx="1967205" cy="338554"/>
            </a:xfrm>
            <a:prstGeom prst="rect">
              <a:avLst/>
            </a:prstGeom>
          </p:spPr>
          <p:txBody>
            <a:bodyPr wrap="none">
              <a:spAutoFit/>
            </a:bodyPr>
            <a:lstStyle/>
            <a:p>
              <a:pPr algn="l"/>
              <a:r>
                <a:rPr lang="en-US" sz="1600" dirty="0" smtClean="0">
                  <a:solidFill>
                    <a:srgbClr val="606060"/>
                  </a:solidFill>
                  <a:latin typeface="Corbel"/>
                  <a:cs typeface="Corbel"/>
                </a:rPr>
                <a:t>Consultancy Request</a:t>
              </a:r>
            </a:p>
          </p:txBody>
        </p:sp>
      </p:grpSp>
      <p:grpSp>
        <p:nvGrpSpPr>
          <p:cNvPr id="20" name="Gruppierung 19"/>
          <p:cNvGrpSpPr/>
          <p:nvPr/>
        </p:nvGrpSpPr>
        <p:grpSpPr>
          <a:xfrm>
            <a:off x="2286000" y="3111500"/>
            <a:ext cx="2578100" cy="1154354"/>
            <a:chOff x="2286000" y="3390900"/>
            <a:chExt cx="2578100" cy="1154354"/>
          </a:xfrm>
        </p:grpSpPr>
        <p:sp>
          <p:nvSpPr>
            <p:cNvPr id="3" name="Rechteck 2"/>
            <p:cNvSpPr/>
            <p:nvPr/>
          </p:nvSpPr>
          <p:spPr>
            <a:xfrm>
              <a:off x="2286000" y="3453163"/>
              <a:ext cx="2095500" cy="1043875"/>
            </a:xfrm>
            <a:prstGeom prst="rect">
              <a:avLst/>
            </a:prstGeom>
          </p:spPr>
          <p:txBody>
            <a:bodyPr wrap="square">
              <a:spAutoFit/>
            </a:bodyPr>
            <a:lstStyle/>
            <a:p>
              <a:pPr marL="177800" lvl="2" indent="-177800" algn="l">
                <a:lnSpc>
                  <a:spcPct val="150000"/>
                </a:lnSpc>
                <a:buClr>
                  <a:schemeClr val="accent2"/>
                </a:buClr>
                <a:buFontTx/>
                <a:buBlip>
                  <a:blip r:embed="rId11"/>
                </a:buBlip>
              </a:pPr>
              <a:r>
                <a:rPr lang="en-US" sz="1400" dirty="0" smtClean="0">
                  <a:latin typeface="Corbel"/>
                  <a:cs typeface="Corbel"/>
                </a:rPr>
                <a:t>Field Boundaries</a:t>
              </a:r>
              <a:endParaRPr lang="en-US" sz="1400" dirty="0">
                <a:latin typeface="Corbel"/>
                <a:cs typeface="Corbel"/>
              </a:endParaRPr>
            </a:p>
            <a:p>
              <a:pPr marL="177800" lvl="2" indent="-177800" algn="l">
                <a:lnSpc>
                  <a:spcPct val="150000"/>
                </a:lnSpc>
                <a:buClr>
                  <a:schemeClr val="accent2"/>
                </a:buClr>
                <a:buFontTx/>
                <a:buBlip>
                  <a:blip r:embed="rId11"/>
                </a:buBlip>
              </a:pPr>
              <a:r>
                <a:rPr lang="en-US" sz="1400" dirty="0" smtClean="0">
                  <a:latin typeface="Corbel"/>
                  <a:cs typeface="Corbel"/>
                </a:rPr>
                <a:t>Application Technique</a:t>
              </a:r>
              <a:endParaRPr lang="en-US" sz="1400" dirty="0">
                <a:latin typeface="Corbel"/>
                <a:cs typeface="Corbel"/>
              </a:endParaRPr>
            </a:p>
            <a:p>
              <a:pPr marL="177800" lvl="2" indent="-177800" algn="l">
                <a:lnSpc>
                  <a:spcPct val="150000"/>
                </a:lnSpc>
                <a:buClr>
                  <a:schemeClr val="accent2"/>
                </a:buClr>
                <a:buFontTx/>
                <a:buBlip>
                  <a:blip r:embed="rId11"/>
                </a:buBlip>
              </a:pPr>
              <a:r>
                <a:rPr lang="en-US" sz="1400" dirty="0" smtClean="0">
                  <a:latin typeface="Corbel"/>
                  <a:cs typeface="Corbel"/>
                </a:rPr>
                <a:t>Pesticide</a:t>
              </a:r>
              <a:endParaRPr lang="de-DE" sz="1400" dirty="0">
                <a:latin typeface="Corbel"/>
                <a:cs typeface="Corbel"/>
              </a:endParaRPr>
            </a:p>
          </p:txBody>
        </p:sp>
        <p:sp>
          <p:nvSpPr>
            <p:cNvPr id="30" name="Pfeil nach unten 29"/>
            <p:cNvSpPr/>
            <p:nvPr/>
          </p:nvSpPr>
          <p:spPr bwMode="auto">
            <a:xfrm rot="16200000">
              <a:off x="3971572" y="3652726"/>
              <a:ext cx="1154354" cy="630702"/>
            </a:xfrm>
            <a:prstGeom prst="downArrow">
              <a:avLst>
                <a:gd name="adj1" fmla="val 69816"/>
                <a:gd name="adj2" fmla="val 52586"/>
              </a:avLst>
            </a:prstGeom>
            <a:solidFill>
              <a:srgbClr val="99CC0F"/>
            </a:solidFill>
            <a:ln w="9525" cap="flat" cmpd="sng" algn="ctr">
              <a:solidFill>
                <a:srgbClr val="D9D9D9"/>
              </a:solidFill>
              <a:prstDash val="solid"/>
              <a:round/>
              <a:headEnd type="none" w="med" len="med"/>
              <a:tailEnd type="none" w="med" len="med"/>
            </a:ln>
            <a:effectLst>
              <a:outerShdw blurRad="50800" dist="76200" dir="8100000" algn="br">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rbel"/>
                <a:cs typeface="Corbel"/>
              </a:endParaRPr>
            </a:p>
          </p:txBody>
        </p:sp>
      </p:grpSp>
      <p:grpSp>
        <p:nvGrpSpPr>
          <p:cNvPr id="24" name="Gruppierung 23"/>
          <p:cNvGrpSpPr/>
          <p:nvPr/>
        </p:nvGrpSpPr>
        <p:grpSpPr>
          <a:xfrm>
            <a:off x="2171995" y="4462369"/>
            <a:ext cx="2692105" cy="1506631"/>
            <a:chOff x="2171995" y="4563969"/>
            <a:chExt cx="2692105" cy="1506631"/>
          </a:xfrm>
        </p:grpSpPr>
        <p:grpSp>
          <p:nvGrpSpPr>
            <p:cNvPr id="4" name="Gruppierung 3"/>
            <p:cNvGrpSpPr/>
            <p:nvPr/>
          </p:nvGrpSpPr>
          <p:grpSpPr>
            <a:xfrm>
              <a:off x="2171995" y="4563969"/>
              <a:ext cx="1815805" cy="1506631"/>
              <a:chOff x="6985295" y="3446790"/>
              <a:chExt cx="1815805" cy="1506631"/>
            </a:xfrm>
          </p:grpSpPr>
          <p:pic>
            <p:nvPicPr>
              <p:cNvPr id="15" name="Grafik 5"/>
              <p:cNvPicPr>
                <a:picLocks/>
              </p:cNvPicPr>
              <p:nvPr/>
            </p:nvPicPr>
            <p:blipFill>
              <a:blip r:embed="rId12">
                <a:extLst>
                  <a:ext uri="{28A0092B-C50C-407E-A947-70E740481C1C}">
                    <a14:useLocalDpi xmlns:a14="http://schemas.microsoft.com/office/drawing/2010/main" val="0"/>
                  </a:ext>
                </a:extLst>
              </a:blip>
              <a:srcRect/>
              <a:stretch>
                <a:fillRect/>
              </a:stretch>
            </p:blipFill>
            <p:spPr bwMode="auto">
              <a:xfrm>
                <a:off x="7073900" y="3823121"/>
                <a:ext cx="17272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hteck 15"/>
              <p:cNvSpPr/>
              <p:nvPr/>
            </p:nvSpPr>
            <p:spPr>
              <a:xfrm>
                <a:off x="6985295" y="3446790"/>
                <a:ext cx="1803105" cy="338554"/>
              </a:xfrm>
              <a:prstGeom prst="rect">
                <a:avLst/>
              </a:prstGeom>
            </p:spPr>
            <p:txBody>
              <a:bodyPr wrap="square">
                <a:spAutoFit/>
              </a:bodyPr>
              <a:lstStyle/>
              <a:p>
                <a:pPr algn="l"/>
                <a:r>
                  <a:rPr lang="en-US" sz="1600" dirty="0" smtClean="0">
                    <a:solidFill>
                      <a:srgbClr val="606060"/>
                    </a:solidFill>
                    <a:latin typeface="Corbel"/>
                    <a:cs typeface="Corbel"/>
                  </a:rPr>
                  <a:t>Application Map</a:t>
                </a:r>
              </a:p>
            </p:txBody>
          </p:sp>
        </p:grpSp>
        <p:sp>
          <p:nvSpPr>
            <p:cNvPr id="31" name="Pfeil nach unten 30"/>
            <p:cNvSpPr/>
            <p:nvPr/>
          </p:nvSpPr>
          <p:spPr bwMode="auto">
            <a:xfrm rot="5400000" flipH="1">
              <a:off x="3971572" y="5151326"/>
              <a:ext cx="1154354" cy="630702"/>
            </a:xfrm>
            <a:prstGeom prst="downArrow">
              <a:avLst>
                <a:gd name="adj1" fmla="val 69816"/>
                <a:gd name="adj2" fmla="val 52586"/>
              </a:avLst>
            </a:prstGeom>
            <a:solidFill>
              <a:srgbClr val="99CC0F"/>
            </a:solidFill>
            <a:ln w="9525" cap="flat" cmpd="sng" algn="ctr">
              <a:solidFill>
                <a:srgbClr val="D9D9D9"/>
              </a:solidFill>
              <a:prstDash val="solid"/>
              <a:round/>
              <a:headEnd type="none" w="med" len="med"/>
              <a:tailEnd type="none" w="med" len="med"/>
            </a:ln>
            <a:effectLst>
              <a:outerShdw blurRad="50800" dist="76200" dir="13500000" algn="br">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rbel"/>
                <a:cs typeface="Corbel"/>
              </a:endParaRPr>
            </a:p>
          </p:txBody>
        </p:sp>
      </p:grpSp>
      <p:pic>
        <p:nvPicPr>
          <p:cNvPr id="35" name="Bild 34" descr="Bild 4.png"/>
          <p:cNvPicPr>
            <a:picLocks noChangeAspect="1"/>
          </p:cNvPicPr>
          <p:nvPr/>
        </p:nvPicPr>
        <p:blipFill>
          <a:blip r:embed="rId13"/>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2542151574"/>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10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p:cNvPicPr>
            <a:picLocks noChangeAspect="1" noChangeArrowheads="1"/>
          </p:cNvPicPr>
          <p:nvPr/>
        </p:nvPicPr>
        <p:blipFill>
          <a:blip r:embed="rId3">
            <a:lum bright="70000"/>
            <a:grayscl/>
          </a:blip>
          <a:srcRect/>
          <a:stretch>
            <a:fillRect/>
          </a:stretch>
        </p:blipFill>
        <p:spPr bwMode="auto">
          <a:xfrm>
            <a:off x="639763" y="2500313"/>
            <a:ext cx="5618162" cy="3308350"/>
          </a:xfrm>
          <a:prstGeom prst="rect">
            <a:avLst/>
          </a:prstGeom>
          <a:noFill/>
          <a:ln w="9525">
            <a:noFill/>
            <a:miter lim="800000"/>
            <a:headEnd/>
            <a:tailEnd/>
          </a:ln>
          <a:effectLst/>
        </p:spPr>
      </p:pic>
      <p:sp>
        <p:nvSpPr>
          <p:cNvPr id="1488899" name="Rectangle 3"/>
          <p:cNvSpPr>
            <a:spLocks noGrp="1" noChangeArrowheads="1"/>
          </p:cNvSpPr>
          <p:nvPr>
            <p:ph type="title" idx="4294967295"/>
          </p:nvPr>
        </p:nvSpPr>
        <p:spPr/>
        <p:txBody>
          <a:bodyPr/>
          <a:lstStyle/>
          <a:p>
            <a:r>
              <a:rPr lang="de-DE"/>
              <a:t> </a:t>
            </a:r>
          </a:p>
        </p:txBody>
      </p:sp>
      <p:grpSp>
        <p:nvGrpSpPr>
          <p:cNvPr id="2" name="Group 4"/>
          <p:cNvGrpSpPr>
            <a:grpSpLocks/>
          </p:cNvGrpSpPr>
          <p:nvPr/>
        </p:nvGrpSpPr>
        <p:grpSpPr bwMode="auto">
          <a:xfrm>
            <a:off x="3324225" y="5270500"/>
            <a:ext cx="2490788" cy="215900"/>
            <a:chOff x="219" y="779"/>
            <a:chExt cx="1569" cy="136"/>
          </a:xfrm>
        </p:grpSpPr>
        <p:sp>
          <p:nvSpPr>
            <p:cNvPr id="1488901" name="Rectangle 5"/>
            <p:cNvSpPr>
              <a:spLocks noChangeArrowheads="1"/>
            </p:cNvSpPr>
            <p:nvPr/>
          </p:nvSpPr>
          <p:spPr bwMode="auto">
            <a:xfrm>
              <a:off x="219" y="779"/>
              <a:ext cx="1569" cy="125"/>
            </a:xfrm>
            <a:prstGeom prst="rect">
              <a:avLst/>
            </a:prstGeom>
            <a:noFill/>
            <a:ln w="12700">
              <a:noFill/>
              <a:miter lim="800000"/>
              <a:headEnd/>
              <a:tailEnd/>
            </a:ln>
            <a:effectLst/>
          </p:spPr>
          <p:txBody>
            <a:bodyPr>
              <a:prstTxWarp prst="textNoShape">
                <a:avLst/>
              </a:prstTxWarp>
              <a:spAutoFit/>
            </a:bodyPr>
            <a:lstStyle/>
            <a:p>
              <a:pPr defTabSz="762000"/>
              <a:endParaRPr lang="de-DE" sz="700" b="1">
                <a:solidFill>
                  <a:srgbClr val="0019A8"/>
                </a:solidFill>
                <a:latin typeface="Arial" pitchFamily="-108" charset="0"/>
              </a:endParaRPr>
            </a:p>
          </p:txBody>
        </p:sp>
        <p:sp>
          <p:nvSpPr>
            <p:cNvPr id="1488902" name="Rectangle 6"/>
            <p:cNvSpPr>
              <a:spLocks noChangeArrowheads="1"/>
            </p:cNvSpPr>
            <p:nvPr/>
          </p:nvSpPr>
          <p:spPr bwMode="auto">
            <a:xfrm>
              <a:off x="1564" y="780"/>
              <a:ext cx="144" cy="135"/>
            </a:xfrm>
            <a:prstGeom prst="rect">
              <a:avLst/>
            </a:prstGeom>
            <a:noFill/>
            <a:ln w="12700">
              <a:noFill/>
              <a:miter lim="800000"/>
              <a:headEnd/>
              <a:tailEnd/>
            </a:ln>
            <a:effectLst/>
          </p:spPr>
          <p:txBody>
            <a:bodyPr>
              <a:prstTxWarp prst="textNoShape">
                <a:avLst/>
              </a:prstTxWarp>
              <a:spAutoFit/>
            </a:bodyPr>
            <a:lstStyle/>
            <a:p>
              <a:pPr defTabSz="762000" eaLnBrk="1" hangingPunct="1"/>
              <a:endParaRPr lang="de-DE" sz="800" b="1">
                <a:solidFill>
                  <a:srgbClr val="0019A8"/>
                </a:solidFill>
                <a:latin typeface="Arial" pitchFamily="-108" charset="0"/>
              </a:endParaRPr>
            </a:p>
          </p:txBody>
        </p:sp>
      </p:grpSp>
      <p:sp>
        <p:nvSpPr>
          <p:cNvPr id="1488903" name="Rectangle 7"/>
          <p:cNvSpPr>
            <a:spLocks noChangeArrowheads="1"/>
          </p:cNvSpPr>
          <p:nvPr/>
        </p:nvSpPr>
        <p:spPr bwMode="auto">
          <a:xfrm>
            <a:off x="1019175" y="2085975"/>
            <a:ext cx="7727950" cy="1874838"/>
          </a:xfrm>
          <a:prstGeom prst="rect">
            <a:avLst/>
          </a:prstGeom>
          <a:noFill/>
          <a:ln w="12700">
            <a:noFill/>
            <a:miter lim="800000"/>
            <a:headEnd/>
            <a:tailEnd/>
          </a:ln>
          <a:effectLst/>
        </p:spPr>
        <p:txBody>
          <a:bodyPr wrap="none" lIns="19124" tIns="27093" rIns="19124" bIns="27093">
            <a:prstTxWarp prst="textNoShape">
              <a:avLst/>
            </a:prstTxWarp>
          </a:bodyPr>
          <a:lstStyle/>
          <a:p>
            <a:pPr algn="r" defTabSz="765175">
              <a:tabLst>
                <a:tab pos="357188" algn="l"/>
                <a:tab pos="714375" algn="l"/>
                <a:tab pos="1084263" algn="l"/>
              </a:tabLst>
            </a:pPr>
            <a:endParaRPr lang="en-US" sz="4800" b="1" smtClean="0">
              <a:solidFill>
                <a:schemeClr val="bg2">
                  <a:lumMod val="75000"/>
                </a:schemeClr>
              </a:solidFill>
              <a:latin typeface="Corbel"/>
              <a:cs typeface="Corbel"/>
            </a:endParaRPr>
          </a:p>
          <a:p>
            <a:pPr algn="r" defTabSz="765175">
              <a:tabLst>
                <a:tab pos="357188" algn="l"/>
                <a:tab pos="714375" algn="l"/>
                <a:tab pos="1084263" algn="l"/>
              </a:tabLst>
            </a:pPr>
            <a:r>
              <a:rPr lang="en-US" sz="4800" b="1" smtClean="0">
                <a:solidFill>
                  <a:schemeClr val="bg2">
                    <a:lumMod val="75000"/>
                  </a:schemeClr>
                </a:solidFill>
                <a:latin typeface="Corbel"/>
                <a:cs typeface="Corbel"/>
              </a:rPr>
              <a:t>Scenario planning allows</a:t>
            </a:r>
          </a:p>
          <a:p>
            <a:pPr algn="r" defTabSz="765175">
              <a:tabLst>
                <a:tab pos="357188" algn="l"/>
                <a:tab pos="714375" algn="l"/>
                <a:tab pos="1084263" algn="l"/>
              </a:tabLst>
            </a:pPr>
            <a:r>
              <a:rPr lang="en-US" sz="4800" b="1" smtClean="0">
                <a:solidFill>
                  <a:schemeClr val="bg2">
                    <a:lumMod val="75000"/>
                  </a:schemeClr>
                </a:solidFill>
                <a:latin typeface="Corbel"/>
                <a:cs typeface="Corbel"/>
              </a:rPr>
              <a:t>crop forecast</a:t>
            </a:r>
          </a:p>
          <a:p>
            <a:pPr algn="r" defTabSz="765175">
              <a:tabLst>
                <a:tab pos="357188" algn="l"/>
                <a:tab pos="714375" algn="l"/>
                <a:tab pos="1084263" algn="l"/>
              </a:tabLst>
            </a:pPr>
            <a:endParaRPr lang="en-US" sz="4800">
              <a:solidFill>
                <a:schemeClr val="bg2">
                  <a:lumMod val="75000"/>
                </a:schemeClr>
              </a:solidFill>
              <a:latin typeface="Corbel"/>
              <a:cs typeface="Corbel"/>
            </a:endParaRPr>
          </a:p>
        </p:txBody>
      </p:sp>
      <p:sp>
        <p:nvSpPr>
          <p:cNvPr id="9" name="Rechteck 8"/>
          <p:cNvSpPr/>
          <p:nvPr/>
        </p:nvSpPr>
        <p:spPr bwMode="auto">
          <a:xfrm>
            <a:off x="196850" y="431800"/>
            <a:ext cx="875665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1918571690"/>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5"/>
          <a:srcRect b="5014"/>
          <a:stretch>
            <a:fillRect/>
          </a:stretch>
        </p:blipFill>
        <p:spPr bwMode="auto">
          <a:xfrm>
            <a:off x="481162" y="1985357"/>
            <a:ext cx="3328843" cy="3699192"/>
          </a:xfrm>
          <a:prstGeom prst="rect">
            <a:avLst/>
          </a:prstGeom>
          <a:noFill/>
          <a:ln w="9525">
            <a:noFill/>
            <a:miter lim="800000"/>
            <a:headEnd/>
            <a:tailEnd/>
          </a:ln>
          <a:scene3d>
            <a:camera prst="perspectiveHeroicExtremeRightFacing"/>
            <a:lightRig rig="threePt" dir="t"/>
          </a:scene3d>
        </p:spPr>
      </p:pic>
      <p:pic>
        <p:nvPicPr>
          <p:cNvPr id="47106" name="Picture 7"/>
          <p:cNvPicPr>
            <a:picLocks noChangeAspect="1" noChangeArrowheads="1"/>
          </p:cNvPicPr>
          <p:nvPr/>
        </p:nvPicPr>
        <p:blipFill>
          <a:blip r:embed="rId6"/>
          <a:srcRect/>
          <a:stretch>
            <a:fillRect/>
          </a:stretch>
        </p:blipFill>
        <p:spPr bwMode="auto">
          <a:xfrm>
            <a:off x="3459163" y="3124200"/>
            <a:ext cx="5294312" cy="2900363"/>
          </a:xfrm>
          <a:prstGeom prst="rect">
            <a:avLst/>
          </a:prstGeom>
          <a:noFill/>
          <a:ln w="9525">
            <a:noFill/>
            <a:miter lim="800000"/>
            <a:headEnd/>
            <a:tailEnd/>
          </a:ln>
          <a:effectLst>
            <a:outerShdw blurRad="63500" dist="38099" dir="2700000" algn="ctr" rotWithShape="0">
              <a:srgbClr val="000000">
                <a:alpha val="74998"/>
              </a:srgbClr>
            </a:outerShdw>
          </a:effectLst>
        </p:spPr>
      </p:pic>
      <p:sp>
        <p:nvSpPr>
          <p:cNvPr id="50180" name="Rectangle 2"/>
          <p:cNvSpPr>
            <a:spLocks noGrp="1" noChangeArrowheads="1"/>
          </p:cNvSpPr>
          <p:nvPr>
            <p:ph type="title" idx="4294967295"/>
          </p:nvPr>
        </p:nvSpPr>
        <p:spPr>
          <a:xfrm>
            <a:off x="215900" y="530225"/>
            <a:ext cx="8715375" cy="457200"/>
          </a:xfrm>
        </p:spPr>
        <p:txBody>
          <a:bodyPr bIns="0" anchor="b"/>
          <a:lstStyle/>
          <a:p>
            <a:pPr eaLnBrk="1" hangingPunct="1"/>
            <a:r>
              <a:rPr lang="en-US" dirty="0" smtClean="0">
                <a:solidFill>
                  <a:schemeClr val="bg2">
                    <a:lumMod val="75000"/>
                  </a:schemeClr>
                </a:solidFill>
                <a:latin typeface="Corbel"/>
                <a:ea typeface="ＭＳ Ｐゴシック" charset="-128"/>
                <a:cs typeface="Corbel"/>
              </a:rPr>
              <a:t>Tasks and their dependencies </a:t>
            </a:r>
            <a:r>
              <a:rPr lang="en-US" dirty="0">
                <a:solidFill>
                  <a:schemeClr val="bg2">
                    <a:lumMod val="75000"/>
                  </a:schemeClr>
                </a:solidFill>
                <a:latin typeface="Corbel"/>
                <a:ea typeface="ＭＳ Ｐゴシック" charset="-128"/>
                <a:cs typeface="Corbel"/>
              </a:rPr>
              <a:t>of Biomass-Yield-Models (BYM) </a:t>
            </a:r>
            <a:r>
              <a:rPr lang="en-US" dirty="0" smtClean="0">
                <a:solidFill>
                  <a:schemeClr val="bg2">
                    <a:lumMod val="75000"/>
                  </a:schemeClr>
                </a:solidFill>
                <a:latin typeface="Corbel"/>
                <a:ea typeface="ＭＳ Ｐゴシック" charset="-128"/>
                <a:cs typeface="Corbel"/>
              </a:rPr>
              <a:t>are transformed into a scientific workflow</a:t>
            </a:r>
            <a:endParaRPr lang="en-US" dirty="0">
              <a:solidFill>
                <a:schemeClr val="bg2">
                  <a:lumMod val="75000"/>
                </a:schemeClr>
              </a:solidFill>
              <a:latin typeface="Corbel"/>
              <a:ea typeface="ＭＳ Ｐゴシック" charset="-128"/>
              <a:cs typeface="Corbel"/>
            </a:endParaRPr>
          </a:p>
        </p:txBody>
      </p:sp>
      <p:sp>
        <p:nvSpPr>
          <p:cNvPr id="50181" name="AutoShape 6"/>
          <p:cNvSpPr>
            <a:spLocks noChangeArrowheads="1"/>
          </p:cNvSpPr>
          <p:nvPr/>
        </p:nvSpPr>
        <p:spPr bwMode="auto">
          <a:xfrm>
            <a:off x="2867025" y="4071938"/>
            <a:ext cx="1131888" cy="633412"/>
          </a:xfrm>
          <a:prstGeom prst="rightArrow">
            <a:avLst>
              <a:gd name="adj1" fmla="val 51824"/>
              <a:gd name="adj2" fmla="val 94734"/>
            </a:avLst>
          </a:prstGeom>
          <a:solidFill>
            <a:srgbClr val="99CC0F">
              <a:alpha val="69019"/>
            </a:srgbClr>
          </a:solidFill>
          <a:ln w="9525">
            <a:solidFill>
              <a:srgbClr val="C0C0C0"/>
            </a:solidFill>
            <a:miter lim="800000"/>
            <a:headEnd/>
            <a:tailEnd/>
          </a:ln>
        </p:spPr>
        <p:txBody>
          <a:bodyPr anchor="ctr">
            <a:prstTxWarp prst="textNoShape">
              <a:avLst/>
            </a:prstTxWarp>
            <a:spAutoFit/>
          </a:bodyPr>
          <a:lstStyle/>
          <a:p>
            <a:pPr algn="l" eaLnBrk="1" hangingPunct="1"/>
            <a:endParaRPr lang="de-DE" sz="1800">
              <a:latin typeface="Arial" charset="0"/>
            </a:endParaRPr>
          </a:p>
        </p:txBody>
      </p:sp>
      <p:sp>
        <p:nvSpPr>
          <p:cNvPr id="6" name="Content Placeholder 7"/>
          <p:cNvSpPr txBox="1">
            <a:spLocks/>
          </p:cNvSpPr>
          <p:nvPr>
            <p:custDataLst>
              <p:tags r:id="rId1"/>
            </p:custDataLst>
          </p:nvPr>
        </p:nvSpPr>
        <p:spPr>
          <a:xfrm>
            <a:off x="3403455" y="1604104"/>
            <a:ext cx="5405725" cy="1455442"/>
          </a:xfrm>
          <a:prstGeom prst="rect">
            <a:avLst/>
          </a:prstGeom>
        </p:spPr>
        <p:txBody>
          <a:bodyPr/>
          <a:lstStyle>
            <a:lvl1pPr marL="274320" indent="-274320" algn="l" defTabSz="914400" rtl="0" eaLnBrk="1" latinLnBrk="0" hangingPunct="1">
              <a:lnSpc>
                <a:spcPct val="90000"/>
              </a:lnSpc>
              <a:spcBef>
                <a:spcPts val="1800"/>
              </a:spcBef>
              <a:buClr>
                <a:schemeClr val="bg2"/>
              </a:buClr>
              <a:buFont typeface="Wingdings" pitchFamily="2" charset="2"/>
              <a:buChar char=""/>
              <a:defRPr sz="1600" kern="1200">
                <a:solidFill>
                  <a:schemeClr val="tx1"/>
                </a:solidFill>
                <a:latin typeface="Arial" pitchFamily="34" charset="0"/>
                <a:ea typeface="+mn-ea"/>
                <a:cs typeface="Arial" pitchFamily="34" charset="0"/>
              </a:defRPr>
            </a:lvl1pPr>
            <a:lvl2pPr marL="448056" indent="-182880" algn="l" defTabSz="914400" rtl="0" eaLnBrk="1" latinLnBrk="0" hangingPunct="1">
              <a:lnSpc>
                <a:spcPct val="90000"/>
              </a:lnSpc>
              <a:spcBef>
                <a:spcPts val="900"/>
              </a:spcBef>
              <a:buClr>
                <a:schemeClr val="bg2"/>
              </a:buClr>
              <a:buFont typeface="Arial" pitchFamily="34" charset="0"/>
              <a:buChar char="•"/>
              <a:defRPr sz="1600" kern="1200">
                <a:solidFill>
                  <a:schemeClr val="tx1"/>
                </a:solidFill>
                <a:latin typeface="Arial" pitchFamily="34" charset="0"/>
                <a:ea typeface="+mn-ea"/>
                <a:cs typeface="Arial" pitchFamily="34" charset="0"/>
              </a:defRPr>
            </a:lvl2pPr>
            <a:lvl3pPr marL="630936" indent="-182880" algn="l" defTabSz="914400" rtl="0" eaLnBrk="1" latinLnBrk="0" hangingPunct="1">
              <a:lnSpc>
                <a:spcPct val="90000"/>
              </a:lnSpc>
              <a:spcBef>
                <a:spcPts val="600"/>
              </a:spcBef>
              <a:buClr>
                <a:schemeClr val="bg2"/>
              </a:buClr>
              <a:buFont typeface="Arial" pitchFamily="34" charset="0"/>
              <a:buChar char="–"/>
              <a:defRPr sz="1600" kern="1200">
                <a:solidFill>
                  <a:schemeClr val="tx1"/>
                </a:solidFill>
                <a:latin typeface="Arial" pitchFamily="34" charset="0"/>
                <a:ea typeface="+mn-ea"/>
                <a:cs typeface="Arial" pitchFamily="34" charset="0"/>
              </a:defRPr>
            </a:lvl3pPr>
            <a:lvl4pPr marL="812800" indent="-182563" algn="l" defTabSz="914400" rtl="0" eaLnBrk="1" latinLnBrk="0" hangingPunct="1">
              <a:lnSpc>
                <a:spcPct val="90000"/>
              </a:lnSpc>
              <a:spcBef>
                <a:spcPts val="200"/>
              </a:spcBef>
              <a:buClr>
                <a:schemeClr val="bg2"/>
              </a:buClr>
              <a:buFont typeface="Arial" pitchFamily="34" charset="0"/>
              <a:buChar char="-"/>
              <a:defRPr sz="1600" kern="1200">
                <a:solidFill>
                  <a:schemeClr val="tx1"/>
                </a:solidFill>
                <a:latin typeface="Arial" pitchFamily="34" charset="0"/>
                <a:ea typeface="+mn-ea"/>
                <a:cs typeface="Arial" pitchFamily="34" charset="0"/>
              </a:defRPr>
            </a:lvl4pPr>
            <a:lvl5pPr marL="987552" indent="-182880" algn="l" defTabSz="914400" rtl="0" eaLnBrk="1" latinLnBrk="0" hangingPunct="1">
              <a:lnSpc>
                <a:spcPct val="90000"/>
              </a:lnSpc>
              <a:spcBef>
                <a:spcPts val="100"/>
              </a:spcBef>
              <a:buClr>
                <a:schemeClr val="bg2"/>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buClr>
                <a:srgbClr val="99CC0F"/>
              </a:buClr>
            </a:pPr>
            <a:r>
              <a:rPr lang="en-US" dirty="0">
                <a:solidFill>
                  <a:schemeClr val="bg2">
                    <a:lumMod val="75000"/>
                  </a:schemeClr>
                </a:solidFill>
                <a:latin typeface="Corbel"/>
                <a:cs typeface="Corbel"/>
              </a:rPr>
              <a:t>A</a:t>
            </a:r>
            <a:r>
              <a:rPr lang="en-US" dirty="0" smtClean="0">
                <a:solidFill>
                  <a:schemeClr val="bg2">
                    <a:lumMod val="75000"/>
                  </a:schemeClr>
                </a:solidFill>
                <a:latin typeface="Corbel"/>
                <a:cs typeface="Corbel"/>
              </a:rPr>
              <a:t>dvantages of scientific workflows:</a:t>
            </a:r>
          </a:p>
          <a:p>
            <a:pPr lvl="1">
              <a:spcBef>
                <a:spcPts val="400"/>
              </a:spcBef>
              <a:buClr>
                <a:srgbClr val="99CC0F"/>
              </a:buClr>
            </a:pPr>
            <a:r>
              <a:rPr lang="en-US" dirty="0" smtClean="0">
                <a:solidFill>
                  <a:schemeClr val="bg2">
                    <a:lumMod val="75000"/>
                  </a:schemeClr>
                </a:solidFill>
                <a:latin typeface="Corbel"/>
                <a:cs typeface="Corbel"/>
              </a:rPr>
              <a:t>Data flow approach based on visual programming</a:t>
            </a:r>
          </a:p>
          <a:p>
            <a:pPr lvl="1">
              <a:spcBef>
                <a:spcPts val="400"/>
              </a:spcBef>
              <a:buClr>
                <a:srgbClr val="99CC0F"/>
              </a:buClr>
            </a:pPr>
            <a:r>
              <a:rPr lang="en-US" dirty="0" smtClean="0">
                <a:solidFill>
                  <a:schemeClr val="bg2">
                    <a:lumMod val="75000"/>
                  </a:schemeClr>
                </a:solidFill>
                <a:latin typeface="Corbel"/>
                <a:cs typeface="Corbel"/>
              </a:rPr>
              <a:t>Modularity and reusability</a:t>
            </a:r>
          </a:p>
          <a:p>
            <a:pPr lvl="1">
              <a:spcBef>
                <a:spcPts val="400"/>
              </a:spcBef>
              <a:buClr>
                <a:srgbClr val="99CC0F"/>
              </a:buClr>
            </a:pPr>
            <a:r>
              <a:rPr lang="en-US" dirty="0" smtClean="0">
                <a:solidFill>
                  <a:schemeClr val="bg2">
                    <a:lumMod val="75000"/>
                  </a:schemeClr>
                </a:solidFill>
                <a:latin typeface="Corbel"/>
                <a:cs typeface="Corbel"/>
              </a:rPr>
              <a:t>Provenance information to better interpret results and debug errors</a:t>
            </a:r>
            <a:endParaRPr lang="en-US" dirty="0">
              <a:solidFill>
                <a:schemeClr val="bg2">
                  <a:lumMod val="75000"/>
                </a:schemeClr>
              </a:solidFill>
              <a:latin typeface="Corbel"/>
              <a:cs typeface="Corbel"/>
            </a:endParaRPr>
          </a:p>
        </p:txBody>
      </p:sp>
      <p:sp>
        <p:nvSpPr>
          <p:cNvPr id="2" name="Rechteck 1"/>
          <p:cNvSpPr/>
          <p:nvPr/>
        </p:nvSpPr>
        <p:spPr>
          <a:xfrm>
            <a:off x="254000" y="1027777"/>
            <a:ext cx="7954818" cy="369332"/>
          </a:xfrm>
          <a:prstGeom prst="rect">
            <a:avLst/>
          </a:prstGeom>
        </p:spPr>
        <p:txBody>
          <a:bodyPr wrap="square">
            <a:spAutoFit/>
          </a:bodyPr>
          <a:lstStyle/>
          <a:p>
            <a:pPr algn="l"/>
            <a:r>
              <a:rPr lang="en-US" sz="1800" b="1" dirty="0" smtClean="0">
                <a:solidFill>
                  <a:srgbClr val="3366FF"/>
                </a:solidFill>
                <a:latin typeface="Corbel"/>
                <a:cs typeface="Corbel"/>
              </a:rPr>
              <a:t>Computational </a:t>
            </a:r>
            <a:r>
              <a:rPr lang="en-US" sz="1800" b="1" dirty="0">
                <a:solidFill>
                  <a:srgbClr val="3366FF"/>
                </a:solidFill>
                <a:latin typeface="Corbel"/>
                <a:cs typeface="Corbel"/>
              </a:rPr>
              <a:t>steps for scientific simulations or data-analysis steps</a:t>
            </a:r>
            <a:endParaRPr lang="de-DE" sz="1800" b="1" dirty="0">
              <a:solidFill>
                <a:srgbClr val="3366FF"/>
              </a:solidFill>
              <a:latin typeface="Corbel"/>
              <a:cs typeface="Corbel"/>
            </a:endParaRPr>
          </a:p>
        </p:txBody>
      </p:sp>
      <p:sp>
        <p:nvSpPr>
          <p:cNvPr id="8" name="TextBox 8"/>
          <p:cNvSpPr txBox="1"/>
          <p:nvPr>
            <p:custDataLst>
              <p:tags r:id="rId2"/>
            </p:custDataLst>
          </p:nvPr>
        </p:nvSpPr>
        <p:spPr>
          <a:xfrm>
            <a:off x="245109" y="6483350"/>
            <a:ext cx="8648065" cy="368300"/>
          </a:xfrm>
          <a:prstGeom prst="rect">
            <a:avLst/>
          </a:prstGeom>
          <a:noFill/>
          <a:ln w="12700" cap="rnd">
            <a:noFill/>
          </a:ln>
        </p:spPr>
        <p:txBody>
          <a:bodyPr vert="horz" wrap="square" lIns="0" tIns="0" rIns="0" bIns="0" rtlCol="0" anchor="b" anchorCtr="0">
            <a:noAutofit/>
          </a:bodyPr>
          <a:lstStyle/>
          <a:p>
            <a:pPr algn="l"/>
            <a:r>
              <a:rPr lang="en-US" sz="600" dirty="0" smtClean="0">
                <a:solidFill>
                  <a:schemeClr val="bg2">
                    <a:lumMod val="75000"/>
                  </a:schemeClr>
                </a:solidFill>
                <a:latin typeface="Corbel"/>
                <a:cs typeface="Corbel"/>
              </a:rPr>
              <a:t>Source: B. </a:t>
            </a:r>
            <a:r>
              <a:rPr lang="en-US" sz="600" dirty="0" err="1" smtClean="0">
                <a:solidFill>
                  <a:schemeClr val="bg2">
                    <a:lumMod val="75000"/>
                  </a:schemeClr>
                </a:solidFill>
                <a:latin typeface="Corbel"/>
                <a:cs typeface="Corbel"/>
              </a:rPr>
              <a:t>Ludäscher</a:t>
            </a:r>
            <a:r>
              <a:rPr lang="en-US" sz="600" dirty="0" smtClean="0">
                <a:solidFill>
                  <a:schemeClr val="bg2">
                    <a:lumMod val="75000"/>
                  </a:schemeClr>
                </a:solidFill>
                <a:latin typeface="Corbel"/>
                <a:cs typeface="Corbel"/>
              </a:rPr>
              <a:t>, I. </a:t>
            </a:r>
            <a:r>
              <a:rPr lang="en-US" sz="600" dirty="0" err="1" smtClean="0">
                <a:solidFill>
                  <a:schemeClr val="bg2">
                    <a:lumMod val="75000"/>
                  </a:schemeClr>
                </a:solidFill>
                <a:latin typeface="Corbel"/>
                <a:cs typeface="Corbel"/>
              </a:rPr>
              <a:t>Altintas</a:t>
            </a:r>
            <a:r>
              <a:rPr lang="en-US" sz="600" dirty="0" smtClean="0">
                <a:solidFill>
                  <a:schemeClr val="bg2">
                    <a:lumMod val="75000"/>
                  </a:schemeClr>
                </a:solidFill>
                <a:latin typeface="Corbel"/>
                <a:cs typeface="Corbel"/>
              </a:rPr>
              <a:t>, C. Berkley, D. Higgins, E. Jaeger, M. Jones, E.A. Lee, J. Tao, and Y. Zhao. Scientific workflow management and the </a:t>
            </a:r>
            <a:r>
              <a:rPr lang="en-US" sz="600" dirty="0" err="1" smtClean="0">
                <a:solidFill>
                  <a:schemeClr val="bg2">
                    <a:lumMod val="75000"/>
                  </a:schemeClr>
                </a:solidFill>
                <a:latin typeface="Corbel"/>
                <a:cs typeface="Corbel"/>
              </a:rPr>
              <a:t>Kepler</a:t>
            </a:r>
            <a:r>
              <a:rPr lang="en-US" sz="600" dirty="0" smtClean="0">
                <a:solidFill>
                  <a:schemeClr val="bg2">
                    <a:lumMod val="75000"/>
                  </a:schemeClr>
                </a:solidFill>
                <a:latin typeface="Corbel"/>
                <a:cs typeface="Corbel"/>
              </a:rPr>
              <a:t> system: Research articles.</a:t>
            </a:r>
          </a:p>
          <a:p>
            <a:pPr algn="l"/>
            <a:r>
              <a:rPr lang="en-US" sz="600" dirty="0" err="1" smtClean="0">
                <a:solidFill>
                  <a:schemeClr val="bg2">
                    <a:lumMod val="75000"/>
                  </a:schemeClr>
                </a:solidFill>
                <a:latin typeface="Corbel"/>
                <a:cs typeface="Corbel"/>
              </a:rPr>
              <a:t>Concurr</a:t>
            </a:r>
            <a:r>
              <a:rPr lang="en-US" sz="600" dirty="0" smtClean="0">
                <a:solidFill>
                  <a:schemeClr val="bg2">
                    <a:lumMod val="75000"/>
                  </a:schemeClr>
                </a:solidFill>
                <a:latin typeface="Corbel"/>
                <a:cs typeface="Corbel"/>
              </a:rPr>
              <a:t>. </a:t>
            </a:r>
            <a:r>
              <a:rPr lang="en-US" sz="600" dirty="0" err="1" smtClean="0">
                <a:solidFill>
                  <a:schemeClr val="bg2">
                    <a:lumMod val="75000"/>
                  </a:schemeClr>
                </a:solidFill>
                <a:latin typeface="Corbel"/>
                <a:cs typeface="Corbel"/>
              </a:rPr>
              <a:t>Comput</a:t>
            </a:r>
            <a:r>
              <a:rPr lang="en-US" sz="600" dirty="0" smtClean="0">
                <a:solidFill>
                  <a:schemeClr val="bg2">
                    <a:lumMod val="75000"/>
                  </a:schemeClr>
                </a:solidFill>
                <a:latin typeface="Corbel"/>
                <a:cs typeface="Corbel"/>
              </a:rPr>
              <a:t>. : </a:t>
            </a:r>
            <a:r>
              <a:rPr lang="en-US" sz="600" dirty="0" err="1" smtClean="0">
                <a:solidFill>
                  <a:schemeClr val="bg2">
                    <a:lumMod val="75000"/>
                  </a:schemeClr>
                </a:solidFill>
                <a:latin typeface="Corbel"/>
                <a:cs typeface="Corbel"/>
              </a:rPr>
              <a:t>Pract</a:t>
            </a:r>
            <a:r>
              <a:rPr lang="en-US" sz="600" dirty="0" smtClean="0">
                <a:solidFill>
                  <a:schemeClr val="bg2">
                    <a:lumMod val="75000"/>
                  </a:schemeClr>
                </a:solidFill>
                <a:latin typeface="Corbel"/>
                <a:cs typeface="Corbel"/>
              </a:rPr>
              <a:t>. </a:t>
            </a:r>
            <a:r>
              <a:rPr lang="en-US" sz="600" dirty="0" err="1" smtClean="0">
                <a:solidFill>
                  <a:schemeClr val="bg2">
                    <a:lumMod val="75000"/>
                  </a:schemeClr>
                </a:solidFill>
                <a:latin typeface="Corbel"/>
                <a:cs typeface="Corbel"/>
              </a:rPr>
              <a:t>Exper</a:t>
            </a:r>
            <a:r>
              <a:rPr lang="en-US" sz="600" dirty="0" smtClean="0">
                <a:solidFill>
                  <a:schemeClr val="bg2">
                    <a:lumMod val="75000"/>
                  </a:schemeClr>
                </a:solidFill>
                <a:latin typeface="Corbel"/>
                <a:cs typeface="Corbel"/>
              </a:rPr>
              <a:t>., 18:1039-1065, August 2006. ISSN 1532-0626. </a:t>
            </a:r>
            <a:r>
              <a:rPr lang="en-US" sz="600" dirty="0" err="1" smtClean="0">
                <a:solidFill>
                  <a:schemeClr val="bg2">
                    <a:lumMod val="75000"/>
                  </a:schemeClr>
                </a:solidFill>
                <a:latin typeface="Corbel"/>
                <a:cs typeface="Corbel"/>
              </a:rPr>
              <a:t>doi</a:t>
            </a:r>
            <a:r>
              <a:rPr lang="en-US" sz="600" dirty="0" smtClean="0">
                <a:solidFill>
                  <a:schemeClr val="bg2">
                    <a:lumMod val="75000"/>
                  </a:schemeClr>
                </a:solidFill>
                <a:latin typeface="Corbel"/>
                <a:cs typeface="Corbel"/>
              </a:rPr>
              <a:t>: 10.1002/cpe.v18:10.</a:t>
            </a:r>
            <a:endParaRPr lang="en-US" sz="600" dirty="0">
              <a:solidFill>
                <a:schemeClr val="bg2">
                  <a:lumMod val="75000"/>
                </a:schemeClr>
              </a:solidFill>
              <a:latin typeface="Corbel"/>
              <a:cs typeface="Corbel"/>
            </a:endParaRPr>
          </a:p>
        </p:txBody>
      </p:sp>
      <p:pic>
        <p:nvPicPr>
          <p:cNvPr id="9" name="Bild 8" descr="Bild 4.png"/>
          <p:cNvPicPr>
            <a:picLocks noChangeAspect="1"/>
          </p:cNvPicPr>
          <p:nvPr/>
        </p:nvPicPr>
        <p:blipFill>
          <a:blip r:embed="rId7"/>
          <a:stretch>
            <a:fillRect/>
          </a:stretch>
        </p:blipFill>
        <p:spPr>
          <a:xfrm>
            <a:off x="8074966" y="1057276"/>
            <a:ext cx="820926" cy="320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81" name="Picture 3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65188" y="2162175"/>
            <a:ext cx="6157912" cy="1955800"/>
          </a:xfrm>
          <a:prstGeom prst="rect">
            <a:avLst/>
          </a:prstGeom>
          <a:noFill/>
          <a:ln w="9525">
            <a:noFill/>
            <a:miter lim="800000"/>
            <a:headEnd/>
            <a:tailEnd/>
          </a:ln>
        </p:spPr>
      </p:pic>
      <p:sp>
        <p:nvSpPr>
          <p:cNvPr id="54282" name="Rectangle 2"/>
          <p:cNvSpPr>
            <a:spLocks noGrp="1" noChangeArrowheads="1"/>
          </p:cNvSpPr>
          <p:nvPr>
            <p:ph type="title" idx="4294967295"/>
          </p:nvPr>
        </p:nvSpPr>
        <p:spPr>
          <a:xfrm>
            <a:off x="231487" y="506557"/>
            <a:ext cx="8474075" cy="457200"/>
          </a:xfrm>
        </p:spPr>
        <p:txBody>
          <a:bodyPr bIns="0" anchor="b"/>
          <a:lstStyle/>
          <a:p>
            <a:pPr eaLnBrk="1" hangingPunct="1"/>
            <a:r>
              <a:rPr lang="en-US" dirty="0" smtClean="0">
                <a:solidFill>
                  <a:srgbClr val="606060"/>
                </a:solidFill>
                <a:latin typeface="Corbel"/>
                <a:ea typeface="ＭＳ Ｐゴシック" charset="-128"/>
                <a:cs typeface="Corbel"/>
              </a:rPr>
              <a:t>Based on various public sources we </a:t>
            </a:r>
            <a:r>
              <a:rPr lang="en-US" dirty="0">
                <a:solidFill>
                  <a:srgbClr val="606060"/>
                </a:solidFill>
                <a:latin typeface="Corbel"/>
                <a:ea typeface="ＭＳ Ｐゴシック" charset="-128"/>
                <a:cs typeface="Corbel"/>
              </a:rPr>
              <a:t>have developed a Crop Forecast </a:t>
            </a:r>
            <a:r>
              <a:rPr lang="en-US" dirty="0" smtClean="0">
                <a:solidFill>
                  <a:srgbClr val="606060"/>
                </a:solidFill>
                <a:latin typeface="Corbel"/>
                <a:ea typeface="ＭＳ Ｐゴシック" charset="-128"/>
                <a:cs typeface="Corbel"/>
              </a:rPr>
              <a:t>System aiming at supporting the farmer in making decisions</a:t>
            </a:r>
            <a:endParaRPr lang="en-US" dirty="0">
              <a:solidFill>
                <a:srgbClr val="606060"/>
              </a:solidFill>
              <a:latin typeface="Corbel"/>
              <a:ea typeface="ＭＳ Ｐゴシック" charset="-128"/>
              <a:cs typeface="Corbel"/>
            </a:endParaRPr>
          </a:p>
        </p:txBody>
      </p:sp>
      <p:sp>
        <p:nvSpPr>
          <p:cNvPr id="54283" name="Rectangle 37"/>
          <p:cNvSpPr>
            <a:spLocks noChangeArrowheads="1"/>
          </p:cNvSpPr>
          <p:nvPr/>
        </p:nvSpPr>
        <p:spPr bwMode="auto">
          <a:xfrm>
            <a:off x="139700" y="5980113"/>
            <a:ext cx="2339478" cy="276999"/>
          </a:xfrm>
          <a:prstGeom prst="rect">
            <a:avLst/>
          </a:prstGeom>
          <a:noFill/>
          <a:ln w="9525">
            <a:noFill/>
            <a:miter lim="800000"/>
            <a:headEnd/>
            <a:tailEnd/>
          </a:ln>
        </p:spPr>
        <p:txBody>
          <a:bodyPr wrap="none" anchor="ctr">
            <a:prstTxWarp prst="textNoShape">
              <a:avLst/>
            </a:prstTxWarp>
            <a:spAutoFit/>
          </a:bodyPr>
          <a:lstStyle/>
          <a:p>
            <a:pPr algn="l" eaLnBrk="1" hangingPunct="1"/>
            <a:r>
              <a:rPr lang="en-US" sz="600" b="1" smtClean="0">
                <a:solidFill>
                  <a:srgbClr val="606060"/>
                </a:solidFill>
                <a:latin typeface="Corbel"/>
                <a:cs typeface="Corbel"/>
              </a:rPr>
              <a:t>* Zentralstelle der Länder für EDV-gestützte Entscheidungshilfen</a:t>
            </a:r>
          </a:p>
          <a:p>
            <a:pPr algn="l" eaLnBrk="1" hangingPunct="1"/>
            <a:r>
              <a:rPr lang="en-US" sz="600" b="1" smtClean="0">
                <a:solidFill>
                  <a:srgbClr val="606060"/>
                </a:solidFill>
                <a:latin typeface="Corbel"/>
                <a:cs typeface="Corbel"/>
              </a:rPr>
              <a:t>  und Programme im Pflanzenschutz</a:t>
            </a:r>
            <a:r>
              <a:rPr lang="en-US" sz="600" smtClean="0">
                <a:solidFill>
                  <a:srgbClr val="606060"/>
                </a:solidFill>
                <a:latin typeface="Corbel"/>
                <a:cs typeface="Corbel"/>
              </a:rPr>
              <a:t> </a:t>
            </a:r>
            <a:endParaRPr lang="en-US" sz="600">
              <a:solidFill>
                <a:srgbClr val="606060"/>
              </a:solidFill>
              <a:latin typeface="Corbel"/>
              <a:cs typeface="Corbel"/>
            </a:endParaRPr>
          </a:p>
        </p:txBody>
      </p:sp>
      <p:sp>
        <p:nvSpPr>
          <p:cNvPr id="54284" name="Rectangle 55"/>
          <p:cNvSpPr>
            <a:spLocks noChangeArrowheads="1"/>
          </p:cNvSpPr>
          <p:nvPr/>
        </p:nvSpPr>
        <p:spPr bwMode="auto">
          <a:xfrm>
            <a:off x="920750" y="2717800"/>
            <a:ext cx="444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86" name="Rectangle 57"/>
          <p:cNvSpPr>
            <a:spLocks noChangeArrowheads="1"/>
          </p:cNvSpPr>
          <p:nvPr/>
        </p:nvSpPr>
        <p:spPr bwMode="auto">
          <a:xfrm>
            <a:off x="1733550" y="3194050"/>
            <a:ext cx="9017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87" name="Rectangle 58"/>
          <p:cNvSpPr>
            <a:spLocks noChangeArrowheads="1"/>
          </p:cNvSpPr>
          <p:nvPr/>
        </p:nvSpPr>
        <p:spPr bwMode="auto">
          <a:xfrm>
            <a:off x="2781300" y="2813050"/>
            <a:ext cx="1079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88" name="Rectangle 59"/>
          <p:cNvSpPr>
            <a:spLocks noChangeArrowheads="1"/>
          </p:cNvSpPr>
          <p:nvPr/>
        </p:nvSpPr>
        <p:spPr bwMode="auto">
          <a:xfrm>
            <a:off x="3644900" y="3054350"/>
            <a:ext cx="444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89" name="Rectangle 60"/>
          <p:cNvSpPr>
            <a:spLocks noChangeArrowheads="1"/>
          </p:cNvSpPr>
          <p:nvPr/>
        </p:nvSpPr>
        <p:spPr bwMode="auto">
          <a:xfrm>
            <a:off x="4375150" y="2768600"/>
            <a:ext cx="444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90" name="Rectangle 61"/>
          <p:cNvSpPr>
            <a:spLocks noChangeArrowheads="1"/>
          </p:cNvSpPr>
          <p:nvPr/>
        </p:nvSpPr>
        <p:spPr bwMode="auto">
          <a:xfrm>
            <a:off x="5740400" y="2247900"/>
            <a:ext cx="1206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91" name="Rectangle 62"/>
          <p:cNvSpPr>
            <a:spLocks noChangeArrowheads="1"/>
          </p:cNvSpPr>
          <p:nvPr/>
        </p:nvSpPr>
        <p:spPr bwMode="auto">
          <a:xfrm>
            <a:off x="5740400" y="2863850"/>
            <a:ext cx="1206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92" name="Rectangle 63"/>
          <p:cNvSpPr>
            <a:spLocks noChangeArrowheads="1"/>
          </p:cNvSpPr>
          <p:nvPr/>
        </p:nvSpPr>
        <p:spPr bwMode="auto">
          <a:xfrm>
            <a:off x="5740400" y="3486150"/>
            <a:ext cx="12065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285" name="Rectangle 56"/>
          <p:cNvSpPr>
            <a:spLocks noChangeArrowheads="1"/>
          </p:cNvSpPr>
          <p:nvPr/>
        </p:nvSpPr>
        <p:spPr bwMode="auto">
          <a:xfrm>
            <a:off x="1511300" y="2292350"/>
            <a:ext cx="1117600" cy="1397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grpSp>
        <p:nvGrpSpPr>
          <p:cNvPr id="67" name="Gruppierung 66"/>
          <p:cNvGrpSpPr/>
          <p:nvPr/>
        </p:nvGrpSpPr>
        <p:grpSpPr>
          <a:xfrm>
            <a:off x="1860550" y="1373189"/>
            <a:ext cx="2374900" cy="1500186"/>
            <a:chOff x="1860550" y="1373189"/>
            <a:chExt cx="2374900" cy="1500186"/>
          </a:xfrm>
        </p:grpSpPr>
        <p:sp>
          <p:nvSpPr>
            <p:cNvPr id="50215" name="Rectangle 41"/>
            <p:cNvSpPr>
              <a:spLocks noChangeArrowheads="1"/>
            </p:cNvSpPr>
            <p:nvPr/>
          </p:nvSpPr>
          <p:spPr bwMode="auto">
            <a:xfrm>
              <a:off x="1860550" y="2444750"/>
              <a:ext cx="628650" cy="428625"/>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solidFill>
                  <a:srgbClr val="606060"/>
                </a:solidFill>
                <a:latin typeface="Corbel"/>
                <a:cs typeface="Corbel"/>
              </a:endParaRPr>
            </a:p>
          </p:txBody>
        </p:sp>
        <p:grpSp>
          <p:nvGrpSpPr>
            <p:cNvPr id="54293" name="Group 72"/>
            <p:cNvGrpSpPr>
              <a:grpSpLocks/>
            </p:cNvGrpSpPr>
            <p:nvPr/>
          </p:nvGrpSpPr>
          <p:grpSpPr bwMode="auto">
            <a:xfrm>
              <a:off x="1962150" y="1373189"/>
              <a:ext cx="2273300" cy="1096963"/>
              <a:chOff x="1236" y="865"/>
              <a:chExt cx="1432" cy="691"/>
            </a:xfrm>
          </p:grpSpPr>
          <p:grpSp>
            <p:nvGrpSpPr>
              <p:cNvPr id="54321" name="Group 69"/>
              <p:cNvGrpSpPr>
                <a:grpSpLocks/>
              </p:cNvGrpSpPr>
              <p:nvPr/>
            </p:nvGrpSpPr>
            <p:grpSpPr bwMode="auto">
              <a:xfrm>
                <a:off x="1719" y="865"/>
                <a:ext cx="949" cy="539"/>
                <a:chOff x="1631" y="893"/>
                <a:chExt cx="949" cy="539"/>
              </a:xfrm>
            </p:grpSpPr>
            <p:pic>
              <p:nvPicPr>
                <p:cNvPr id="50243" name="Picture 67" descr="Bild 4"/>
                <p:cNvPicPr>
                  <a:picLocks noChangeAspect="1" noChangeArrowheads="1"/>
                </p:cNvPicPr>
                <p:nvPr/>
              </p:nvPicPr>
              <p:blipFill>
                <a:blip r:embed="rId4"/>
                <a:srcRect/>
                <a:stretch>
                  <a:fillRect/>
                </a:stretch>
              </p:blipFill>
              <p:spPr bwMode="auto">
                <a:xfrm>
                  <a:off x="1631" y="893"/>
                  <a:ext cx="949" cy="539"/>
                </a:xfrm>
                <a:prstGeom prst="rect">
                  <a:avLst/>
                </a:prstGeom>
                <a:noFill/>
                <a:ln w="9525">
                  <a:solidFill>
                    <a:srgbClr val="C0C0C0"/>
                  </a:solidFill>
                  <a:miter lim="800000"/>
                  <a:headEnd/>
                  <a:tailEnd/>
                </a:ln>
                <a:effectLst>
                  <a:outerShdw blurRad="63500" dist="38099" dir="2700000" algn="ctr" rotWithShape="0">
                    <a:srgbClr val="000000">
                      <a:alpha val="74998"/>
                    </a:srgbClr>
                  </a:outerShdw>
                </a:effectLst>
              </p:spPr>
            </p:pic>
            <p:pic>
              <p:nvPicPr>
                <p:cNvPr id="54325" name="Picture 42"/>
                <p:cNvPicPr>
                  <a:picLocks noChangeAspect="1" noChangeArrowheads="1"/>
                </p:cNvPicPr>
                <p:nvPr/>
              </p:nvPicPr>
              <p:blipFill>
                <a:blip r:embed="rId5"/>
                <a:srcRect/>
                <a:stretch>
                  <a:fillRect/>
                </a:stretch>
              </p:blipFill>
              <p:spPr bwMode="auto">
                <a:xfrm>
                  <a:off x="2328" y="1203"/>
                  <a:ext cx="244" cy="221"/>
                </a:xfrm>
                <a:prstGeom prst="rect">
                  <a:avLst/>
                </a:prstGeom>
                <a:noFill/>
                <a:ln w="9525">
                  <a:noFill/>
                  <a:miter lim="800000"/>
                  <a:headEnd/>
                  <a:tailEnd/>
                </a:ln>
              </p:spPr>
            </p:pic>
            <p:pic>
              <p:nvPicPr>
                <p:cNvPr id="54326" name="Picture 68"/>
                <p:cNvPicPr>
                  <a:picLocks noChangeAspect="1" noChangeArrowheads="1"/>
                </p:cNvPicPr>
                <p:nvPr/>
              </p:nvPicPr>
              <p:blipFill>
                <a:blip r:embed="rId6"/>
                <a:srcRect/>
                <a:stretch>
                  <a:fillRect/>
                </a:stretch>
              </p:blipFill>
              <p:spPr bwMode="auto">
                <a:xfrm>
                  <a:off x="2328" y="896"/>
                  <a:ext cx="244" cy="300"/>
                </a:xfrm>
                <a:prstGeom prst="rect">
                  <a:avLst/>
                </a:prstGeom>
                <a:noFill/>
                <a:ln w="9525">
                  <a:noFill/>
                  <a:miter lim="800000"/>
                  <a:headEnd/>
                  <a:tailEnd/>
                </a:ln>
              </p:spPr>
            </p:pic>
          </p:grpSp>
          <p:sp>
            <p:nvSpPr>
              <p:cNvPr id="54322" name="Line 43"/>
              <p:cNvSpPr>
                <a:spLocks noChangeShapeType="1"/>
              </p:cNvSpPr>
              <p:nvPr/>
            </p:nvSpPr>
            <p:spPr bwMode="auto">
              <a:xfrm flipV="1">
                <a:off x="1556" y="1327"/>
                <a:ext cx="473" cy="163"/>
              </a:xfrm>
              <a:prstGeom prst="line">
                <a:avLst/>
              </a:prstGeom>
              <a:noFill/>
              <a:ln w="19050">
                <a:solidFill>
                  <a:srgbClr val="3366FF"/>
                </a:solidFill>
                <a:round/>
                <a:headEnd/>
                <a:tailEnd/>
              </a:ln>
            </p:spPr>
            <p:txBody>
              <a:bodyPr>
                <a:prstTxWarp prst="textNoShape">
                  <a:avLst/>
                </a:prstTxWarp>
              </a:bodyPr>
              <a:lstStyle/>
              <a:p>
                <a:endParaRPr lang="en-US">
                  <a:solidFill>
                    <a:srgbClr val="606060"/>
                  </a:solidFill>
                  <a:latin typeface="Corbel"/>
                  <a:cs typeface="Corbel"/>
                </a:endParaRPr>
              </a:p>
            </p:txBody>
          </p:sp>
          <p:sp>
            <p:nvSpPr>
              <p:cNvPr id="54323" name="Rectangle 47"/>
              <p:cNvSpPr>
                <a:spLocks noChangeArrowheads="1"/>
              </p:cNvSpPr>
              <p:nvPr/>
            </p:nvSpPr>
            <p:spPr bwMode="auto">
              <a:xfrm>
                <a:off x="1236" y="1411"/>
                <a:ext cx="258" cy="145"/>
              </a:xfrm>
              <a:prstGeom prst="rect">
                <a:avLst/>
              </a:prstGeom>
              <a:noFill/>
              <a:ln w="9525">
                <a:noFill/>
                <a:miter lim="800000"/>
                <a:headEnd/>
                <a:tailEnd/>
              </a:ln>
            </p:spPr>
            <p:txBody>
              <a:bodyPr wrap="none">
                <a:prstTxWarp prst="textNoShape">
                  <a:avLst/>
                </a:prstTxWarp>
                <a:spAutoFit/>
              </a:bodyPr>
              <a:lstStyle/>
              <a:p>
                <a:pPr algn="l"/>
                <a:r>
                  <a:rPr lang="en-US" sz="900" b="1" smtClean="0">
                    <a:solidFill>
                      <a:srgbClr val="606060"/>
                    </a:solidFill>
                    <a:latin typeface="Corbel"/>
                    <a:cs typeface="Corbel"/>
                  </a:rPr>
                  <a:t>Rain</a:t>
                </a:r>
                <a:endParaRPr lang="en-US" sz="900" b="1">
                  <a:solidFill>
                    <a:srgbClr val="606060"/>
                  </a:solidFill>
                  <a:latin typeface="Corbel"/>
                  <a:cs typeface="Corbel"/>
                </a:endParaRPr>
              </a:p>
            </p:txBody>
          </p:sp>
        </p:grpSp>
      </p:grpSp>
      <p:grpSp>
        <p:nvGrpSpPr>
          <p:cNvPr id="65" name="Gruppierung 64"/>
          <p:cNvGrpSpPr/>
          <p:nvPr/>
        </p:nvGrpSpPr>
        <p:grpSpPr>
          <a:xfrm>
            <a:off x="1763713" y="3141663"/>
            <a:ext cx="2020887" cy="2613025"/>
            <a:chOff x="1763713" y="3141663"/>
            <a:chExt cx="2020887" cy="2613025"/>
          </a:xfrm>
        </p:grpSpPr>
        <p:sp>
          <p:nvSpPr>
            <p:cNvPr id="50183" name="Rectangle 27"/>
            <p:cNvSpPr>
              <a:spLocks noChangeArrowheads="1"/>
            </p:cNvSpPr>
            <p:nvPr/>
          </p:nvSpPr>
          <p:spPr bwMode="auto">
            <a:xfrm>
              <a:off x="1858963" y="3346450"/>
              <a:ext cx="628650" cy="428625"/>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solidFill>
                  <a:srgbClr val="606060"/>
                </a:solidFill>
                <a:latin typeface="Corbel"/>
                <a:cs typeface="Corbel"/>
              </a:endParaRPr>
            </a:p>
          </p:txBody>
        </p:sp>
        <p:grpSp>
          <p:nvGrpSpPr>
            <p:cNvPr id="54294" name="Group 74"/>
            <p:cNvGrpSpPr>
              <a:grpSpLocks/>
            </p:cNvGrpSpPr>
            <p:nvPr/>
          </p:nvGrpSpPr>
          <p:grpSpPr bwMode="auto">
            <a:xfrm>
              <a:off x="1763713" y="3141663"/>
              <a:ext cx="2020887" cy="2613025"/>
              <a:chOff x="1111" y="1979"/>
              <a:chExt cx="1273" cy="1646"/>
            </a:xfrm>
          </p:grpSpPr>
          <p:pic>
            <p:nvPicPr>
              <p:cNvPr id="50180" name="Picture 24"/>
              <p:cNvPicPr>
                <a:picLocks noChangeAspect="1" noChangeArrowheads="1"/>
              </p:cNvPicPr>
              <p:nvPr/>
            </p:nvPicPr>
            <p:blipFill>
              <a:blip r:embed="rId7">
                <a:grayscl/>
              </a:blip>
              <a:srcRect b="38071"/>
              <a:stretch>
                <a:fillRect/>
              </a:stretch>
            </p:blipFill>
            <p:spPr bwMode="auto">
              <a:xfrm>
                <a:off x="1111" y="3029"/>
                <a:ext cx="1270" cy="590"/>
              </a:xfrm>
              <a:prstGeom prst="rect">
                <a:avLst/>
              </a:prstGeom>
              <a:noFill/>
              <a:ln w="9525">
                <a:solidFill>
                  <a:srgbClr val="C0C0C0"/>
                </a:solidFill>
                <a:miter lim="800000"/>
                <a:headEnd/>
                <a:tailEnd/>
              </a:ln>
              <a:effectLst>
                <a:outerShdw blurRad="63500" dist="38099" dir="2700000" algn="ctr" rotWithShape="0">
                  <a:srgbClr val="000000">
                    <a:alpha val="74998"/>
                  </a:srgbClr>
                </a:outerShdw>
              </a:effectLst>
            </p:spPr>
          </p:pic>
          <p:pic>
            <p:nvPicPr>
              <p:cNvPr id="54316" name="Picture 26"/>
              <p:cNvPicPr>
                <a:picLocks noChangeAspect="1" noChangeArrowheads="1"/>
              </p:cNvPicPr>
              <p:nvPr/>
            </p:nvPicPr>
            <p:blipFill>
              <a:blip r:embed="rId8"/>
              <a:srcRect/>
              <a:stretch>
                <a:fillRect/>
              </a:stretch>
            </p:blipFill>
            <p:spPr bwMode="auto">
              <a:xfrm>
                <a:off x="1704" y="3234"/>
                <a:ext cx="674" cy="314"/>
              </a:xfrm>
              <a:prstGeom prst="rect">
                <a:avLst/>
              </a:prstGeom>
              <a:noFill/>
              <a:ln w="9525">
                <a:noFill/>
                <a:miter lim="800000"/>
                <a:headEnd/>
                <a:tailEnd/>
              </a:ln>
            </p:spPr>
          </p:pic>
          <p:sp>
            <p:nvSpPr>
              <p:cNvPr id="54317" name="Line 28"/>
              <p:cNvSpPr>
                <a:spLocks noChangeShapeType="1"/>
              </p:cNvSpPr>
              <p:nvPr/>
            </p:nvSpPr>
            <p:spPr bwMode="auto">
              <a:xfrm>
                <a:off x="1560" y="2416"/>
                <a:ext cx="294" cy="623"/>
              </a:xfrm>
              <a:prstGeom prst="line">
                <a:avLst/>
              </a:prstGeom>
              <a:noFill/>
              <a:ln w="19050">
                <a:solidFill>
                  <a:srgbClr val="3366FF"/>
                </a:solidFill>
                <a:round/>
                <a:headEnd/>
                <a:tailEnd/>
              </a:ln>
            </p:spPr>
            <p:txBody>
              <a:bodyPr>
                <a:prstTxWarp prst="textNoShape">
                  <a:avLst/>
                </a:prstTxWarp>
              </a:bodyPr>
              <a:lstStyle/>
              <a:p>
                <a:endParaRPr lang="en-US">
                  <a:solidFill>
                    <a:srgbClr val="606060"/>
                  </a:solidFill>
                  <a:latin typeface="Corbel"/>
                  <a:cs typeface="Corbel"/>
                </a:endParaRPr>
              </a:p>
            </p:txBody>
          </p:sp>
          <p:sp>
            <p:nvSpPr>
              <p:cNvPr id="54318" name="Text Box 19"/>
              <p:cNvSpPr txBox="1">
                <a:spLocks noChangeArrowheads="1"/>
              </p:cNvSpPr>
              <p:nvPr/>
            </p:nvSpPr>
            <p:spPr bwMode="auto">
              <a:xfrm>
                <a:off x="1701" y="3481"/>
                <a:ext cx="677" cy="144"/>
              </a:xfrm>
              <a:prstGeom prst="rect">
                <a:avLst/>
              </a:prstGeom>
              <a:solidFill>
                <a:schemeClr val="bg1"/>
              </a:solidFill>
              <a:ln w="9525">
                <a:noFill/>
                <a:miter lim="800000"/>
                <a:headEnd/>
                <a:tailEnd/>
              </a:ln>
            </p:spPr>
            <p:txBody>
              <a:bodyPr>
                <a:prstTxWarp prst="textNoShape">
                  <a:avLst/>
                </a:prstTxWarp>
                <a:spAutoFit/>
              </a:bodyPr>
              <a:lstStyle/>
              <a:p>
                <a:pPr algn="l" eaLnBrk="1" hangingPunct="1">
                  <a:tabLst>
                    <a:tab pos="95250" algn="l"/>
                  </a:tabLst>
                </a:pPr>
                <a:r>
                  <a:rPr lang="en-US" sz="800" b="1" smtClean="0">
                    <a:solidFill>
                      <a:srgbClr val="606060"/>
                    </a:solidFill>
                    <a:latin typeface="Corbel"/>
                    <a:cs typeface="Corbel"/>
                  </a:rPr>
                  <a:t>Soil</a:t>
                </a:r>
                <a:r>
                  <a:rPr lang="en-US" sz="900" b="1" smtClean="0">
                    <a:solidFill>
                      <a:srgbClr val="606060"/>
                    </a:solidFill>
                    <a:latin typeface="Corbel"/>
                    <a:cs typeface="Corbel"/>
                  </a:rPr>
                  <a:t> Quality Data</a:t>
                </a:r>
                <a:endParaRPr lang="en-US" sz="1600" b="1">
                  <a:solidFill>
                    <a:srgbClr val="606060"/>
                  </a:solidFill>
                  <a:latin typeface="Corbel"/>
                  <a:cs typeface="Corbel"/>
                </a:endParaRPr>
              </a:p>
            </p:txBody>
          </p:sp>
          <p:sp>
            <p:nvSpPr>
              <p:cNvPr id="54319" name="Rectangle 44"/>
              <p:cNvSpPr>
                <a:spLocks noChangeArrowheads="1"/>
              </p:cNvSpPr>
              <p:nvPr/>
            </p:nvSpPr>
            <p:spPr bwMode="auto">
              <a:xfrm>
                <a:off x="1700" y="3232"/>
                <a:ext cx="684" cy="392"/>
              </a:xfrm>
              <a:prstGeom prst="rect">
                <a:avLst/>
              </a:prstGeom>
              <a:noFill/>
              <a:ln w="9525">
                <a:solidFill>
                  <a:srgbClr val="C0C0C0"/>
                </a:solidFill>
                <a:miter lim="800000"/>
                <a:headEnd/>
                <a:tailEnd/>
              </a:ln>
            </p:spPr>
            <p:txBody>
              <a:bodyPr wrap="none" anchor="ctr">
                <a:prstTxWarp prst="textNoShape">
                  <a:avLst/>
                </a:prstTxWarp>
              </a:bodyPr>
              <a:lstStyle/>
              <a:p>
                <a:endParaRPr lang="en-US">
                  <a:solidFill>
                    <a:srgbClr val="606060"/>
                  </a:solidFill>
                  <a:latin typeface="Corbel"/>
                  <a:cs typeface="Corbel"/>
                </a:endParaRPr>
              </a:p>
            </p:txBody>
          </p:sp>
          <p:sp>
            <p:nvSpPr>
              <p:cNvPr id="54320" name="Rectangle 48"/>
              <p:cNvSpPr>
                <a:spLocks noChangeArrowheads="1"/>
              </p:cNvSpPr>
              <p:nvPr/>
            </p:nvSpPr>
            <p:spPr bwMode="auto">
              <a:xfrm>
                <a:off x="1112" y="1979"/>
                <a:ext cx="481" cy="145"/>
              </a:xfrm>
              <a:prstGeom prst="rect">
                <a:avLst/>
              </a:prstGeom>
              <a:noFill/>
              <a:ln w="9525">
                <a:noFill/>
                <a:miter lim="800000"/>
                <a:headEnd/>
                <a:tailEnd/>
              </a:ln>
            </p:spPr>
            <p:txBody>
              <a:bodyPr wrap="none">
                <a:prstTxWarp prst="textNoShape">
                  <a:avLst/>
                </a:prstTxWarp>
                <a:spAutoFit/>
              </a:bodyPr>
              <a:lstStyle/>
              <a:p>
                <a:pPr algn="l"/>
                <a:r>
                  <a:rPr lang="en-US" sz="900" b="1" smtClean="0">
                    <a:solidFill>
                      <a:srgbClr val="606060"/>
                    </a:solidFill>
                    <a:latin typeface="Corbel"/>
                    <a:cs typeface="Corbel"/>
                  </a:rPr>
                  <a:t>Soil Quality</a:t>
                </a:r>
                <a:endParaRPr lang="en-US" sz="900" b="1">
                  <a:solidFill>
                    <a:srgbClr val="606060"/>
                  </a:solidFill>
                  <a:latin typeface="Corbel"/>
                  <a:cs typeface="Corbel"/>
                </a:endParaRPr>
              </a:p>
            </p:txBody>
          </p:sp>
        </p:grpSp>
      </p:grpSp>
      <p:grpSp>
        <p:nvGrpSpPr>
          <p:cNvPr id="62" name="Gruppierung 61"/>
          <p:cNvGrpSpPr/>
          <p:nvPr/>
        </p:nvGrpSpPr>
        <p:grpSpPr>
          <a:xfrm>
            <a:off x="2734904" y="2633663"/>
            <a:ext cx="836756" cy="760412"/>
            <a:chOff x="2734904" y="2633663"/>
            <a:chExt cx="836756" cy="760412"/>
          </a:xfrm>
        </p:grpSpPr>
        <p:sp>
          <p:nvSpPr>
            <p:cNvPr id="182275" name="Rectangle 3"/>
            <p:cNvSpPr>
              <a:spLocks noChangeArrowheads="1"/>
            </p:cNvSpPr>
            <p:nvPr/>
          </p:nvSpPr>
          <p:spPr bwMode="auto">
            <a:xfrm>
              <a:off x="2824163" y="2965450"/>
              <a:ext cx="628650" cy="428625"/>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solidFill>
                  <a:srgbClr val="606060"/>
                </a:solidFill>
                <a:latin typeface="Corbel"/>
                <a:cs typeface="Corbel"/>
              </a:endParaRPr>
            </a:p>
          </p:txBody>
        </p:sp>
        <p:sp>
          <p:nvSpPr>
            <p:cNvPr id="54295" name="Rectangle 49"/>
            <p:cNvSpPr>
              <a:spLocks noChangeArrowheads="1"/>
            </p:cNvSpPr>
            <p:nvPr/>
          </p:nvSpPr>
          <p:spPr bwMode="auto">
            <a:xfrm>
              <a:off x="2734904" y="2633663"/>
              <a:ext cx="836756" cy="369332"/>
            </a:xfrm>
            <a:prstGeom prst="rect">
              <a:avLst/>
            </a:prstGeom>
            <a:noFill/>
            <a:ln w="9525">
              <a:noFill/>
              <a:miter lim="800000"/>
              <a:headEnd/>
              <a:tailEnd/>
            </a:ln>
          </p:spPr>
          <p:txBody>
            <a:bodyPr wrap="none">
              <a:prstTxWarp prst="textNoShape">
                <a:avLst/>
              </a:prstTxWarp>
              <a:spAutoFit/>
            </a:bodyPr>
            <a:lstStyle/>
            <a:p>
              <a:r>
                <a:rPr lang="en-US" sz="900" b="1" smtClean="0">
                  <a:solidFill>
                    <a:srgbClr val="606060"/>
                  </a:solidFill>
                  <a:latin typeface="Corbel"/>
                  <a:cs typeface="Corbel"/>
                </a:rPr>
                <a:t>Intermediate</a:t>
              </a:r>
            </a:p>
            <a:p>
              <a:r>
                <a:rPr lang="en-US" sz="900" b="1" smtClean="0">
                  <a:solidFill>
                    <a:srgbClr val="606060"/>
                  </a:solidFill>
                  <a:latin typeface="Corbel"/>
                  <a:cs typeface="Corbel"/>
                </a:rPr>
                <a:t>Result</a:t>
              </a:r>
              <a:endParaRPr lang="en-US" sz="900" b="1">
                <a:solidFill>
                  <a:srgbClr val="606060"/>
                </a:solidFill>
                <a:latin typeface="Corbel"/>
                <a:cs typeface="Corbel"/>
              </a:endParaRPr>
            </a:p>
          </p:txBody>
        </p:sp>
      </p:grpSp>
      <p:grpSp>
        <p:nvGrpSpPr>
          <p:cNvPr id="58" name="Gruppierung 57"/>
          <p:cNvGrpSpPr/>
          <p:nvPr/>
        </p:nvGrpSpPr>
        <p:grpSpPr>
          <a:xfrm>
            <a:off x="5619750" y="2046288"/>
            <a:ext cx="3001963" cy="2071687"/>
            <a:chOff x="5619750" y="2046288"/>
            <a:chExt cx="3001963" cy="2071687"/>
          </a:xfrm>
        </p:grpSpPr>
        <p:grpSp>
          <p:nvGrpSpPr>
            <p:cNvPr id="59" name="Gruppierung 58"/>
            <p:cNvGrpSpPr/>
            <p:nvPr/>
          </p:nvGrpSpPr>
          <p:grpSpPr>
            <a:xfrm>
              <a:off x="5724525" y="2046288"/>
              <a:ext cx="2897188" cy="2071687"/>
              <a:chOff x="5724525" y="2046288"/>
              <a:chExt cx="2897188" cy="2071687"/>
            </a:xfrm>
          </p:grpSpPr>
          <p:grpSp>
            <p:nvGrpSpPr>
              <p:cNvPr id="54280" name="Group 77"/>
              <p:cNvGrpSpPr>
                <a:grpSpLocks/>
              </p:cNvGrpSpPr>
              <p:nvPr/>
            </p:nvGrpSpPr>
            <p:grpSpPr bwMode="auto">
              <a:xfrm>
                <a:off x="5724525" y="2400300"/>
                <a:ext cx="630238" cy="1658938"/>
                <a:chOff x="3606" y="1512"/>
                <a:chExt cx="397" cy="1045"/>
              </a:xfrm>
            </p:grpSpPr>
            <p:sp>
              <p:nvSpPr>
                <p:cNvPr id="50191" name="Rectangle 8"/>
                <p:cNvSpPr>
                  <a:spLocks noChangeArrowheads="1"/>
                </p:cNvSpPr>
                <p:nvPr/>
              </p:nvSpPr>
              <p:spPr bwMode="auto">
                <a:xfrm>
                  <a:off x="3606" y="1512"/>
                  <a:ext cx="396" cy="270"/>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latin typeface="Corbel"/>
                    <a:cs typeface="Corbel"/>
                  </a:endParaRPr>
                </a:p>
              </p:txBody>
            </p:sp>
            <p:sp>
              <p:nvSpPr>
                <p:cNvPr id="50192" name="Rectangle 9"/>
                <p:cNvSpPr>
                  <a:spLocks noChangeArrowheads="1"/>
                </p:cNvSpPr>
                <p:nvPr/>
              </p:nvSpPr>
              <p:spPr bwMode="auto">
                <a:xfrm>
                  <a:off x="3606" y="1902"/>
                  <a:ext cx="396" cy="270"/>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latin typeface="Corbel"/>
                    <a:cs typeface="Corbel"/>
                  </a:endParaRPr>
                </a:p>
              </p:txBody>
            </p:sp>
            <p:sp>
              <p:nvSpPr>
                <p:cNvPr id="50193" name="Rectangle 10"/>
                <p:cNvSpPr>
                  <a:spLocks noChangeArrowheads="1"/>
                </p:cNvSpPr>
                <p:nvPr/>
              </p:nvSpPr>
              <p:spPr bwMode="auto">
                <a:xfrm>
                  <a:off x="3607" y="2287"/>
                  <a:ext cx="396" cy="270"/>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latin typeface="Corbel"/>
                    <a:cs typeface="Corbel"/>
                  </a:endParaRPr>
                </a:p>
              </p:txBody>
            </p:sp>
          </p:grpSp>
          <p:pic>
            <p:nvPicPr>
              <p:cNvPr id="54306" name="Picture 6" descr="bymErgebnis"/>
              <p:cNvPicPr>
                <a:picLocks noChangeAspect="1" noChangeArrowheads="1"/>
              </p:cNvPicPr>
              <p:nvPr/>
            </p:nvPicPr>
            <p:blipFill>
              <a:blip r:embed="rId9"/>
              <a:srcRect/>
              <a:stretch>
                <a:fillRect/>
              </a:stretch>
            </p:blipFill>
            <p:spPr bwMode="auto">
              <a:xfrm>
                <a:off x="6491288" y="2417763"/>
                <a:ext cx="2130425" cy="1700212"/>
              </a:xfrm>
              <a:prstGeom prst="rect">
                <a:avLst/>
              </a:prstGeom>
              <a:noFill/>
              <a:ln w="9525">
                <a:noFill/>
                <a:miter lim="800000"/>
                <a:headEnd/>
                <a:tailEnd/>
              </a:ln>
            </p:spPr>
          </p:pic>
          <p:sp>
            <p:nvSpPr>
              <p:cNvPr id="54307" name="Text Box 7"/>
              <p:cNvSpPr txBox="1">
                <a:spLocks noChangeArrowheads="1"/>
              </p:cNvSpPr>
              <p:nvPr/>
            </p:nvSpPr>
            <p:spPr bwMode="auto">
              <a:xfrm>
                <a:off x="6689725" y="2046288"/>
                <a:ext cx="1556836" cy="369332"/>
              </a:xfrm>
              <a:prstGeom prst="rect">
                <a:avLst/>
              </a:prstGeom>
              <a:noFill/>
              <a:ln w="9525">
                <a:noFill/>
                <a:miter lim="800000"/>
                <a:headEnd/>
                <a:tailEnd/>
              </a:ln>
            </p:spPr>
            <p:txBody>
              <a:bodyPr wrap="none">
                <a:prstTxWarp prst="textNoShape">
                  <a:avLst/>
                </a:prstTxWarp>
                <a:spAutoFit/>
              </a:bodyPr>
              <a:lstStyle/>
              <a:p>
                <a:pPr algn="l" eaLnBrk="1" hangingPunct="1"/>
                <a:r>
                  <a:rPr lang="en-US" sz="1800" b="1" smtClean="0">
                    <a:solidFill>
                      <a:srgbClr val="3366FF"/>
                    </a:solidFill>
                    <a:latin typeface="Corbel"/>
                    <a:cs typeface="Corbel"/>
                  </a:rPr>
                  <a:t>Crop Forecast</a:t>
                </a:r>
                <a:endParaRPr lang="en-US" sz="1800" b="1">
                  <a:solidFill>
                    <a:srgbClr val="3366FF"/>
                  </a:solidFill>
                  <a:latin typeface="Corbel"/>
                  <a:cs typeface="Corbel"/>
                </a:endParaRPr>
              </a:p>
            </p:txBody>
          </p:sp>
        </p:grpSp>
        <p:sp>
          <p:nvSpPr>
            <p:cNvPr id="54308" name="Rectangle 52"/>
            <p:cNvSpPr>
              <a:spLocks noChangeArrowheads="1"/>
            </p:cNvSpPr>
            <p:nvPr/>
          </p:nvSpPr>
          <p:spPr bwMode="auto">
            <a:xfrm>
              <a:off x="5645150" y="2189163"/>
              <a:ext cx="740783" cy="230832"/>
            </a:xfrm>
            <a:prstGeom prst="rect">
              <a:avLst/>
            </a:prstGeom>
            <a:noFill/>
            <a:ln w="9525">
              <a:noFill/>
              <a:miter lim="800000"/>
              <a:headEnd/>
              <a:tailEnd/>
            </a:ln>
          </p:spPr>
          <p:txBody>
            <a:bodyPr wrap="none">
              <a:prstTxWarp prst="textNoShape">
                <a:avLst/>
              </a:prstTxWarp>
              <a:spAutoFit/>
            </a:bodyPr>
            <a:lstStyle/>
            <a:p>
              <a:pPr algn="l"/>
              <a:r>
                <a:rPr lang="en-US" sz="900" b="1" smtClean="0">
                  <a:solidFill>
                    <a:schemeClr val="bg2"/>
                  </a:solidFill>
                  <a:latin typeface="Corbel"/>
                  <a:cs typeface="Corbel"/>
                </a:rPr>
                <a:t>Result Map</a:t>
              </a:r>
              <a:endParaRPr lang="en-US" sz="900" b="1">
                <a:solidFill>
                  <a:schemeClr val="bg2"/>
                </a:solidFill>
                <a:latin typeface="Corbel"/>
                <a:cs typeface="Corbel"/>
              </a:endParaRPr>
            </a:p>
          </p:txBody>
        </p:sp>
        <p:sp>
          <p:nvSpPr>
            <p:cNvPr id="54309" name="Rectangle 53"/>
            <p:cNvSpPr>
              <a:spLocks noChangeArrowheads="1"/>
            </p:cNvSpPr>
            <p:nvPr/>
          </p:nvSpPr>
          <p:spPr bwMode="auto">
            <a:xfrm>
              <a:off x="5619750" y="2805113"/>
              <a:ext cx="784064" cy="230832"/>
            </a:xfrm>
            <a:prstGeom prst="rect">
              <a:avLst/>
            </a:prstGeom>
            <a:noFill/>
            <a:ln w="9525">
              <a:noFill/>
              <a:miter lim="800000"/>
              <a:headEnd/>
              <a:tailEnd/>
            </a:ln>
          </p:spPr>
          <p:txBody>
            <a:bodyPr wrap="none">
              <a:prstTxWarp prst="textNoShape">
                <a:avLst/>
              </a:prstTxWarp>
              <a:spAutoFit/>
            </a:bodyPr>
            <a:lstStyle/>
            <a:p>
              <a:pPr algn="l"/>
              <a:r>
                <a:rPr lang="en-US" sz="900" b="1" smtClean="0">
                  <a:solidFill>
                    <a:schemeClr val="bg2"/>
                  </a:solidFill>
                  <a:latin typeface="Corbel"/>
                  <a:cs typeface="Corbel"/>
                </a:rPr>
                <a:t>Result Table</a:t>
              </a:r>
              <a:endParaRPr lang="en-US" sz="900" b="1">
                <a:solidFill>
                  <a:schemeClr val="bg2"/>
                </a:solidFill>
                <a:latin typeface="Corbel"/>
                <a:cs typeface="Corbel"/>
              </a:endParaRPr>
            </a:p>
          </p:txBody>
        </p:sp>
        <p:sp>
          <p:nvSpPr>
            <p:cNvPr id="54310" name="Rectangle 54"/>
            <p:cNvSpPr>
              <a:spLocks noChangeArrowheads="1"/>
            </p:cNvSpPr>
            <p:nvPr/>
          </p:nvSpPr>
          <p:spPr bwMode="auto">
            <a:xfrm>
              <a:off x="5619750" y="3427413"/>
              <a:ext cx="800219" cy="230832"/>
            </a:xfrm>
            <a:prstGeom prst="rect">
              <a:avLst/>
            </a:prstGeom>
            <a:noFill/>
            <a:ln w="9525">
              <a:noFill/>
              <a:miter lim="800000"/>
              <a:headEnd/>
              <a:tailEnd/>
            </a:ln>
          </p:spPr>
          <p:txBody>
            <a:bodyPr wrap="none">
              <a:prstTxWarp prst="textNoShape">
                <a:avLst/>
              </a:prstTxWarp>
              <a:spAutoFit/>
            </a:bodyPr>
            <a:lstStyle/>
            <a:p>
              <a:pPr algn="l"/>
              <a:r>
                <a:rPr lang="en-US" sz="900" b="1" smtClean="0">
                  <a:solidFill>
                    <a:schemeClr val="bg2"/>
                  </a:solidFill>
                  <a:latin typeface="Corbel"/>
                  <a:cs typeface="Corbel"/>
                </a:rPr>
                <a:t>Result Chart</a:t>
              </a:r>
              <a:endParaRPr lang="en-US" sz="900" b="1">
                <a:solidFill>
                  <a:schemeClr val="bg2"/>
                </a:solidFill>
                <a:latin typeface="Corbel"/>
                <a:cs typeface="Corbel"/>
              </a:endParaRPr>
            </a:p>
          </p:txBody>
        </p:sp>
      </p:grpSp>
      <p:grpSp>
        <p:nvGrpSpPr>
          <p:cNvPr id="64" name="Gruppierung 63"/>
          <p:cNvGrpSpPr/>
          <p:nvPr/>
        </p:nvGrpSpPr>
        <p:grpSpPr>
          <a:xfrm>
            <a:off x="604838" y="2671763"/>
            <a:ext cx="2016125" cy="2782887"/>
            <a:chOff x="604838" y="2671763"/>
            <a:chExt cx="2016125" cy="2782887"/>
          </a:xfrm>
        </p:grpSpPr>
        <p:sp>
          <p:nvSpPr>
            <p:cNvPr id="50197" name="Rectangle 15"/>
            <p:cNvSpPr>
              <a:spLocks noChangeArrowheads="1"/>
            </p:cNvSpPr>
            <p:nvPr/>
          </p:nvSpPr>
          <p:spPr bwMode="auto">
            <a:xfrm>
              <a:off x="892175" y="2870200"/>
              <a:ext cx="628650" cy="428625"/>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solidFill>
                  <a:srgbClr val="606060"/>
                </a:solidFill>
                <a:latin typeface="Corbel"/>
                <a:cs typeface="Corbel"/>
              </a:endParaRPr>
            </a:p>
          </p:txBody>
        </p:sp>
        <p:grpSp>
          <p:nvGrpSpPr>
            <p:cNvPr id="54300" name="Group 73"/>
            <p:cNvGrpSpPr>
              <a:grpSpLocks/>
            </p:cNvGrpSpPr>
            <p:nvPr/>
          </p:nvGrpSpPr>
          <p:grpSpPr bwMode="auto">
            <a:xfrm>
              <a:off x="604838" y="2671763"/>
              <a:ext cx="2016125" cy="2782887"/>
              <a:chOff x="381" y="1683"/>
              <a:chExt cx="1270" cy="1753"/>
            </a:xfrm>
          </p:grpSpPr>
          <p:pic>
            <p:nvPicPr>
              <p:cNvPr id="50199" name="Picture 18"/>
              <p:cNvPicPr>
                <a:picLocks noChangeAspect="1" noChangeArrowheads="1"/>
              </p:cNvPicPr>
              <p:nvPr/>
            </p:nvPicPr>
            <p:blipFill>
              <a:blip r:embed="rId7"/>
              <a:srcRect/>
              <a:stretch>
                <a:fillRect/>
              </a:stretch>
            </p:blipFill>
            <p:spPr bwMode="auto">
              <a:xfrm>
                <a:off x="381" y="2847"/>
                <a:ext cx="1270" cy="589"/>
              </a:xfrm>
              <a:prstGeom prst="rect">
                <a:avLst/>
              </a:prstGeom>
              <a:noFill/>
              <a:ln w="9525">
                <a:solidFill>
                  <a:srgbClr val="C0C0C0"/>
                </a:solidFill>
                <a:miter lim="800000"/>
                <a:headEnd/>
                <a:tailEnd/>
              </a:ln>
              <a:effectLst>
                <a:outerShdw blurRad="63500" dist="38099" dir="2700000" algn="ctr" rotWithShape="0">
                  <a:srgbClr val="000000">
                    <a:alpha val="74998"/>
                  </a:srgbClr>
                </a:outerShdw>
              </a:effectLst>
            </p:spPr>
          </p:pic>
          <p:sp>
            <p:nvSpPr>
              <p:cNvPr id="54302" name="Text Box 19"/>
              <p:cNvSpPr txBox="1">
                <a:spLocks noChangeArrowheads="1"/>
              </p:cNvSpPr>
              <p:nvPr/>
            </p:nvSpPr>
            <p:spPr bwMode="auto">
              <a:xfrm>
                <a:off x="405" y="2893"/>
                <a:ext cx="1007" cy="242"/>
              </a:xfrm>
              <a:prstGeom prst="rect">
                <a:avLst/>
              </a:prstGeom>
              <a:solidFill>
                <a:schemeClr val="bg1">
                  <a:alpha val="50195"/>
                </a:schemeClr>
              </a:solidFill>
              <a:ln w="9525">
                <a:noFill/>
                <a:miter lim="800000"/>
                <a:headEnd/>
                <a:tailEnd/>
              </a:ln>
            </p:spPr>
            <p:txBody>
              <a:bodyPr wrap="none">
                <a:prstTxWarp prst="textNoShape">
                  <a:avLst/>
                </a:prstTxWarp>
                <a:spAutoFit/>
              </a:bodyPr>
              <a:lstStyle/>
              <a:p>
                <a:pPr algn="l" eaLnBrk="1" hangingPunct="1">
                  <a:tabLst>
                    <a:tab pos="95250" algn="l"/>
                  </a:tabLst>
                </a:pPr>
                <a:r>
                  <a:rPr lang="en-US" sz="900" b="1" smtClean="0">
                    <a:solidFill>
                      <a:srgbClr val="606060"/>
                    </a:solidFill>
                    <a:latin typeface="Corbel"/>
                    <a:cs typeface="Corbel"/>
                  </a:rPr>
                  <a:t>Agricltural Crop Land Online</a:t>
                </a:r>
              </a:p>
              <a:p>
                <a:pPr algn="l" eaLnBrk="1" hangingPunct="1">
                  <a:tabLst>
                    <a:tab pos="95250" algn="l"/>
                  </a:tabLst>
                </a:pPr>
                <a:r>
                  <a:rPr lang="en-US" sz="900" b="1" smtClean="0">
                    <a:solidFill>
                      <a:srgbClr val="606060"/>
                    </a:solidFill>
                    <a:latin typeface="Corbel"/>
                    <a:cs typeface="Corbel"/>
                  </a:rPr>
                  <a:t>Rheinland-Pfalz (FLOrlp</a:t>
                </a:r>
                <a:r>
                  <a:rPr lang="en-US" sz="1000" b="1" smtClean="0">
                    <a:solidFill>
                      <a:srgbClr val="606060"/>
                    </a:solidFill>
                    <a:latin typeface="Corbel"/>
                    <a:cs typeface="Corbel"/>
                  </a:rPr>
                  <a:t>)</a:t>
                </a:r>
                <a:endParaRPr lang="en-US" sz="1800" b="1">
                  <a:solidFill>
                    <a:srgbClr val="606060"/>
                  </a:solidFill>
                  <a:latin typeface="Corbel"/>
                  <a:cs typeface="Corbel"/>
                </a:endParaRPr>
              </a:p>
            </p:txBody>
          </p:sp>
          <p:pic>
            <p:nvPicPr>
              <p:cNvPr id="54303" name="Picture 20"/>
              <p:cNvPicPr>
                <a:picLocks noChangeAspect="1" noChangeArrowheads="1"/>
              </p:cNvPicPr>
              <p:nvPr/>
            </p:nvPicPr>
            <p:blipFill>
              <a:blip r:embed="rId10"/>
              <a:srcRect l="1016" t="51294" r="80946" b="11812"/>
              <a:stretch>
                <a:fillRect/>
              </a:stretch>
            </p:blipFill>
            <p:spPr bwMode="auto">
              <a:xfrm>
                <a:off x="1159" y="3299"/>
                <a:ext cx="492" cy="137"/>
              </a:xfrm>
              <a:prstGeom prst="rect">
                <a:avLst/>
              </a:prstGeom>
              <a:noFill/>
              <a:ln w="9525">
                <a:noFill/>
                <a:miter lim="800000"/>
                <a:headEnd/>
                <a:tailEnd/>
              </a:ln>
            </p:spPr>
          </p:pic>
          <p:sp>
            <p:nvSpPr>
              <p:cNvPr id="54304" name="Line 21"/>
              <p:cNvSpPr>
                <a:spLocks noChangeShapeType="1"/>
              </p:cNvSpPr>
              <p:nvPr/>
            </p:nvSpPr>
            <p:spPr bwMode="auto">
              <a:xfrm flipH="1" flipV="1">
                <a:off x="793" y="2123"/>
                <a:ext cx="250" cy="749"/>
              </a:xfrm>
              <a:prstGeom prst="line">
                <a:avLst/>
              </a:prstGeom>
              <a:noFill/>
              <a:ln w="19050">
                <a:solidFill>
                  <a:srgbClr val="3366FF"/>
                </a:solidFill>
                <a:round/>
                <a:headEnd/>
                <a:tailEnd/>
              </a:ln>
            </p:spPr>
            <p:txBody>
              <a:bodyPr>
                <a:prstTxWarp prst="textNoShape">
                  <a:avLst/>
                </a:prstTxWarp>
              </a:bodyPr>
              <a:lstStyle/>
              <a:p>
                <a:endParaRPr lang="en-US">
                  <a:solidFill>
                    <a:srgbClr val="606060"/>
                  </a:solidFill>
                  <a:latin typeface="Corbel"/>
                  <a:cs typeface="Corbel"/>
                </a:endParaRPr>
              </a:p>
            </p:txBody>
          </p:sp>
          <p:sp>
            <p:nvSpPr>
              <p:cNvPr id="54305" name="Rectangle 46"/>
              <p:cNvSpPr>
                <a:spLocks noChangeArrowheads="1"/>
              </p:cNvSpPr>
              <p:nvPr/>
            </p:nvSpPr>
            <p:spPr bwMode="auto">
              <a:xfrm>
                <a:off x="580" y="1683"/>
                <a:ext cx="336" cy="145"/>
              </a:xfrm>
              <a:prstGeom prst="rect">
                <a:avLst/>
              </a:prstGeom>
              <a:noFill/>
              <a:ln w="9525">
                <a:noFill/>
                <a:miter lim="800000"/>
                <a:headEnd/>
                <a:tailEnd/>
              </a:ln>
            </p:spPr>
            <p:txBody>
              <a:bodyPr wrap="none">
                <a:prstTxWarp prst="textNoShape">
                  <a:avLst/>
                </a:prstTxWarp>
                <a:spAutoFit/>
              </a:bodyPr>
              <a:lstStyle/>
              <a:p>
                <a:pPr algn="l"/>
                <a:r>
                  <a:rPr lang="en-US" sz="900" b="1" smtClean="0">
                    <a:solidFill>
                      <a:srgbClr val="606060"/>
                    </a:solidFill>
                    <a:latin typeface="Corbel"/>
                    <a:cs typeface="Corbel"/>
                  </a:rPr>
                  <a:t>Region</a:t>
                </a:r>
                <a:endParaRPr lang="en-US" sz="900" b="1">
                  <a:solidFill>
                    <a:srgbClr val="606060"/>
                  </a:solidFill>
                  <a:latin typeface="Corbel"/>
                  <a:cs typeface="Corbel"/>
                </a:endParaRPr>
              </a:p>
            </p:txBody>
          </p:sp>
        </p:grpSp>
      </p:grpSp>
      <p:grpSp>
        <p:nvGrpSpPr>
          <p:cNvPr id="66" name="Gruppierung 65"/>
          <p:cNvGrpSpPr/>
          <p:nvPr/>
        </p:nvGrpSpPr>
        <p:grpSpPr>
          <a:xfrm>
            <a:off x="3867157" y="2716213"/>
            <a:ext cx="2528794" cy="3125101"/>
            <a:chOff x="3867157" y="2716213"/>
            <a:chExt cx="2528794" cy="3125101"/>
          </a:xfrm>
        </p:grpSpPr>
        <p:grpSp>
          <p:nvGrpSpPr>
            <p:cNvPr id="60" name="Gruppierung 59"/>
            <p:cNvGrpSpPr/>
            <p:nvPr/>
          </p:nvGrpSpPr>
          <p:grpSpPr>
            <a:xfrm>
              <a:off x="3867157" y="2716213"/>
              <a:ext cx="2528794" cy="3125101"/>
              <a:chOff x="3867157" y="2716213"/>
              <a:chExt cx="2528794" cy="3125101"/>
            </a:xfrm>
          </p:grpSpPr>
          <p:sp>
            <p:nvSpPr>
              <p:cNvPr id="50207" name="Rectangle 33"/>
              <p:cNvSpPr>
                <a:spLocks noChangeArrowheads="1"/>
              </p:cNvSpPr>
              <p:nvPr/>
            </p:nvSpPr>
            <p:spPr bwMode="auto">
              <a:xfrm>
                <a:off x="4414838" y="2916238"/>
                <a:ext cx="628650" cy="428625"/>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solidFill>
                    <a:srgbClr val="606060"/>
                  </a:solidFill>
                  <a:latin typeface="Corbel"/>
                  <a:cs typeface="Corbel"/>
                </a:endParaRPr>
              </a:p>
            </p:txBody>
          </p:sp>
          <p:sp>
            <p:nvSpPr>
              <p:cNvPr id="54297" name="Line 34"/>
              <p:cNvSpPr>
                <a:spLocks noChangeShapeType="1"/>
              </p:cNvSpPr>
              <p:nvPr/>
            </p:nvSpPr>
            <p:spPr bwMode="auto">
              <a:xfrm>
                <a:off x="4698999" y="3372556"/>
                <a:ext cx="9525" cy="758119"/>
              </a:xfrm>
              <a:prstGeom prst="line">
                <a:avLst/>
              </a:prstGeom>
              <a:noFill/>
              <a:ln w="19050">
                <a:solidFill>
                  <a:srgbClr val="3366FF"/>
                </a:solidFill>
                <a:round/>
                <a:headEnd/>
                <a:tailEnd/>
              </a:ln>
            </p:spPr>
            <p:txBody>
              <a:bodyPr>
                <a:prstTxWarp prst="textNoShape">
                  <a:avLst/>
                </a:prstTxWarp>
              </a:bodyPr>
              <a:lstStyle/>
              <a:p>
                <a:endParaRPr lang="en-US">
                  <a:solidFill>
                    <a:srgbClr val="606060"/>
                  </a:solidFill>
                  <a:latin typeface="Corbel"/>
                  <a:cs typeface="Corbel"/>
                </a:endParaRPr>
              </a:p>
            </p:txBody>
          </p:sp>
          <p:pic>
            <p:nvPicPr>
              <p:cNvPr id="50204" name="Picture 30"/>
              <p:cNvPicPr>
                <a:picLocks noChangeAspect="1" noChangeArrowheads="1"/>
              </p:cNvPicPr>
              <p:nvPr/>
            </p:nvPicPr>
            <p:blipFill>
              <a:blip r:embed="rId11"/>
              <a:srcRect b="5014"/>
              <a:stretch>
                <a:fillRect/>
              </a:stretch>
            </p:blipFill>
            <p:spPr bwMode="auto">
              <a:xfrm>
                <a:off x="3867157" y="3927475"/>
                <a:ext cx="1662115" cy="1847849"/>
              </a:xfrm>
              <a:prstGeom prst="rect">
                <a:avLst/>
              </a:prstGeom>
              <a:noFill/>
              <a:ln w="9525">
                <a:noFill/>
                <a:miter lim="800000"/>
                <a:headEnd/>
                <a:tailEnd/>
              </a:ln>
              <a:effectLst>
                <a:outerShdw blurRad="63500" dist="38099" dir="2700000" algn="ctr" rotWithShape="0">
                  <a:srgbClr val="000000">
                    <a:alpha val="74998"/>
                  </a:srgbClr>
                </a:outerShdw>
              </a:effectLst>
            </p:spPr>
          </p:pic>
          <p:sp>
            <p:nvSpPr>
              <p:cNvPr id="54313" name="Text Box 32"/>
              <p:cNvSpPr txBox="1">
                <a:spLocks noChangeArrowheads="1"/>
              </p:cNvSpPr>
              <p:nvPr/>
            </p:nvSpPr>
            <p:spPr bwMode="auto">
              <a:xfrm>
                <a:off x="5585538" y="4887207"/>
                <a:ext cx="810413" cy="954107"/>
              </a:xfrm>
              <a:prstGeom prst="rect">
                <a:avLst/>
              </a:prstGeom>
              <a:solidFill>
                <a:schemeClr val="bg1">
                  <a:alpha val="50195"/>
                </a:schemeClr>
              </a:solidFill>
              <a:ln w="9525">
                <a:noFill/>
                <a:miter lim="800000"/>
                <a:headEnd/>
                <a:tailEnd/>
              </a:ln>
            </p:spPr>
            <p:txBody>
              <a:bodyPr wrap="none">
                <a:prstTxWarp prst="textNoShape">
                  <a:avLst/>
                </a:prstTxWarp>
                <a:spAutoFit/>
              </a:bodyPr>
              <a:lstStyle/>
              <a:p>
                <a:pPr algn="l" eaLnBrk="1" hangingPunct="1"/>
                <a:r>
                  <a:rPr lang="en-US" sz="1400" smtClean="0">
                    <a:solidFill>
                      <a:srgbClr val="606060"/>
                    </a:solidFill>
                    <a:latin typeface="Corbel"/>
                    <a:cs typeface="Corbel"/>
                  </a:rPr>
                  <a:t>Biomass</a:t>
                </a:r>
              </a:p>
              <a:p>
                <a:pPr algn="l" eaLnBrk="1" hangingPunct="1"/>
                <a:r>
                  <a:rPr lang="en-US" sz="1400" smtClean="0">
                    <a:solidFill>
                      <a:srgbClr val="606060"/>
                    </a:solidFill>
                    <a:latin typeface="Corbel"/>
                    <a:cs typeface="Corbel"/>
                  </a:rPr>
                  <a:t>Yield</a:t>
                </a:r>
              </a:p>
              <a:p>
                <a:pPr algn="l" eaLnBrk="1" hangingPunct="1"/>
                <a:r>
                  <a:rPr lang="en-US" sz="1400" smtClean="0">
                    <a:solidFill>
                      <a:srgbClr val="606060"/>
                    </a:solidFill>
                    <a:latin typeface="Corbel"/>
                    <a:cs typeface="Corbel"/>
                  </a:rPr>
                  <a:t>Models</a:t>
                </a:r>
              </a:p>
              <a:p>
                <a:pPr algn="l" eaLnBrk="1" hangingPunct="1"/>
                <a:r>
                  <a:rPr lang="en-US" sz="1400" smtClean="0">
                    <a:solidFill>
                      <a:srgbClr val="606060"/>
                    </a:solidFill>
                    <a:latin typeface="Corbel"/>
                    <a:cs typeface="Corbel"/>
                  </a:rPr>
                  <a:t>(BYM)</a:t>
                </a:r>
                <a:endParaRPr lang="en-US" sz="1400">
                  <a:solidFill>
                    <a:srgbClr val="606060"/>
                  </a:solidFill>
                  <a:latin typeface="Corbel"/>
                  <a:cs typeface="Corbel"/>
                </a:endParaRPr>
              </a:p>
            </p:txBody>
          </p:sp>
          <p:sp>
            <p:nvSpPr>
              <p:cNvPr id="54314" name="Rectangle 51"/>
              <p:cNvSpPr>
                <a:spLocks noChangeArrowheads="1"/>
              </p:cNvSpPr>
              <p:nvPr/>
            </p:nvSpPr>
            <p:spPr bwMode="auto">
              <a:xfrm>
                <a:off x="4502158" y="2716213"/>
                <a:ext cx="438151" cy="228600"/>
              </a:xfrm>
              <a:prstGeom prst="rect">
                <a:avLst/>
              </a:prstGeom>
              <a:noFill/>
              <a:ln w="9525">
                <a:noFill/>
                <a:miter lim="800000"/>
                <a:headEnd/>
                <a:tailEnd/>
              </a:ln>
            </p:spPr>
            <p:txBody>
              <a:bodyPr wrap="none">
                <a:prstTxWarp prst="textNoShape">
                  <a:avLst/>
                </a:prstTxWarp>
                <a:spAutoFit/>
              </a:bodyPr>
              <a:lstStyle/>
              <a:p>
                <a:pPr algn="l"/>
                <a:r>
                  <a:rPr lang="en-US" sz="900" b="1" smtClean="0">
                    <a:solidFill>
                      <a:srgbClr val="606060"/>
                    </a:solidFill>
                    <a:latin typeface="Corbel"/>
                    <a:cs typeface="Corbel"/>
                  </a:rPr>
                  <a:t>BYM</a:t>
                </a:r>
                <a:endParaRPr lang="en-US" sz="900" b="1">
                  <a:solidFill>
                    <a:srgbClr val="606060"/>
                  </a:solidFill>
                  <a:latin typeface="Corbel"/>
                  <a:cs typeface="Corbel"/>
                </a:endParaRPr>
              </a:p>
            </p:txBody>
          </p:sp>
        </p:grpSp>
        <p:pic>
          <p:nvPicPr>
            <p:cNvPr id="54312" name="Picture 31"/>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4999046" y="3979863"/>
              <a:ext cx="474663" cy="334962"/>
            </a:xfrm>
            <a:prstGeom prst="rect">
              <a:avLst/>
            </a:prstGeom>
            <a:noFill/>
            <a:ln w="12700">
              <a:noFill/>
              <a:miter lim="800000"/>
              <a:headEnd type="none" w="sm" len="sm"/>
              <a:tailEnd type="none" w="sm" len="sm"/>
            </a:ln>
          </p:spPr>
        </p:pic>
      </p:grpSp>
      <p:grpSp>
        <p:nvGrpSpPr>
          <p:cNvPr id="69" name="Gruppierung 68"/>
          <p:cNvGrpSpPr/>
          <p:nvPr/>
        </p:nvGrpSpPr>
        <p:grpSpPr>
          <a:xfrm>
            <a:off x="3646488" y="1297167"/>
            <a:ext cx="3311151" cy="2333446"/>
            <a:chOff x="3646488" y="1297167"/>
            <a:chExt cx="3311151" cy="2333446"/>
          </a:xfrm>
        </p:grpSpPr>
        <p:grpSp>
          <p:nvGrpSpPr>
            <p:cNvPr id="61" name="Gruppierung 60"/>
            <p:cNvGrpSpPr/>
            <p:nvPr/>
          </p:nvGrpSpPr>
          <p:grpSpPr>
            <a:xfrm>
              <a:off x="3646488" y="2995613"/>
              <a:ext cx="628650" cy="635000"/>
              <a:chOff x="3646488" y="2995613"/>
              <a:chExt cx="628650" cy="635000"/>
            </a:xfrm>
          </p:grpSpPr>
          <p:sp>
            <p:nvSpPr>
              <p:cNvPr id="182276" name="Rectangle 4"/>
              <p:cNvSpPr>
                <a:spLocks noChangeArrowheads="1"/>
              </p:cNvSpPr>
              <p:nvPr/>
            </p:nvSpPr>
            <p:spPr bwMode="auto">
              <a:xfrm>
                <a:off x="3646488" y="3201988"/>
                <a:ext cx="628650" cy="428625"/>
              </a:xfrm>
              <a:prstGeom prst="rect">
                <a:avLst/>
              </a:prstGeom>
              <a:noFill/>
              <a:ln w="28575">
                <a:solidFill>
                  <a:srgbClr val="FFFF0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800">
                  <a:solidFill>
                    <a:srgbClr val="606060"/>
                  </a:solidFill>
                  <a:latin typeface="Corbel"/>
                  <a:cs typeface="Corbel"/>
                </a:endParaRPr>
              </a:p>
            </p:txBody>
          </p:sp>
          <p:sp>
            <p:nvSpPr>
              <p:cNvPr id="54296" name="Rectangle 50"/>
              <p:cNvSpPr>
                <a:spLocks noChangeArrowheads="1"/>
              </p:cNvSpPr>
              <p:nvPr/>
            </p:nvSpPr>
            <p:spPr bwMode="auto">
              <a:xfrm>
                <a:off x="3721100" y="2995613"/>
                <a:ext cx="463550" cy="228600"/>
              </a:xfrm>
              <a:prstGeom prst="rect">
                <a:avLst/>
              </a:prstGeom>
              <a:noFill/>
              <a:ln w="9525">
                <a:noFill/>
                <a:miter lim="800000"/>
                <a:headEnd/>
                <a:tailEnd/>
              </a:ln>
            </p:spPr>
            <p:txBody>
              <a:bodyPr wrap="none">
                <a:prstTxWarp prst="textNoShape">
                  <a:avLst/>
                </a:prstTxWarp>
                <a:spAutoFit/>
              </a:bodyPr>
              <a:lstStyle/>
              <a:p>
                <a:pPr algn="l"/>
                <a:r>
                  <a:rPr lang="en-US" sz="900" b="1" smtClean="0">
                    <a:solidFill>
                      <a:srgbClr val="606060"/>
                    </a:solidFill>
                    <a:latin typeface="Corbel"/>
                    <a:cs typeface="Corbel"/>
                  </a:rPr>
                  <a:t>Filter</a:t>
                </a:r>
                <a:endParaRPr lang="en-US" sz="900" b="1">
                  <a:solidFill>
                    <a:srgbClr val="606060"/>
                  </a:solidFill>
                  <a:latin typeface="Corbel"/>
                  <a:cs typeface="Corbel"/>
                </a:endParaRPr>
              </a:p>
            </p:txBody>
          </p:sp>
        </p:grpSp>
        <p:sp>
          <p:nvSpPr>
            <p:cNvPr id="68" name="AutoShape 13"/>
            <p:cNvSpPr>
              <a:spLocks/>
            </p:cNvSpPr>
            <p:nvPr/>
          </p:nvSpPr>
          <p:spPr bwMode="auto">
            <a:xfrm>
              <a:off x="5262189" y="1297167"/>
              <a:ext cx="1695450" cy="307777"/>
            </a:xfrm>
            <a:prstGeom prst="accentCallout2">
              <a:avLst>
                <a:gd name="adj1" fmla="val 11880"/>
                <a:gd name="adj2" fmla="val -4495"/>
                <a:gd name="adj3" fmla="val 11880"/>
                <a:gd name="adj4" fmla="val -19662"/>
                <a:gd name="adj5" fmla="val 541216"/>
                <a:gd name="adj6" fmla="val -70300"/>
              </a:avLst>
            </a:prstGeom>
            <a:solidFill>
              <a:schemeClr val="bg1"/>
            </a:solidFill>
            <a:ln w="19050">
              <a:solidFill>
                <a:srgbClr val="3366FF"/>
              </a:solidFill>
              <a:miter lim="800000"/>
              <a:headEnd/>
              <a:tailEnd/>
            </a:ln>
          </p:spPr>
          <p:txBody>
            <a:bodyPr>
              <a:prstTxWarp prst="textNoShape">
                <a:avLst/>
              </a:prstTxWarp>
              <a:spAutoFit/>
            </a:bodyPr>
            <a:lstStyle/>
            <a:p>
              <a:pPr algn="l"/>
              <a:r>
                <a:rPr lang="en-US" sz="1400" smtClean="0">
                  <a:solidFill>
                    <a:srgbClr val="606060"/>
                  </a:solidFill>
                  <a:latin typeface="Corbel"/>
                  <a:cs typeface="Corbel"/>
                </a:rPr>
                <a:t>Pre-given Goal</a:t>
              </a:r>
              <a:endParaRPr lang="en-US" sz="1400">
                <a:solidFill>
                  <a:srgbClr val="606060"/>
                </a:solidFill>
                <a:latin typeface="Corbel"/>
                <a:cs typeface="Corbel"/>
              </a:endParaRPr>
            </a:p>
          </p:txBody>
        </p:sp>
      </p:grpSp>
      <p:pic>
        <p:nvPicPr>
          <p:cNvPr id="70" name="Bild 69" descr="Bild 4.png"/>
          <p:cNvPicPr>
            <a:picLocks noChangeAspect="1"/>
          </p:cNvPicPr>
          <p:nvPr/>
        </p:nvPicPr>
        <p:blipFill>
          <a:blip r:embed="rId13"/>
          <a:stretch>
            <a:fillRect/>
          </a:stretch>
        </p:blipFill>
        <p:spPr>
          <a:xfrm>
            <a:off x="8074966" y="1057276"/>
            <a:ext cx="820926" cy="320674"/>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2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20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20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0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20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20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2250" y="468313"/>
            <a:ext cx="8509000" cy="457200"/>
          </a:xfrm>
          <a:prstGeom prst="rect">
            <a:avLst/>
          </a:prstGeom>
          <a:noFill/>
          <a:ln w="9525">
            <a:noFill/>
            <a:miter lim="800000"/>
            <a:headEnd/>
            <a:tailEnd/>
          </a:ln>
        </p:spPr>
        <p:txBody>
          <a:bodyPr anchor="ctr">
            <a:prstTxWarp prst="textNoShape">
              <a:avLst/>
            </a:prstTxWarp>
          </a:bodyPr>
          <a:lstStyle/>
          <a:p>
            <a:pPr algn="l" eaLnBrk="1" hangingPunct="1"/>
            <a:r>
              <a:rPr lang="en-US" sz="2000" smtClean="0">
                <a:solidFill>
                  <a:srgbClr val="606060"/>
                </a:solidFill>
                <a:latin typeface="Corbel"/>
                <a:ea typeface="ＭＳ Ｐゴシック" pitchFamily="-108" charset="-128"/>
                <a:cs typeface="Corbel"/>
              </a:rPr>
              <a:t>A Mashup of maps and tabular information provides a intuitive platform for biomass planning</a:t>
            </a:r>
            <a:endParaRPr lang="en-US" sz="2000">
              <a:solidFill>
                <a:srgbClr val="606060"/>
              </a:solidFill>
              <a:latin typeface="Corbel"/>
              <a:ea typeface="ＭＳ Ｐゴシック" pitchFamily="-108" charset="-128"/>
              <a:cs typeface="Corbel"/>
            </a:endParaRPr>
          </a:p>
        </p:txBody>
      </p:sp>
      <p:pic>
        <p:nvPicPr>
          <p:cNvPr id="17411" name="Bild 3" descr="Picture 1.png"/>
          <p:cNvPicPr>
            <a:picLocks noChangeAspect="1"/>
          </p:cNvPicPr>
          <p:nvPr/>
        </p:nvPicPr>
        <p:blipFill>
          <a:blip r:embed="rId3"/>
          <a:srcRect/>
          <a:stretch>
            <a:fillRect/>
          </a:stretch>
        </p:blipFill>
        <p:spPr bwMode="auto">
          <a:xfrm>
            <a:off x="661989" y="1290638"/>
            <a:ext cx="7859712" cy="4933443"/>
          </a:xfrm>
          <a:prstGeom prst="rect">
            <a:avLst/>
          </a:prstGeom>
          <a:noFill/>
          <a:ln w="9525">
            <a:noFill/>
            <a:miter lim="800000"/>
            <a:headEnd/>
            <a:tailEnd/>
          </a:ln>
        </p:spPr>
      </p:pic>
      <p:sp>
        <p:nvSpPr>
          <p:cNvPr id="17413" name="Legende mit Linie (1) 5"/>
          <p:cNvSpPr>
            <a:spLocks/>
          </p:cNvSpPr>
          <p:nvPr/>
        </p:nvSpPr>
        <p:spPr bwMode="auto">
          <a:xfrm>
            <a:off x="1754187" y="4806282"/>
            <a:ext cx="1370013" cy="241795"/>
          </a:xfrm>
          <a:prstGeom prst="borderCallout1">
            <a:avLst>
              <a:gd name="adj1" fmla="val 24306"/>
              <a:gd name="adj2" fmla="val 100000"/>
              <a:gd name="adj3" fmla="val -145817"/>
              <a:gd name="adj4" fmla="val 119620"/>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nchor="ctr">
            <a:prstTxWarp prst="textNoShape">
              <a:avLst/>
            </a:prstTxWarp>
          </a:bodyPr>
          <a:lstStyle/>
          <a:p>
            <a:r>
              <a:rPr lang="en-US" sz="1200" dirty="0">
                <a:solidFill>
                  <a:srgbClr val="FFFFFF"/>
                </a:solidFill>
                <a:latin typeface="Corbel"/>
                <a:cs typeface="Corbel"/>
              </a:rPr>
              <a:t>Results for fields</a:t>
            </a:r>
          </a:p>
        </p:txBody>
      </p:sp>
      <p:sp>
        <p:nvSpPr>
          <p:cNvPr id="17414" name="Legende mit Linie (1) 6"/>
          <p:cNvSpPr>
            <a:spLocks/>
          </p:cNvSpPr>
          <p:nvPr/>
        </p:nvSpPr>
        <p:spPr bwMode="auto">
          <a:xfrm>
            <a:off x="1457439" y="5256900"/>
            <a:ext cx="1560677" cy="252786"/>
          </a:xfrm>
          <a:prstGeom prst="borderCallout1">
            <a:avLst>
              <a:gd name="adj1" fmla="val 24306"/>
              <a:gd name="adj2" fmla="val 100000"/>
              <a:gd name="adj3" fmla="val -118241"/>
              <a:gd name="adj4" fmla="val 127606"/>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nchor="ctr">
            <a:prstTxWarp prst="textNoShape">
              <a:avLst/>
            </a:prstTxWarp>
          </a:bodyPr>
          <a:lstStyle/>
          <a:p>
            <a:r>
              <a:rPr lang="en-US" sz="1200">
                <a:solidFill>
                  <a:srgbClr val="FFFFFF"/>
                </a:solidFill>
                <a:latin typeface="Corbel"/>
                <a:cs typeface="Corbel"/>
              </a:rPr>
              <a:t>Results for subfields</a:t>
            </a:r>
          </a:p>
        </p:txBody>
      </p:sp>
      <p:sp>
        <p:nvSpPr>
          <p:cNvPr id="17415" name="Legende mit Linie (1) 7"/>
          <p:cNvSpPr>
            <a:spLocks/>
          </p:cNvSpPr>
          <p:nvPr/>
        </p:nvSpPr>
        <p:spPr bwMode="auto">
          <a:xfrm>
            <a:off x="5392104" y="2190500"/>
            <a:ext cx="2670736" cy="252786"/>
          </a:xfrm>
          <a:prstGeom prst="borderCallout1">
            <a:avLst>
              <a:gd name="adj1" fmla="val 24306"/>
              <a:gd name="adj2" fmla="val 0"/>
              <a:gd name="adj3" fmla="val 92431"/>
              <a:gd name="adj4" fmla="val -15444"/>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nchor="ctr">
            <a:prstTxWarp prst="textNoShape">
              <a:avLst/>
            </a:prstTxWarp>
          </a:bodyPr>
          <a:lstStyle/>
          <a:p>
            <a:r>
              <a:rPr lang="en-US" sz="1200">
                <a:solidFill>
                  <a:srgbClr val="FFFFFF"/>
                </a:solidFill>
                <a:latin typeface="Corbel"/>
                <a:cs typeface="Corbel"/>
              </a:rPr>
              <a:t>Ecological or conventional yield</a:t>
            </a:r>
          </a:p>
        </p:txBody>
      </p:sp>
      <p:sp>
        <p:nvSpPr>
          <p:cNvPr id="17416" name="Legende mit Linie (1) 8"/>
          <p:cNvSpPr>
            <a:spLocks/>
          </p:cNvSpPr>
          <p:nvPr/>
        </p:nvSpPr>
        <p:spPr bwMode="auto">
          <a:xfrm>
            <a:off x="6071314" y="3027988"/>
            <a:ext cx="2755186" cy="274767"/>
          </a:xfrm>
          <a:prstGeom prst="borderCallout1">
            <a:avLst>
              <a:gd name="adj1" fmla="val 24306"/>
              <a:gd name="adj2" fmla="val 0"/>
              <a:gd name="adj3" fmla="val -57481"/>
              <a:gd name="adj4" fmla="val -7773"/>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nchor="ctr">
            <a:prstTxWarp prst="textNoShape">
              <a:avLst/>
            </a:prstTxWarp>
          </a:bodyPr>
          <a:lstStyle/>
          <a:p>
            <a:r>
              <a:rPr lang="en-US" sz="1200" dirty="0">
                <a:solidFill>
                  <a:srgbClr val="FFFFFF"/>
                </a:solidFill>
                <a:latin typeface="Corbel"/>
                <a:cs typeface="Corbel"/>
              </a:rPr>
              <a:t>3 rainfall scenarios (dry, </a:t>
            </a:r>
            <a:r>
              <a:rPr lang="en-US" sz="1200" dirty="0" smtClean="0">
                <a:solidFill>
                  <a:srgbClr val="FFFFFF"/>
                </a:solidFill>
                <a:latin typeface="Corbel"/>
                <a:cs typeface="Corbel"/>
              </a:rPr>
              <a:t>normal, wet</a:t>
            </a:r>
            <a:r>
              <a:rPr lang="en-US" sz="1200" dirty="0">
                <a:solidFill>
                  <a:srgbClr val="FFFFFF"/>
                </a:solidFill>
                <a:latin typeface="Corbel"/>
                <a:cs typeface="Corbel"/>
              </a:rPr>
              <a:t>)</a:t>
            </a:r>
          </a:p>
        </p:txBody>
      </p:sp>
      <p:sp>
        <p:nvSpPr>
          <p:cNvPr id="17417" name="Legende mit Linie (1) 9"/>
          <p:cNvSpPr>
            <a:spLocks/>
          </p:cNvSpPr>
          <p:nvPr/>
        </p:nvSpPr>
        <p:spPr bwMode="auto">
          <a:xfrm>
            <a:off x="2138861" y="1970686"/>
            <a:ext cx="2477589" cy="274767"/>
          </a:xfrm>
          <a:prstGeom prst="borderCallout1">
            <a:avLst>
              <a:gd name="adj1" fmla="val 24306"/>
              <a:gd name="adj2" fmla="val 0"/>
              <a:gd name="adj3" fmla="val -26352"/>
              <a:gd name="adj4" fmla="val -10088"/>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nchor="ctr">
            <a:prstTxWarp prst="textNoShape">
              <a:avLst/>
            </a:prstTxWarp>
          </a:bodyPr>
          <a:lstStyle/>
          <a:p>
            <a:r>
              <a:rPr lang="en-US" sz="1200" dirty="0">
                <a:solidFill>
                  <a:srgbClr val="FFFFFF"/>
                </a:solidFill>
                <a:latin typeface="Corbel"/>
                <a:cs typeface="Corbel"/>
              </a:rPr>
              <a:t>Excel and Google Earth export</a:t>
            </a:r>
          </a:p>
        </p:txBody>
      </p:sp>
      <p:pic>
        <p:nvPicPr>
          <p:cNvPr id="9" name="Bild 8" descr="Bild 4.png"/>
          <p:cNvPicPr>
            <a:picLocks noChangeAspect="1"/>
          </p:cNvPicPr>
          <p:nvPr/>
        </p:nvPicPr>
        <p:blipFill>
          <a:blip r:embed="rId4"/>
          <a:stretch>
            <a:fillRect/>
          </a:stretch>
        </p:blipFill>
        <p:spPr>
          <a:xfrm>
            <a:off x="8074966" y="1057276"/>
            <a:ext cx="820926" cy="320674"/>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414"/>
                                        </p:tgtEl>
                                        <p:attrNameLst>
                                          <p:attrName>style.visibility</p:attrName>
                                        </p:attrNameLst>
                                      </p:cBhvr>
                                      <p:to>
                                        <p:strVal val="visible"/>
                                      </p:to>
                                    </p:set>
                                    <p:anim calcmode="lin" valueType="num">
                                      <p:cBhvr>
                                        <p:cTn id="7" dur="500" fill="hold"/>
                                        <p:tgtEl>
                                          <p:spTgt spid="17414"/>
                                        </p:tgtEl>
                                        <p:attrNameLst>
                                          <p:attrName>ppt_w</p:attrName>
                                        </p:attrNameLst>
                                      </p:cBhvr>
                                      <p:tavLst>
                                        <p:tav tm="0">
                                          <p:val>
                                            <p:fltVal val="0"/>
                                          </p:val>
                                        </p:tav>
                                        <p:tav tm="100000">
                                          <p:val>
                                            <p:strVal val="#ppt_w"/>
                                          </p:val>
                                        </p:tav>
                                      </p:tavLst>
                                    </p:anim>
                                    <p:anim calcmode="lin" valueType="num">
                                      <p:cBhvr>
                                        <p:cTn id="8" dur="500" fill="hold"/>
                                        <p:tgtEl>
                                          <p:spTgt spid="1741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7413"/>
                                        </p:tgtEl>
                                        <p:attrNameLst>
                                          <p:attrName>style.visibility</p:attrName>
                                        </p:attrNameLst>
                                      </p:cBhvr>
                                      <p:to>
                                        <p:strVal val="visible"/>
                                      </p:to>
                                    </p:set>
                                    <p:anim calcmode="lin" valueType="num">
                                      <p:cBhvr>
                                        <p:cTn id="13" dur="500" fill="hold"/>
                                        <p:tgtEl>
                                          <p:spTgt spid="17413"/>
                                        </p:tgtEl>
                                        <p:attrNameLst>
                                          <p:attrName>ppt_w</p:attrName>
                                        </p:attrNameLst>
                                      </p:cBhvr>
                                      <p:tavLst>
                                        <p:tav tm="0">
                                          <p:val>
                                            <p:fltVal val="0"/>
                                          </p:val>
                                        </p:tav>
                                        <p:tav tm="100000">
                                          <p:val>
                                            <p:strVal val="#ppt_w"/>
                                          </p:val>
                                        </p:tav>
                                      </p:tavLst>
                                    </p:anim>
                                    <p:anim calcmode="lin" valueType="num">
                                      <p:cBhvr>
                                        <p:cTn id="14" dur="500" fill="hold"/>
                                        <p:tgtEl>
                                          <p:spTgt spid="1741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7416"/>
                                        </p:tgtEl>
                                        <p:attrNameLst>
                                          <p:attrName>style.visibility</p:attrName>
                                        </p:attrNameLst>
                                      </p:cBhvr>
                                      <p:to>
                                        <p:strVal val="visible"/>
                                      </p:to>
                                    </p:set>
                                    <p:anim calcmode="lin" valueType="num">
                                      <p:cBhvr>
                                        <p:cTn id="19" dur="500" fill="hold"/>
                                        <p:tgtEl>
                                          <p:spTgt spid="17416"/>
                                        </p:tgtEl>
                                        <p:attrNameLst>
                                          <p:attrName>ppt_w</p:attrName>
                                        </p:attrNameLst>
                                      </p:cBhvr>
                                      <p:tavLst>
                                        <p:tav tm="0">
                                          <p:val>
                                            <p:fltVal val="0"/>
                                          </p:val>
                                        </p:tav>
                                        <p:tav tm="100000">
                                          <p:val>
                                            <p:strVal val="#ppt_w"/>
                                          </p:val>
                                        </p:tav>
                                      </p:tavLst>
                                    </p:anim>
                                    <p:anim calcmode="lin" valueType="num">
                                      <p:cBhvr>
                                        <p:cTn id="20" dur="500" fill="hold"/>
                                        <p:tgtEl>
                                          <p:spTgt spid="1741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7415"/>
                                        </p:tgtEl>
                                        <p:attrNameLst>
                                          <p:attrName>style.visibility</p:attrName>
                                        </p:attrNameLst>
                                      </p:cBhvr>
                                      <p:to>
                                        <p:strVal val="visible"/>
                                      </p:to>
                                    </p:set>
                                    <p:anim calcmode="lin" valueType="num">
                                      <p:cBhvr>
                                        <p:cTn id="25" dur="500" fill="hold"/>
                                        <p:tgtEl>
                                          <p:spTgt spid="17415"/>
                                        </p:tgtEl>
                                        <p:attrNameLst>
                                          <p:attrName>ppt_w</p:attrName>
                                        </p:attrNameLst>
                                      </p:cBhvr>
                                      <p:tavLst>
                                        <p:tav tm="0">
                                          <p:val>
                                            <p:fltVal val="0"/>
                                          </p:val>
                                        </p:tav>
                                        <p:tav tm="100000">
                                          <p:val>
                                            <p:strVal val="#ppt_w"/>
                                          </p:val>
                                        </p:tav>
                                      </p:tavLst>
                                    </p:anim>
                                    <p:anim calcmode="lin" valueType="num">
                                      <p:cBhvr>
                                        <p:cTn id="26" dur="500" fill="hold"/>
                                        <p:tgtEl>
                                          <p:spTgt spid="1741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7417"/>
                                        </p:tgtEl>
                                        <p:attrNameLst>
                                          <p:attrName>style.visibility</p:attrName>
                                        </p:attrNameLst>
                                      </p:cBhvr>
                                      <p:to>
                                        <p:strVal val="visible"/>
                                      </p:to>
                                    </p:set>
                                    <p:anim calcmode="lin" valueType="num">
                                      <p:cBhvr>
                                        <p:cTn id="31" dur="500" fill="hold"/>
                                        <p:tgtEl>
                                          <p:spTgt spid="17417"/>
                                        </p:tgtEl>
                                        <p:attrNameLst>
                                          <p:attrName>ppt_w</p:attrName>
                                        </p:attrNameLst>
                                      </p:cBhvr>
                                      <p:tavLst>
                                        <p:tav tm="0">
                                          <p:val>
                                            <p:fltVal val="0"/>
                                          </p:val>
                                        </p:tav>
                                        <p:tav tm="100000">
                                          <p:val>
                                            <p:strVal val="#ppt_w"/>
                                          </p:val>
                                        </p:tav>
                                      </p:tavLst>
                                    </p:anim>
                                    <p:anim calcmode="lin" valueType="num">
                                      <p:cBhvr>
                                        <p:cTn id="32" dur="500" fill="hold"/>
                                        <p:tgtEl>
                                          <p:spTgt spid="174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P spid="17414" grpId="0" animBg="1"/>
      <p:bldP spid="17415" grpId="0" animBg="1"/>
      <p:bldP spid="17416" grpId="0" animBg="1"/>
      <p:bldP spid="174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2250" y="481013"/>
            <a:ext cx="8540750" cy="457200"/>
          </a:xfrm>
          <a:prstGeom prst="rect">
            <a:avLst/>
          </a:prstGeom>
          <a:noFill/>
          <a:ln w="9525">
            <a:noFill/>
            <a:miter lim="800000"/>
            <a:headEnd/>
            <a:tailEnd/>
          </a:ln>
        </p:spPr>
        <p:txBody>
          <a:bodyPr anchor="ctr">
            <a:prstTxWarp prst="textNoShape">
              <a:avLst/>
            </a:prstTxWarp>
          </a:bodyPr>
          <a:lstStyle/>
          <a:p>
            <a:pPr algn="l" eaLnBrk="1" hangingPunct="1"/>
            <a:r>
              <a:rPr lang="en-US" sz="2000" smtClean="0">
                <a:solidFill>
                  <a:srgbClr val="606060"/>
                </a:solidFill>
                <a:latin typeface="Corbel"/>
                <a:ea typeface="ＭＳ Ｐゴシック" pitchFamily="-108" charset="-128"/>
                <a:cs typeface="Corbel"/>
              </a:rPr>
              <a:t>In Google Earth subfield-related information may be accessed via any mobile device</a:t>
            </a:r>
            <a:endParaRPr lang="en-US" sz="2000">
              <a:solidFill>
                <a:srgbClr val="606060"/>
              </a:solidFill>
              <a:latin typeface="Corbel"/>
              <a:ea typeface="ＭＳ Ｐゴシック" pitchFamily="-108" charset="-128"/>
              <a:cs typeface="Corbel"/>
            </a:endParaRPr>
          </a:p>
        </p:txBody>
      </p:sp>
      <p:pic>
        <p:nvPicPr>
          <p:cNvPr id="20484" name="Bild 3" descr="Picture 4.png"/>
          <p:cNvPicPr>
            <a:picLocks noChangeAspect="1"/>
          </p:cNvPicPr>
          <p:nvPr/>
        </p:nvPicPr>
        <p:blipFill>
          <a:blip r:embed="rId2"/>
          <a:srcRect/>
          <a:stretch>
            <a:fillRect/>
          </a:stretch>
        </p:blipFill>
        <p:spPr bwMode="auto">
          <a:xfrm>
            <a:off x="428934" y="1187450"/>
            <a:ext cx="8213416" cy="5156200"/>
          </a:xfrm>
          <a:prstGeom prst="rect">
            <a:avLst/>
          </a:prstGeom>
          <a:noFill/>
          <a:ln w="9525">
            <a:noFill/>
            <a:miter lim="800000"/>
            <a:headEnd/>
            <a:tailEnd/>
          </a:ln>
        </p:spPr>
      </p:pic>
      <p:sp>
        <p:nvSpPr>
          <p:cNvPr id="5" name="Freihandform 4"/>
          <p:cNvSpPr/>
          <p:nvPr/>
        </p:nvSpPr>
        <p:spPr bwMode="auto">
          <a:xfrm>
            <a:off x="3683000" y="3165475"/>
            <a:ext cx="504825" cy="768350"/>
          </a:xfrm>
          <a:custGeom>
            <a:avLst/>
            <a:gdLst>
              <a:gd name="connsiteX0" fmla="*/ 111125 w 504825"/>
              <a:gd name="connsiteY0" fmla="*/ 0 h 768350"/>
              <a:gd name="connsiteX1" fmla="*/ 311150 w 504825"/>
              <a:gd name="connsiteY1" fmla="*/ 238125 h 768350"/>
              <a:gd name="connsiteX2" fmla="*/ 441325 w 504825"/>
              <a:gd name="connsiteY2" fmla="*/ 327025 h 768350"/>
              <a:gd name="connsiteX3" fmla="*/ 504825 w 504825"/>
              <a:gd name="connsiteY3" fmla="*/ 768350 h 768350"/>
              <a:gd name="connsiteX4" fmla="*/ 260350 w 504825"/>
              <a:gd name="connsiteY4" fmla="*/ 387350 h 768350"/>
              <a:gd name="connsiteX5" fmla="*/ 0 w 504825"/>
              <a:gd name="connsiteY5" fmla="*/ 225425 h 768350"/>
              <a:gd name="connsiteX6" fmla="*/ 111125 w 504825"/>
              <a:gd name="connsiteY6"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825" h="768350">
                <a:moveTo>
                  <a:pt x="111125" y="0"/>
                </a:moveTo>
                <a:lnTo>
                  <a:pt x="311150" y="238125"/>
                </a:lnTo>
                <a:lnTo>
                  <a:pt x="441325" y="327025"/>
                </a:lnTo>
                <a:lnTo>
                  <a:pt x="504825" y="768350"/>
                </a:lnTo>
                <a:lnTo>
                  <a:pt x="260350" y="387350"/>
                </a:lnTo>
                <a:lnTo>
                  <a:pt x="0" y="225425"/>
                </a:lnTo>
                <a:lnTo>
                  <a:pt x="111125" y="0"/>
                </a:lnTo>
                <a:close/>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6" name="Freihandform 5"/>
          <p:cNvSpPr/>
          <p:nvPr/>
        </p:nvSpPr>
        <p:spPr bwMode="auto">
          <a:xfrm>
            <a:off x="3486150" y="3387725"/>
            <a:ext cx="533400" cy="723900"/>
          </a:xfrm>
          <a:custGeom>
            <a:avLst/>
            <a:gdLst>
              <a:gd name="connsiteX0" fmla="*/ 190500 w 533400"/>
              <a:gd name="connsiteY0" fmla="*/ 0 h 723900"/>
              <a:gd name="connsiteX1" fmla="*/ 0 w 533400"/>
              <a:gd name="connsiteY1" fmla="*/ 460375 h 723900"/>
              <a:gd name="connsiteX2" fmla="*/ 260350 w 533400"/>
              <a:gd name="connsiteY2" fmla="*/ 723900 h 723900"/>
              <a:gd name="connsiteX3" fmla="*/ 533400 w 533400"/>
              <a:gd name="connsiteY3" fmla="*/ 288925 h 723900"/>
              <a:gd name="connsiteX4" fmla="*/ 460375 w 533400"/>
              <a:gd name="connsiteY4" fmla="*/ 165100 h 723900"/>
              <a:gd name="connsiteX5" fmla="*/ 190500 w 533400"/>
              <a:gd name="connsiteY5"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723900">
                <a:moveTo>
                  <a:pt x="190500" y="0"/>
                </a:moveTo>
                <a:lnTo>
                  <a:pt x="0" y="460375"/>
                </a:lnTo>
                <a:lnTo>
                  <a:pt x="260350" y="723900"/>
                </a:lnTo>
                <a:lnTo>
                  <a:pt x="533400" y="288925"/>
                </a:lnTo>
                <a:lnTo>
                  <a:pt x="460375" y="165100"/>
                </a:lnTo>
                <a:lnTo>
                  <a:pt x="190500" y="0"/>
                </a:lnTo>
                <a:close/>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8" name="Freihandform 7"/>
          <p:cNvSpPr/>
          <p:nvPr/>
        </p:nvSpPr>
        <p:spPr bwMode="auto">
          <a:xfrm>
            <a:off x="3752850" y="3673475"/>
            <a:ext cx="434975" cy="682625"/>
          </a:xfrm>
          <a:custGeom>
            <a:avLst/>
            <a:gdLst>
              <a:gd name="connsiteX0" fmla="*/ 266700 w 434975"/>
              <a:gd name="connsiteY0" fmla="*/ 0 h 682625"/>
              <a:gd name="connsiteX1" fmla="*/ 434975 w 434975"/>
              <a:gd name="connsiteY1" fmla="*/ 269875 h 682625"/>
              <a:gd name="connsiteX2" fmla="*/ 250825 w 434975"/>
              <a:gd name="connsiteY2" fmla="*/ 682625 h 682625"/>
              <a:gd name="connsiteX3" fmla="*/ 0 w 434975"/>
              <a:gd name="connsiteY3" fmla="*/ 438150 h 682625"/>
              <a:gd name="connsiteX4" fmla="*/ 266700 w 434975"/>
              <a:gd name="connsiteY4" fmla="*/ 0 h 68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75" h="682625">
                <a:moveTo>
                  <a:pt x="266700" y="0"/>
                </a:moveTo>
                <a:lnTo>
                  <a:pt x="434975" y="269875"/>
                </a:lnTo>
                <a:lnTo>
                  <a:pt x="250825" y="682625"/>
                </a:lnTo>
                <a:lnTo>
                  <a:pt x="0" y="438150"/>
                </a:lnTo>
                <a:lnTo>
                  <a:pt x="266700" y="0"/>
                </a:lnTo>
                <a:close/>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9" name="Freihandform 8"/>
          <p:cNvSpPr/>
          <p:nvPr/>
        </p:nvSpPr>
        <p:spPr bwMode="auto">
          <a:xfrm>
            <a:off x="3067050" y="3006725"/>
            <a:ext cx="784225" cy="403225"/>
          </a:xfrm>
          <a:custGeom>
            <a:avLst/>
            <a:gdLst>
              <a:gd name="connsiteX0" fmla="*/ 0 w 784225"/>
              <a:gd name="connsiteY0" fmla="*/ 88900 h 403225"/>
              <a:gd name="connsiteX1" fmla="*/ 203200 w 784225"/>
              <a:gd name="connsiteY1" fmla="*/ 95250 h 403225"/>
              <a:gd name="connsiteX2" fmla="*/ 438150 w 784225"/>
              <a:gd name="connsiteY2" fmla="*/ 66675 h 403225"/>
              <a:gd name="connsiteX3" fmla="*/ 784225 w 784225"/>
              <a:gd name="connsiteY3" fmla="*/ 0 h 403225"/>
              <a:gd name="connsiteX4" fmla="*/ 615950 w 784225"/>
              <a:gd name="connsiteY4" fmla="*/ 371475 h 403225"/>
              <a:gd name="connsiteX5" fmla="*/ 73025 w 784225"/>
              <a:gd name="connsiteY5" fmla="*/ 403225 h 403225"/>
              <a:gd name="connsiteX6" fmla="*/ 53975 w 784225"/>
              <a:gd name="connsiteY6" fmla="*/ 292100 h 403225"/>
              <a:gd name="connsiteX7" fmla="*/ 0 w 784225"/>
              <a:gd name="connsiteY7" fmla="*/ 88900 h 40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5" h="403225">
                <a:moveTo>
                  <a:pt x="0" y="88900"/>
                </a:moveTo>
                <a:lnTo>
                  <a:pt x="203200" y="95250"/>
                </a:lnTo>
                <a:lnTo>
                  <a:pt x="438150" y="66675"/>
                </a:lnTo>
                <a:lnTo>
                  <a:pt x="784225" y="0"/>
                </a:lnTo>
                <a:lnTo>
                  <a:pt x="615950" y="371475"/>
                </a:lnTo>
                <a:lnTo>
                  <a:pt x="73025" y="403225"/>
                </a:lnTo>
                <a:lnTo>
                  <a:pt x="53975" y="292100"/>
                </a:lnTo>
                <a:lnTo>
                  <a:pt x="0" y="88900"/>
                </a:lnTo>
                <a:close/>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0" name="Freihandform 9"/>
          <p:cNvSpPr/>
          <p:nvPr/>
        </p:nvSpPr>
        <p:spPr bwMode="auto">
          <a:xfrm>
            <a:off x="3140075" y="3378200"/>
            <a:ext cx="536575" cy="609600"/>
          </a:xfrm>
          <a:custGeom>
            <a:avLst/>
            <a:gdLst>
              <a:gd name="connsiteX0" fmla="*/ 0 w 536575"/>
              <a:gd name="connsiteY0" fmla="*/ 28575 h 609600"/>
              <a:gd name="connsiteX1" fmla="*/ 66675 w 536575"/>
              <a:gd name="connsiteY1" fmla="*/ 603250 h 609600"/>
              <a:gd name="connsiteX2" fmla="*/ 266700 w 536575"/>
              <a:gd name="connsiteY2" fmla="*/ 609600 h 609600"/>
              <a:gd name="connsiteX3" fmla="*/ 320675 w 536575"/>
              <a:gd name="connsiteY3" fmla="*/ 514350 h 609600"/>
              <a:gd name="connsiteX4" fmla="*/ 536575 w 536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09600">
                <a:moveTo>
                  <a:pt x="0" y="28575"/>
                </a:moveTo>
                <a:lnTo>
                  <a:pt x="66675" y="603250"/>
                </a:lnTo>
                <a:lnTo>
                  <a:pt x="266700" y="609600"/>
                </a:lnTo>
                <a:lnTo>
                  <a:pt x="320675" y="514350"/>
                </a:lnTo>
                <a:lnTo>
                  <a:pt x="536575" y="0"/>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1" name="Freihandform 10"/>
          <p:cNvSpPr/>
          <p:nvPr/>
        </p:nvSpPr>
        <p:spPr bwMode="auto">
          <a:xfrm>
            <a:off x="3187700" y="4194175"/>
            <a:ext cx="323850" cy="574675"/>
          </a:xfrm>
          <a:custGeom>
            <a:avLst/>
            <a:gdLst>
              <a:gd name="connsiteX0" fmla="*/ 146050 w 323850"/>
              <a:gd name="connsiteY0" fmla="*/ 0 h 574675"/>
              <a:gd name="connsiteX1" fmla="*/ 323850 w 323850"/>
              <a:gd name="connsiteY1" fmla="*/ 228600 h 574675"/>
              <a:gd name="connsiteX2" fmla="*/ 184150 w 323850"/>
              <a:gd name="connsiteY2" fmla="*/ 574675 h 574675"/>
              <a:gd name="connsiteX3" fmla="*/ 0 w 323850"/>
              <a:gd name="connsiteY3" fmla="*/ 320675 h 574675"/>
              <a:gd name="connsiteX4" fmla="*/ 146050 w 323850"/>
              <a:gd name="connsiteY4" fmla="*/ 0 h 57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74675">
                <a:moveTo>
                  <a:pt x="146050" y="0"/>
                </a:moveTo>
                <a:lnTo>
                  <a:pt x="323850" y="228600"/>
                </a:lnTo>
                <a:lnTo>
                  <a:pt x="184150" y="574675"/>
                </a:lnTo>
                <a:lnTo>
                  <a:pt x="0" y="320675"/>
                </a:lnTo>
                <a:lnTo>
                  <a:pt x="146050" y="0"/>
                </a:lnTo>
                <a:close/>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2" name="Freihandform 11"/>
          <p:cNvSpPr/>
          <p:nvPr/>
        </p:nvSpPr>
        <p:spPr bwMode="auto">
          <a:xfrm>
            <a:off x="3375025" y="4422775"/>
            <a:ext cx="438150" cy="742950"/>
          </a:xfrm>
          <a:custGeom>
            <a:avLst/>
            <a:gdLst>
              <a:gd name="connsiteX0" fmla="*/ 139700 w 438150"/>
              <a:gd name="connsiteY0" fmla="*/ 0 h 742950"/>
              <a:gd name="connsiteX1" fmla="*/ 438150 w 438150"/>
              <a:gd name="connsiteY1" fmla="*/ 368300 h 742950"/>
              <a:gd name="connsiteX2" fmla="*/ 276225 w 438150"/>
              <a:gd name="connsiteY2" fmla="*/ 742950 h 742950"/>
              <a:gd name="connsiteX3" fmla="*/ 0 w 438150"/>
              <a:gd name="connsiteY3" fmla="*/ 349250 h 742950"/>
            </a:gdLst>
            <a:ahLst/>
            <a:cxnLst>
              <a:cxn ang="0">
                <a:pos x="connsiteX0" y="connsiteY0"/>
              </a:cxn>
              <a:cxn ang="0">
                <a:pos x="connsiteX1" y="connsiteY1"/>
              </a:cxn>
              <a:cxn ang="0">
                <a:pos x="connsiteX2" y="connsiteY2"/>
              </a:cxn>
              <a:cxn ang="0">
                <a:pos x="connsiteX3" y="connsiteY3"/>
              </a:cxn>
            </a:cxnLst>
            <a:rect l="l" t="t" r="r" b="b"/>
            <a:pathLst>
              <a:path w="438150" h="742950">
                <a:moveTo>
                  <a:pt x="139700" y="0"/>
                </a:moveTo>
                <a:lnTo>
                  <a:pt x="438150" y="368300"/>
                </a:lnTo>
                <a:lnTo>
                  <a:pt x="276225" y="742950"/>
                </a:lnTo>
                <a:lnTo>
                  <a:pt x="0" y="349250"/>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3" name="Freihandform 12"/>
          <p:cNvSpPr/>
          <p:nvPr/>
        </p:nvSpPr>
        <p:spPr bwMode="auto">
          <a:xfrm>
            <a:off x="3663950" y="4794250"/>
            <a:ext cx="425450" cy="454025"/>
          </a:xfrm>
          <a:custGeom>
            <a:avLst/>
            <a:gdLst>
              <a:gd name="connsiteX0" fmla="*/ 161925 w 425450"/>
              <a:gd name="connsiteY0" fmla="*/ 0 h 454025"/>
              <a:gd name="connsiteX1" fmla="*/ 425450 w 425450"/>
              <a:gd name="connsiteY1" fmla="*/ 82550 h 454025"/>
              <a:gd name="connsiteX2" fmla="*/ 244475 w 425450"/>
              <a:gd name="connsiteY2" fmla="*/ 454025 h 454025"/>
              <a:gd name="connsiteX3" fmla="*/ 0 w 425450"/>
              <a:gd name="connsiteY3" fmla="*/ 365125 h 454025"/>
            </a:gdLst>
            <a:ahLst/>
            <a:cxnLst>
              <a:cxn ang="0">
                <a:pos x="connsiteX0" y="connsiteY0"/>
              </a:cxn>
              <a:cxn ang="0">
                <a:pos x="connsiteX1" y="connsiteY1"/>
              </a:cxn>
              <a:cxn ang="0">
                <a:pos x="connsiteX2" y="connsiteY2"/>
              </a:cxn>
              <a:cxn ang="0">
                <a:pos x="connsiteX3" y="connsiteY3"/>
              </a:cxn>
            </a:cxnLst>
            <a:rect l="l" t="t" r="r" b="b"/>
            <a:pathLst>
              <a:path w="425450" h="454025">
                <a:moveTo>
                  <a:pt x="161925" y="0"/>
                </a:moveTo>
                <a:lnTo>
                  <a:pt x="425450" y="82550"/>
                </a:lnTo>
                <a:lnTo>
                  <a:pt x="244475" y="454025"/>
                </a:lnTo>
                <a:lnTo>
                  <a:pt x="0" y="365125"/>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4" name="Freihandform 13"/>
          <p:cNvSpPr/>
          <p:nvPr/>
        </p:nvSpPr>
        <p:spPr bwMode="auto">
          <a:xfrm>
            <a:off x="3911600" y="4876800"/>
            <a:ext cx="390525" cy="444500"/>
          </a:xfrm>
          <a:custGeom>
            <a:avLst/>
            <a:gdLst>
              <a:gd name="connsiteX0" fmla="*/ 174625 w 390525"/>
              <a:gd name="connsiteY0" fmla="*/ 0 h 444500"/>
              <a:gd name="connsiteX1" fmla="*/ 390525 w 390525"/>
              <a:gd name="connsiteY1" fmla="*/ 66675 h 444500"/>
              <a:gd name="connsiteX2" fmla="*/ 222250 w 390525"/>
              <a:gd name="connsiteY2" fmla="*/ 444500 h 444500"/>
              <a:gd name="connsiteX3" fmla="*/ 0 w 390525"/>
              <a:gd name="connsiteY3" fmla="*/ 377825 h 444500"/>
            </a:gdLst>
            <a:ahLst/>
            <a:cxnLst>
              <a:cxn ang="0">
                <a:pos x="connsiteX0" y="connsiteY0"/>
              </a:cxn>
              <a:cxn ang="0">
                <a:pos x="connsiteX1" y="connsiteY1"/>
              </a:cxn>
              <a:cxn ang="0">
                <a:pos x="connsiteX2" y="connsiteY2"/>
              </a:cxn>
              <a:cxn ang="0">
                <a:pos x="connsiteX3" y="connsiteY3"/>
              </a:cxn>
            </a:cxnLst>
            <a:rect l="l" t="t" r="r" b="b"/>
            <a:pathLst>
              <a:path w="390525" h="444500">
                <a:moveTo>
                  <a:pt x="174625" y="0"/>
                </a:moveTo>
                <a:lnTo>
                  <a:pt x="390525" y="66675"/>
                </a:lnTo>
                <a:lnTo>
                  <a:pt x="222250" y="444500"/>
                </a:lnTo>
                <a:lnTo>
                  <a:pt x="0" y="377825"/>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5" name="Freihandform 14"/>
          <p:cNvSpPr/>
          <p:nvPr/>
        </p:nvSpPr>
        <p:spPr bwMode="auto">
          <a:xfrm>
            <a:off x="4130675" y="4946650"/>
            <a:ext cx="431800" cy="485775"/>
          </a:xfrm>
          <a:custGeom>
            <a:avLst/>
            <a:gdLst>
              <a:gd name="connsiteX0" fmla="*/ 168275 w 431800"/>
              <a:gd name="connsiteY0" fmla="*/ 0 h 485775"/>
              <a:gd name="connsiteX1" fmla="*/ 0 w 431800"/>
              <a:gd name="connsiteY1" fmla="*/ 381000 h 485775"/>
              <a:gd name="connsiteX2" fmla="*/ 336550 w 431800"/>
              <a:gd name="connsiteY2" fmla="*/ 485775 h 485775"/>
              <a:gd name="connsiteX3" fmla="*/ 431800 w 431800"/>
              <a:gd name="connsiteY3" fmla="*/ 304800 h 485775"/>
              <a:gd name="connsiteX4" fmla="*/ 200025 w 431800"/>
              <a:gd name="connsiteY4" fmla="*/ 238125 h 485775"/>
              <a:gd name="connsiteX5" fmla="*/ 288925 w 431800"/>
              <a:gd name="connsiteY5" fmla="*/ 28575 h 485775"/>
              <a:gd name="connsiteX6" fmla="*/ 168275 w 431800"/>
              <a:gd name="connsiteY6"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00" h="485775">
                <a:moveTo>
                  <a:pt x="168275" y="0"/>
                </a:moveTo>
                <a:lnTo>
                  <a:pt x="0" y="381000"/>
                </a:lnTo>
                <a:lnTo>
                  <a:pt x="336550" y="485775"/>
                </a:lnTo>
                <a:lnTo>
                  <a:pt x="431800" y="304800"/>
                </a:lnTo>
                <a:lnTo>
                  <a:pt x="200025" y="238125"/>
                </a:lnTo>
                <a:lnTo>
                  <a:pt x="288925" y="28575"/>
                </a:lnTo>
                <a:lnTo>
                  <a:pt x="168275" y="0"/>
                </a:lnTo>
                <a:close/>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6" name="Freihandform 15"/>
          <p:cNvSpPr/>
          <p:nvPr/>
        </p:nvSpPr>
        <p:spPr bwMode="auto">
          <a:xfrm>
            <a:off x="4330700" y="4978400"/>
            <a:ext cx="323850" cy="273050"/>
          </a:xfrm>
          <a:custGeom>
            <a:avLst/>
            <a:gdLst>
              <a:gd name="connsiteX0" fmla="*/ 92075 w 323850"/>
              <a:gd name="connsiteY0" fmla="*/ 0 h 273050"/>
              <a:gd name="connsiteX1" fmla="*/ 323850 w 323850"/>
              <a:gd name="connsiteY1" fmla="*/ 66675 h 273050"/>
              <a:gd name="connsiteX2" fmla="*/ 234950 w 323850"/>
              <a:gd name="connsiteY2" fmla="*/ 273050 h 273050"/>
              <a:gd name="connsiteX3" fmla="*/ 0 w 323850"/>
              <a:gd name="connsiteY3" fmla="*/ 212725 h 273050"/>
            </a:gdLst>
            <a:ahLst/>
            <a:cxnLst>
              <a:cxn ang="0">
                <a:pos x="connsiteX0" y="connsiteY0"/>
              </a:cxn>
              <a:cxn ang="0">
                <a:pos x="connsiteX1" y="connsiteY1"/>
              </a:cxn>
              <a:cxn ang="0">
                <a:pos x="connsiteX2" y="connsiteY2"/>
              </a:cxn>
              <a:cxn ang="0">
                <a:pos x="connsiteX3" y="connsiteY3"/>
              </a:cxn>
            </a:cxnLst>
            <a:rect l="l" t="t" r="r" b="b"/>
            <a:pathLst>
              <a:path w="323850" h="273050">
                <a:moveTo>
                  <a:pt x="92075" y="0"/>
                </a:moveTo>
                <a:lnTo>
                  <a:pt x="323850" y="66675"/>
                </a:lnTo>
                <a:lnTo>
                  <a:pt x="234950" y="273050"/>
                </a:lnTo>
                <a:lnTo>
                  <a:pt x="0" y="212725"/>
                </a:lnTo>
              </a:path>
            </a:pathLst>
          </a:custGeom>
          <a:solidFill>
            <a:srgbClr val="660066">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7" name="Freihandform 16"/>
          <p:cNvSpPr/>
          <p:nvPr/>
        </p:nvSpPr>
        <p:spPr bwMode="auto">
          <a:xfrm>
            <a:off x="3508375" y="5175250"/>
            <a:ext cx="339725" cy="508000"/>
          </a:xfrm>
          <a:custGeom>
            <a:avLst/>
            <a:gdLst>
              <a:gd name="connsiteX0" fmla="*/ 149225 w 339725"/>
              <a:gd name="connsiteY0" fmla="*/ 0 h 508000"/>
              <a:gd name="connsiteX1" fmla="*/ 0 w 339725"/>
              <a:gd name="connsiteY1" fmla="*/ 317500 h 508000"/>
              <a:gd name="connsiteX2" fmla="*/ 133350 w 339725"/>
              <a:gd name="connsiteY2" fmla="*/ 508000 h 508000"/>
              <a:gd name="connsiteX3" fmla="*/ 339725 w 339725"/>
              <a:gd name="connsiteY3" fmla="*/ 60325 h 508000"/>
              <a:gd name="connsiteX4" fmla="*/ 149225 w 339725"/>
              <a:gd name="connsiteY4" fmla="*/ 0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25" h="508000">
                <a:moveTo>
                  <a:pt x="149225" y="0"/>
                </a:moveTo>
                <a:lnTo>
                  <a:pt x="0" y="317500"/>
                </a:lnTo>
                <a:lnTo>
                  <a:pt x="133350" y="508000"/>
                </a:lnTo>
                <a:lnTo>
                  <a:pt x="339725" y="60325"/>
                </a:lnTo>
                <a:lnTo>
                  <a:pt x="149225" y="0"/>
                </a:lnTo>
                <a:close/>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8" name="Freihandform 17"/>
          <p:cNvSpPr/>
          <p:nvPr/>
        </p:nvSpPr>
        <p:spPr bwMode="auto">
          <a:xfrm>
            <a:off x="3641725" y="5241925"/>
            <a:ext cx="609600" cy="765175"/>
          </a:xfrm>
          <a:custGeom>
            <a:avLst/>
            <a:gdLst>
              <a:gd name="connsiteX0" fmla="*/ 206375 w 609600"/>
              <a:gd name="connsiteY0" fmla="*/ 0 h 765175"/>
              <a:gd name="connsiteX1" fmla="*/ 609600 w 609600"/>
              <a:gd name="connsiteY1" fmla="*/ 127000 h 765175"/>
              <a:gd name="connsiteX2" fmla="*/ 244475 w 609600"/>
              <a:gd name="connsiteY2" fmla="*/ 765175 h 765175"/>
              <a:gd name="connsiteX3" fmla="*/ 0 w 609600"/>
              <a:gd name="connsiteY3" fmla="*/ 428625 h 765175"/>
            </a:gdLst>
            <a:ahLst/>
            <a:cxnLst>
              <a:cxn ang="0">
                <a:pos x="connsiteX0" y="connsiteY0"/>
              </a:cxn>
              <a:cxn ang="0">
                <a:pos x="connsiteX1" y="connsiteY1"/>
              </a:cxn>
              <a:cxn ang="0">
                <a:pos x="connsiteX2" y="connsiteY2"/>
              </a:cxn>
              <a:cxn ang="0">
                <a:pos x="connsiteX3" y="connsiteY3"/>
              </a:cxn>
            </a:cxnLst>
            <a:rect l="l" t="t" r="r" b="b"/>
            <a:pathLst>
              <a:path w="609600" h="765175">
                <a:moveTo>
                  <a:pt x="206375" y="0"/>
                </a:moveTo>
                <a:lnTo>
                  <a:pt x="609600" y="127000"/>
                </a:lnTo>
                <a:lnTo>
                  <a:pt x="244475" y="765175"/>
                </a:lnTo>
                <a:lnTo>
                  <a:pt x="0" y="428625"/>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19" name="Freihandform 18"/>
          <p:cNvSpPr/>
          <p:nvPr/>
        </p:nvSpPr>
        <p:spPr bwMode="auto">
          <a:xfrm>
            <a:off x="3879850" y="5372100"/>
            <a:ext cx="584200" cy="638175"/>
          </a:xfrm>
          <a:custGeom>
            <a:avLst/>
            <a:gdLst>
              <a:gd name="connsiteX0" fmla="*/ 371475 w 584200"/>
              <a:gd name="connsiteY0" fmla="*/ 0 h 638175"/>
              <a:gd name="connsiteX1" fmla="*/ 584200 w 584200"/>
              <a:gd name="connsiteY1" fmla="*/ 69850 h 638175"/>
              <a:gd name="connsiteX2" fmla="*/ 431800 w 584200"/>
              <a:gd name="connsiteY2" fmla="*/ 396875 h 638175"/>
              <a:gd name="connsiteX3" fmla="*/ 441325 w 584200"/>
              <a:gd name="connsiteY3" fmla="*/ 473075 h 638175"/>
              <a:gd name="connsiteX4" fmla="*/ 396875 w 584200"/>
              <a:gd name="connsiteY4" fmla="*/ 638175 h 638175"/>
              <a:gd name="connsiteX5" fmla="*/ 0 w 584200"/>
              <a:gd name="connsiteY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200" h="638175">
                <a:moveTo>
                  <a:pt x="371475" y="0"/>
                </a:moveTo>
                <a:lnTo>
                  <a:pt x="584200" y="69850"/>
                </a:lnTo>
                <a:lnTo>
                  <a:pt x="431800" y="396875"/>
                </a:lnTo>
                <a:lnTo>
                  <a:pt x="441325" y="473075"/>
                </a:lnTo>
                <a:lnTo>
                  <a:pt x="396875" y="638175"/>
                </a:lnTo>
                <a:lnTo>
                  <a:pt x="0" y="638175"/>
                </a:lnTo>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0" name="Freihandform 19"/>
          <p:cNvSpPr/>
          <p:nvPr/>
        </p:nvSpPr>
        <p:spPr bwMode="auto">
          <a:xfrm>
            <a:off x="2114550" y="4156075"/>
            <a:ext cx="539750" cy="352425"/>
          </a:xfrm>
          <a:custGeom>
            <a:avLst/>
            <a:gdLst>
              <a:gd name="connsiteX0" fmla="*/ 0 w 539750"/>
              <a:gd name="connsiteY0" fmla="*/ 101600 h 352425"/>
              <a:gd name="connsiteX1" fmla="*/ 50800 w 539750"/>
              <a:gd name="connsiteY1" fmla="*/ 352425 h 352425"/>
              <a:gd name="connsiteX2" fmla="*/ 209550 w 539750"/>
              <a:gd name="connsiteY2" fmla="*/ 317500 h 352425"/>
              <a:gd name="connsiteX3" fmla="*/ 209550 w 539750"/>
              <a:gd name="connsiteY3" fmla="*/ 339725 h 352425"/>
              <a:gd name="connsiteX4" fmla="*/ 539750 w 539750"/>
              <a:gd name="connsiteY4" fmla="*/ 244475 h 352425"/>
              <a:gd name="connsiteX5" fmla="*/ 358775 w 539750"/>
              <a:gd name="connsiteY5" fmla="*/ 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750" h="352425">
                <a:moveTo>
                  <a:pt x="0" y="101600"/>
                </a:moveTo>
                <a:lnTo>
                  <a:pt x="50800" y="352425"/>
                </a:lnTo>
                <a:lnTo>
                  <a:pt x="209550" y="317500"/>
                </a:lnTo>
                <a:lnTo>
                  <a:pt x="209550" y="339725"/>
                </a:lnTo>
                <a:lnTo>
                  <a:pt x="539750" y="244475"/>
                </a:lnTo>
                <a:lnTo>
                  <a:pt x="358775" y="0"/>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1" name="Freihandform 20"/>
          <p:cNvSpPr/>
          <p:nvPr/>
        </p:nvSpPr>
        <p:spPr bwMode="auto">
          <a:xfrm>
            <a:off x="2555875" y="4521200"/>
            <a:ext cx="552450" cy="542925"/>
          </a:xfrm>
          <a:custGeom>
            <a:avLst/>
            <a:gdLst>
              <a:gd name="connsiteX0" fmla="*/ 187325 w 552450"/>
              <a:gd name="connsiteY0" fmla="*/ 0 h 542925"/>
              <a:gd name="connsiteX1" fmla="*/ 552450 w 552450"/>
              <a:gd name="connsiteY1" fmla="*/ 476250 h 542925"/>
              <a:gd name="connsiteX2" fmla="*/ 295275 w 552450"/>
              <a:gd name="connsiteY2" fmla="*/ 542925 h 542925"/>
              <a:gd name="connsiteX3" fmla="*/ 0 w 552450"/>
              <a:gd name="connsiteY3" fmla="*/ 73025 h 542925"/>
            </a:gdLst>
            <a:ahLst/>
            <a:cxnLst>
              <a:cxn ang="0">
                <a:pos x="connsiteX0" y="connsiteY0"/>
              </a:cxn>
              <a:cxn ang="0">
                <a:pos x="connsiteX1" y="connsiteY1"/>
              </a:cxn>
              <a:cxn ang="0">
                <a:pos x="connsiteX2" y="connsiteY2"/>
              </a:cxn>
              <a:cxn ang="0">
                <a:pos x="connsiteX3" y="connsiteY3"/>
              </a:cxn>
            </a:cxnLst>
            <a:rect l="l" t="t" r="r" b="b"/>
            <a:pathLst>
              <a:path w="552450" h="542925">
                <a:moveTo>
                  <a:pt x="187325" y="0"/>
                </a:moveTo>
                <a:lnTo>
                  <a:pt x="552450" y="476250"/>
                </a:lnTo>
                <a:lnTo>
                  <a:pt x="295275" y="542925"/>
                </a:lnTo>
                <a:lnTo>
                  <a:pt x="0" y="73025"/>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2" name="Freihandform 21"/>
          <p:cNvSpPr/>
          <p:nvPr/>
        </p:nvSpPr>
        <p:spPr bwMode="auto">
          <a:xfrm>
            <a:off x="2247900" y="4594225"/>
            <a:ext cx="593725" cy="565150"/>
          </a:xfrm>
          <a:custGeom>
            <a:avLst/>
            <a:gdLst>
              <a:gd name="connsiteX0" fmla="*/ 301625 w 593725"/>
              <a:gd name="connsiteY0" fmla="*/ 0 h 565150"/>
              <a:gd name="connsiteX1" fmla="*/ 593725 w 593725"/>
              <a:gd name="connsiteY1" fmla="*/ 469900 h 565150"/>
              <a:gd name="connsiteX2" fmla="*/ 215900 w 593725"/>
              <a:gd name="connsiteY2" fmla="*/ 565150 h 565150"/>
              <a:gd name="connsiteX3" fmla="*/ 0 w 593725"/>
              <a:gd name="connsiteY3" fmla="*/ 127000 h 565150"/>
            </a:gdLst>
            <a:ahLst/>
            <a:cxnLst>
              <a:cxn ang="0">
                <a:pos x="connsiteX0" y="connsiteY0"/>
              </a:cxn>
              <a:cxn ang="0">
                <a:pos x="connsiteX1" y="connsiteY1"/>
              </a:cxn>
              <a:cxn ang="0">
                <a:pos x="connsiteX2" y="connsiteY2"/>
              </a:cxn>
              <a:cxn ang="0">
                <a:pos x="connsiteX3" y="connsiteY3"/>
              </a:cxn>
            </a:cxnLst>
            <a:rect l="l" t="t" r="r" b="b"/>
            <a:pathLst>
              <a:path w="593725" h="565150">
                <a:moveTo>
                  <a:pt x="301625" y="0"/>
                </a:moveTo>
                <a:lnTo>
                  <a:pt x="593725" y="469900"/>
                </a:lnTo>
                <a:lnTo>
                  <a:pt x="215900" y="565150"/>
                </a:lnTo>
                <a:lnTo>
                  <a:pt x="0" y="127000"/>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3" name="Freihandform 22"/>
          <p:cNvSpPr/>
          <p:nvPr/>
        </p:nvSpPr>
        <p:spPr bwMode="auto">
          <a:xfrm>
            <a:off x="2441575" y="1682750"/>
            <a:ext cx="434975" cy="768350"/>
          </a:xfrm>
          <a:custGeom>
            <a:avLst/>
            <a:gdLst>
              <a:gd name="connsiteX0" fmla="*/ 206375 w 434975"/>
              <a:gd name="connsiteY0" fmla="*/ 98425 h 768350"/>
              <a:gd name="connsiteX1" fmla="*/ 301625 w 434975"/>
              <a:gd name="connsiteY1" fmla="*/ 98425 h 768350"/>
              <a:gd name="connsiteX2" fmla="*/ 422275 w 434975"/>
              <a:gd name="connsiteY2" fmla="*/ 0 h 768350"/>
              <a:gd name="connsiteX3" fmla="*/ 434975 w 434975"/>
              <a:gd name="connsiteY3" fmla="*/ 19050 h 768350"/>
              <a:gd name="connsiteX4" fmla="*/ 266700 w 434975"/>
              <a:gd name="connsiteY4" fmla="*/ 762000 h 768350"/>
              <a:gd name="connsiteX5" fmla="*/ 3175 w 434975"/>
              <a:gd name="connsiteY5" fmla="*/ 768350 h 768350"/>
              <a:gd name="connsiteX6" fmla="*/ 0 w 434975"/>
              <a:gd name="connsiteY6" fmla="*/ 749300 h 768350"/>
              <a:gd name="connsiteX7" fmla="*/ 73025 w 434975"/>
              <a:gd name="connsiteY7" fmla="*/ 733425 h 768350"/>
              <a:gd name="connsiteX8" fmla="*/ 69850 w 434975"/>
              <a:gd name="connsiteY8" fmla="*/ 692150 h 768350"/>
              <a:gd name="connsiteX9" fmla="*/ 22225 w 434975"/>
              <a:gd name="connsiteY9" fmla="*/ 688975 h 768350"/>
              <a:gd name="connsiteX10" fmla="*/ 206375 w 434975"/>
              <a:gd name="connsiteY10" fmla="*/ 98425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4975" h="768350">
                <a:moveTo>
                  <a:pt x="206375" y="98425"/>
                </a:moveTo>
                <a:lnTo>
                  <a:pt x="301625" y="98425"/>
                </a:lnTo>
                <a:lnTo>
                  <a:pt x="422275" y="0"/>
                </a:lnTo>
                <a:lnTo>
                  <a:pt x="434975" y="19050"/>
                </a:lnTo>
                <a:lnTo>
                  <a:pt x="266700" y="762000"/>
                </a:lnTo>
                <a:lnTo>
                  <a:pt x="3175" y="768350"/>
                </a:lnTo>
                <a:lnTo>
                  <a:pt x="0" y="749300"/>
                </a:lnTo>
                <a:lnTo>
                  <a:pt x="73025" y="733425"/>
                </a:lnTo>
                <a:lnTo>
                  <a:pt x="69850" y="692150"/>
                </a:lnTo>
                <a:lnTo>
                  <a:pt x="22225" y="688975"/>
                </a:lnTo>
                <a:lnTo>
                  <a:pt x="206375" y="98425"/>
                </a:lnTo>
                <a:close/>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4" name="Freihandform 23"/>
          <p:cNvSpPr/>
          <p:nvPr/>
        </p:nvSpPr>
        <p:spPr bwMode="auto">
          <a:xfrm>
            <a:off x="2768600" y="1676400"/>
            <a:ext cx="536575" cy="755650"/>
          </a:xfrm>
          <a:custGeom>
            <a:avLst/>
            <a:gdLst>
              <a:gd name="connsiteX0" fmla="*/ 0 w 536575"/>
              <a:gd name="connsiteY0" fmla="*/ 755650 h 755650"/>
              <a:gd name="connsiteX1" fmla="*/ 165100 w 536575"/>
              <a:gd name="connsiteY1" fmla="*/ 12700 h 755650"/>
              <a:gd name="connsiteX2" fmla="*/ 473075 w 536575"/>
              <a:gd name="connsiteY2" fmla="*/ 0 h 755650"/>
              <a:gd name="connsiteX3" fmla="*/ 536575 w 536575"/>
              <a:gd name="connsiteY3" fmla="*/ 730250 h 755650"/>
              <a:gd name="connsiteX4" fmla="*/ 0 w 536575"/>
              <a:gd name="connsiteY4" fmla="*/ 755650 h 75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755650">
                <a:moveTo>
                  <a:pt x="0" y="755650"/>
                </a:moveTo>
                <a:lnTo>
                  <a:pt x="165100" y="12700"/>
                </a:lnTo>
                <a:lnTo>
                  <a:pt x="473075" y="0"/>
                </a:lnTo>
                <a:lnTo>
                  <a:pt x="536575" y="730250"/>
                </a:lnTo>
                <a:lnTo>
                  <a:pt x="0" y="755650"/>
                </a:lnTo>
                <a:close/>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5" name="Freihandform 24"/>
          <p:cNvSpPr/>
          <p:nvPr/>
        </p:nvSpPr>
        <p:spPr bwMode="auto">
          <a:xfrm>
            <a:off x="4660900" y="4483100"/>
            <a:ext cx="844550" cy="971550"/>
          </a:xfrm>
          <a:custGeom>
            <a:avLst/>
            <a:gdLst>
              <a:gd name="connsiteX0" fmla="*/ 381000 w 844550"/>
              <a:gd name="connsiteY0" fmla="*/ 0 h 971550"/>
              <a:gd name="connsiteX1" fmla="*/ 301625 w 844550"/>
              <a:gd name="connsiteY1" fmla="*/ 130175 h 971550"/>
              <a:gd name="connsiteX2" fmla="*/ 342900 w 844550"/>
              <a:gd name="connsiteY2" fmla="*/ 190500 h 971550"/>
              <a:gd name="connsiteX3" fmla="*/ 193675 w 844550"/>
              <a:gd name="connsiteY3" fmla="*/ 488950 h 971550"/>
              <a:gd name="connsiteX4" fmla="*/ 73025 w 844550"/>
              <a:gd name="connsiteY4" fmla="*/ 584200 h 971550"/>
              <a:gd name="connsiteX5" fmla="*/ 0 w 844550"/>
              <a:gd name="connsiteY5" fmla="*/ 765175 h 971550"/>
              <a:gd name="connsiteX6" fmla="*/ 193675 w 844550"/>
              <a:gd name="connsiteY6" fmla="*/ 971550 h 971550"/>
              <a:gd name="connsiteX7" fmla="*/ 844550 w 844550"/>
              <a:gd name="connsiteY7" fmla="*/ 387350 h 971550"/>
              <a:gd name="connsiteX8" fmla="*/ 768350 w 844550"/>
              <a:gd name="connsiteY8" fmla="*/ 177800 h 971550"/>
              <a:gd name="connsiteX9" fmla="*/ 660400 w 844550"/>
              <a:gd name="connsiteY9" fmla="*/ 41275 h 971550"/>
              <a:gd name="connsiteX10" fmla="*/ 381000 w 844550"/>
              <a:gd name="connsiteY10"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50" h="971550">
                <a:moveTo>
                  <a:pt x="381000" y="0"/>
                </a:moveTo>
                <a:lnTo>
                  <a:pt x="301625" y="130175"/>
                </a:lnTo>
                <a:lnTo>
                  <a:pt x="342900" y="190500"/>
                </a:lnTo>
                <a:lnTo>
                  <a:pt x="193675" y="488950"/>
                </a:lnTo>
                <a:lnTo>
                  <a:pt x="73025" y="584200"/>
                </a:lnTo>
                <a:lnTo>
                  <a:pt x="0" y="765175"/>
                </a:lnTo>
                <a:lnTo>
                  <a:pt x="193675" y="971550"/>
                </a:lnTo>
                <a:lnTo>
                  <a:pt x="844550" y="387350"/>
                </a:lnTo>
                <a:lnTo>
                  <a:pt x="768350" y="177800"/>
                </a:lnTo>
                <a:lnTo>
                  <a:pt x="660400" y="41275"/>
                </a:lnTo>
                <a:lnTo>
                  <a:pt x="381000" y="0"/>
                </a:lnTo>
                <a:close/>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6" name="Freihandform 25"/>
          <p:cNvSpPr/>
          <p:nvPr/>
        </p:nvSpPr>
        <p:spPr bwMode="auto">
          <a:xfrm>
            <a:off x="4854575" y="4873625"/>
            <a:ext cx="809625" cy="835025"/>
          </a:xfrm>
          <a:custGeom>
            <a:avLst/>
            <a:gdLst>
              <a:gd name="connsiteX0" fmla="*/ 647700 w 809625"/>
              <a:gd name="connsiteY0" fmla="*/ 0 h 835025"/>
              <a:gd name="connsiteX1" fmla="*/ 809625 w 809625"/>
              <a:gd name="connsiteY1" fmla="*/ 406400 h 835025"/>
              <a:gd name="connsiteX2" fmla="*/ 561975 w 809625"/>
              <a:gd name="connsiteY2" fmla="*/ 555625 h 835025"/>
              <a:gd name="connsiteX3" fmla="*/ 241300 w 809625"/>
              <a:gd name="connsiteY3" fmla="*/ 835025 h 835025"/>
              <a:gd name="connsiteX4" fmla="*/ 0 w 809625"/>
              <a:gd name="connsiteY4" fmla="*/ 581025 h 83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5" h="835025">
                <a:moveTo>
                  <a:pt x="647700" y="0"/>
                </a:moveTo>
                <a:lnTo>
                  <a:pt x="809625" y="406400"/>
                </a:lnTo>
                <a:lnTo>
                  <a:pt x="561975" y="555625"/>
                </a:lnTo>
                <a:lnTo>
                  <a:pt x="241300" y="835025"/>
                </a:lnTo>
                <a:lnTo>
                  <a:pt x="0" y="581025"/>
                </a:lnTo>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7" name="Freihandform 26"/>
          <p:cNvSpPr/>
          <p:nvPr/>
        </p:nvSpPr>
        <p:spPr bwMode="auto">
          <a:xfrm>
            <a:off x="5540375" y="4257675"/>
            <a:ext cx="320675" cy="654050"/>
          </a:xfrm>
          <a:custGeom>
            <a:avLst/>
            <a:gdLst>
              <a:gd name="connsiteX0" fmla="*/ 0 w 320675"/>
              <a:gd name="connsiteY0" fmla="*/ 34925 h 654050"/>
              <a:gd name="connsiteX1" fmla="*/ 44450 w 320675"/>
              <a:gd name="connsiteY1" fmla="*/ 244475 h 654050"/>
              <a:gd name="connsiteX2" fmla="*/ 190500 w 320675"/>
              <a:gd name="connsiteY2" fmla="*/ 654050 h 654050"/>
              <a:gd name="connsiteX3" fmla="*/ 320675 w 320675"/>
              <a:gd name="connsiteY3" fmla="*/ 539750 h 654050"/>
              <a:gd name="connsiteX4" fmla="*/ 177800 w 320675"/>
              <a:gd name="connsiteY4" fmla="*/ 0 h 654050"/>
              <a:gd name="connsiteX5" fmla="*/ 0 w 320675"/>
              <a:gd name="connsiteY5" fmla="*/ 34925 h 65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675" h="654050">
                <a:moveTo>
                  <a:pt x="0" y="34925"/>
                </a:moveTo>
                <a:lnTo>
                  <a:pt x="44450" y="244475"/>
                </a:lnTo>
                <a:lnTo>
                  <a:pt x="190500" y="654050"/>
                </a:lnTo>
                <a:lnTo>
                  <a:pt x="320675" y="539750"/>
                </a:lnTo>
                <a:lnTo>
                  <a:pt x="177800" y="0"/>
                </a:lnTo>
                <a:lnTo>
                  <a:pt x="0" y="34925"/>
                </a:lnTo>
                <a:close/>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9" name="Freihandform 28"/>
          <p:cNvSpPr/>
          <p:nvPr/>
        </p:nvSpPr>
        <p:spPr bwMode="auto">
          <a:xfrm>
            <a:off x="5721350" y="4222750"/>
            <a:ext cx="349250" cy="650875"/>
          </a:xfrm>
          <a:custGeom>
            <a:avLst/>
            <a:gdLst>
              <a:gd name="connsiteX0" fmla="*/ 0 w 349250"/>
              <a:gd name="connsiteY0" fmla="*/ 34925 h 650875"/>
              <a:gd name="connsiteX1" fmla="*/ 139700 w 349250"/>
              <a:gd name="connsiteY1" fmla="*/ 571500 h 650875"/>
              <a:gd name="connsiteX2" fmla="*/ 193675 w 349250"/>
              <a:gd name="connsiteY2" fmla="*/ 650875 h 650875"/>
              <a:gd name="connsiteX3" fmla="*/ 349250 w 349250"/>
              <a:gd name="connsiteY3" fmla="*/ 612775 h 650875"/>
              <a:gd name="connsiteX4" fmla="*/ 171450 w 349250"/>
              <a:gd name="connsiteY4" fmla="*/ 0 h 65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 h="650875">
                <a:moveTo>
                  <a:pt x="0" y="34925"/>
                </a:moveTo>
                <a:lnTo>
                  <a:pt x="139700" y="571500"/>
                </a:lnTo>
                <a:lnTo>
                  <a:pt x="193675" y="650875"/>
                </a:lnTo>
                <a:lnTo>
                  <a:pt x="349250" y="612775"/>
                </a:lnTo>
                <a:lnTo>
                  <a:pt x="171450" y="0"/>
                </a:lnTo>
              </a:path>
            </a:pathLst>
          </a:custGeom>
          <a:solidFill>
            <a:srgbClr val="660066">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0" name="Freihandform 29"/>
          <p:cNvSpPr/>
          <p:nvPr/>
        </p:nvSpPr>
        <p:spPr bwMode="auto">
          <a:xfrm>
            <a:off x="5895975" y="4203700"/>
            <a:ext cx="342900" cy="628650"/>
          </a:xfrm>
          <a:custGeom>
            <a:avLst/>
            <a:gdLst>
              <a:gd name="connsiteX0" fmla="*/ 0 w 342900"/>
              <a:gd name="connsiteY0" fmla="*/ 19050 h 628650"/>
              <a:gd name="connsiteX1" fmla="*/ 174625 w 342900"/>
              <a:gd name="connsiteY1" fmla="*/ 628650 h 628650"/>
              <a:gd name="connsiteX2" fmla="*/ 342900 w 342900"/>
              <a:gd name="connsiteY2" fmla="*/ 584200 h 628650"/>
              <a:gd name="connsiteX3" fmla="*/ 123825 w 342900"/>
              <a:gd name="connsiteY3" fmla="*/ 0 h 628650"/>
            </a:gdLst>
            <a:ahLst/>
            <a:cxnLst>
              <a:cxn ang="0">
                <a:pos x="connsiteX0" y="connsiteY0"/>
              </a:cxn>
              <a:cxn ang="0">
                <a:pos x="connsiteX1" y="connsiteY1"/>
              </a:cxn>
              <a:cxn ang="0">
                <a:pos x="connsiteX2" y="connsiteY2"/>
              </a:cxn>
              <a:cxn ang="0">
                <a:pos x="connsiteX3" y="connsiteY3"/>
              </a:cxn>
            </a:cxnLst>
            <a:rect l="l" t="t" r="r" b="b"/>
            <a:pathLst>
              <a:path w="342900" h="628650">
                <a:moveTo>
                  <a:pt x="0" y="19050"/>
                </a:moveTo>
                <a:lnTo>
                  <a:pt x="174625" y="628650"/>
                </a:lnTo>
                <a:lnTo>
                  <a:pt x="342900" y="584200"/>
                </a:lnTo>
                <a:lnTo>
                  <a:pt x="123825" y="0"/>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1" name="Freihandform 30"/>
          <p:cNvSpPr/>
          <p:nvPr/>
        </p:nvSpPr>
        <p:spPr bwMode="auto">
          <a:xfrm>
            <a:off x="5797550" y="4787900"/>
            <a:ext cx="542925" cy="384175"/>
          </a:xfrm>
          <a:custGeom>
            <a:avLst/>
            <a:gdLst>
              <a:gd name="connsiteX0" fmla="*/ 114300 w 542925"/>
              <a:gd name="connsiteY0" fmla="*/ 79375 h 384175"/>
              <a:gd name="connsiteX1" fmla="*/ 0 w 542925"/>
              <a:gd name="connsiteY1" fmla="*/ 292100 h 384175"/>
              <a:gd name="connsiteX2" fmla="*/ 34925 w 542925"/>
              <a:gd name="connsiteY2" fmla="*/ 384175 h 384175"/>
              <a:gd name="connsiteX3" fmla="*/ 542925 w 542925"/>
              <a:gd name="connsiteY3" fmla="*/ 263525 h 384175"/>
              <a:gd name="connsiteX4" fmla="*/ 444500 w 542925"/>
              <a:gd name="connsiteY4" fmla="*/ 0 h 38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384175">
                <a:moveTo>
                  <a:pt x="114300" y="79375"/>
                </a:moveTo>
                <a:lnTo>
                  <a:pt x="0" y="292100"/>
                </a:lnTo>
                <a:lnTo>
                  <a:pt x="34925" y="384175"/>
                </a:lnTo>
                <a:lnTo>
                  <a:pt x="542925" y="263525"/>
                </a:lnTo>
                <a:lnTo>
                  <a:pt x="444500" y="0"/>
                </a:lnTo>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2" name="Freihandform 31"/>
          <p:cNvSpPr/>
          <p:nvPr/>
        </p:nvSpPr>
        <p:spPr bwMode="auto">
          <a:xfrm>
            <a:off x="5854700" y="5153025"/>
            <a:ext cx="225425" cy="365125"/>
          </a:xfrm>
          <a:custGeom>
            <a:avLst/>
            <a:gdLst>
              <a:gd name="connsiteX0" fmla="*/ 0 w 225425"/>
              <a:gd name="connsiteY0" fmla="*/ 38100 h 365125"/>
              <a:gd name="connsiteX1" fmla="*/ 130175 w 225425"/>
              <a:gd name="connsiteY1" fmla="*/ 365125 h 365125"/>
              <a:gd name="connsiteX2" fmla="*/ 158750 w 225425"/>
              <a:gd name="connsiteY2" fmla="*/ 365125 h 365125"/>
              <a:gd name="connsiteX3" fmla="*/ 225425 w 225425"/>
              <a:gd name="connsiteY3" fmla="*/ 292100 h 365125"/>
              <a:gd name="connsiteX4" fmla="*/ 142875 w 225425"/>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25" h="365125">
                <a:moveTo>
                  <a:pt x="0" y="38100"/>
                </a:moveTo>
                <a:lnTo>
                  <a:pt x="130175" y="365125"/>
                </a:lnTo>
                <a:lnTo>
                  <a:pt x="158750" y="365125"/>
                </a:lnTo>
                <a:lnTo>
                  <a:pt x="225425" y="292100"/>
                </a:lnTo>
                <a:lnTo>
                  <a:pt x="142875" y="0"/>
                </a:lnTo>
              </a:path>
            </a:pathLst>
          </a:custGeom>
          <a:solidFill>
            <a:srgbClr val="FFFF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3" name="Freihandform 32"/>
          <p:cNvSpPr/>
          <p:nvPr/>
        </p:nvSpPr>
        <p:spPr bwMode="auto">
          <a:xfrm>
            <a:off x="6000750" y="5064125"/>
            <a:ext cx="428625" cy="381000"/>
          </a:xfrm>
          <a:custGeom>
            <a:avLst/>
            <a:gdLst>
              <a:gd name="connsiteX0" fmla="*/ 0 w 428625"/>
              <a:gd name="connsiteY0" fmla="*/ 88900 h 381000"/>
              <a:gd name="connsiteX1" fmla="*/ 82550 w 428625"/>
              <a:gd name="connsiteY1" fmla="*/ 381000 h 381000"/>
              <a:gd name="connsiteX2" fmla="*/ 158750 w 428625"/>
              <a:gd name="connsiteY2" fmla="*/ 381000 h 381000"/>
              <a:gd name="connsiteX3" fmla="*/ 428625 w 428625"/>
              <a:gd name="connsiteY3" fmla="*/ 260350 h 381000"/>
              <a:gd name="connsiteX4" fmla="*/ 346075 w 428625"/>
              <a:gd name="connsiteY4" fmla="*/ 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381000">
                <a:moveTo>
                  <a:pt x="0" y="88900"/>
                </a:moveTo>
                <a:lnTo>
                  <a:pt x="82550" y="381000"/>
                </a:lnTo>
                <a:lnTo>
                  <a:pt x="158750" y="381000"/>
                </a:lnTo>
                <a:lnTo>
                  <a:pt x="428625" y="260350"/>
                </a:lnTo>
                <a:lnTo>
                  <a:pt x="346075" y="0"/>
                </a:lnTo>
              </a:path>
            </a:pathLst>
          </a:custGeom>
          <a:solidFill>
            <a:srgbClr val="FF66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4" name="Freihandform 33"/>
          <p:cNvSpPr/>
          <p:nvPr/>
        </p:nvSpPr>
        <p:spPr bwMode="auto">
          <a:xfrm>
            <a:off x="6350000" y="4987925"/>
            <a:ext cx="209550" cy="336550"/>
          </a:xfrm>
          <a:custGeom>
            <a:avLst/>
            <a:gdLst>
              <a:gd name="connsiteX0" fmla="*/ 0 w 209550"/>
              <a:gd name="connsiteY0" fmla="*/ 73025 h 336550"/>
              <a:gd name="connsiteX1" fmla="*/ 76200 w 209550"/>
              <a:gd name="connsiteY1" fmla="*/ 336550 h 336550"/>
              <a:gd name="connsiteX2" fmla="*/ 209550 w 209550"/>
              <a:gd name="connsiteY2" fmla="*/ 273050 h 336550"/>
              <a:gd name="connsiteX3" fmla="*/ 120650 w 209550"/>
              <a:gd name="connsiteY3" fmla="*/ 0 h 336550"/>
            </a:gdLst>
            <a:ahLst/>
            <a:cxnLst>
              <a:cxn ang="0">
                <a:pos x="connsiteX0" y="connsiteY0"/>
              </a:cxn>
              <a:cxn ang="0">
                <a:pos x="connsiteX1" y="connsiteY1"/>
              </a:cxn>
              <a:cxn ang="0">
                <a:pos x="connsiteX2" y="connsiteY2"/>
              </a:cxn>
              <a:cxn ang="0">
                <a:pos x="connsiteX3" y="connsiteY3"/>
              </a:cxn>
            </a:cxnLst>
            <a:rect l="l" t="t" r="r" b="b"/>
            <a:pathLst>
              <a:path w="209550" h="336550">
                <a:moveTo>
                  <a:pt x="0" y="73025"/>
                </a:moveTo>
                <a:lnTo>
                  <a:pt x="76200" y="336550"/>
                </a:lnTo>
                <a:lnTo>
                  <a:pt x="209550" y="273050"/>
                </a:lnTo>
                <a:lnTo>
                  <a:pt x="120650" y="0"/>
                </a:lnTo>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5" name="Freihandform 34"/>
          <p:cNvSpPr/>
          <p:nvPr/>
        </p:nvSpPr>
        <p:spPr bwMode="auto">
          <a:xfrm>
            <a:off x="6470650" y="4768850"/>
            <a:ext cx="374650" cy="355600"/>
          </a:xfrm>
          <a:custGeom>
            <a:avLst/>
            <a:gdLst>
              <a:gd name="connsiteX0" fmla="*/ 327025 w 374650"/>
              <a:gd name="connsiteY0" fmla="*/ 0 h 355600"/>
              <a:gd name="connsiteX1" fmla="*/ 0 w 374650"/>
              <a:gd name="connsiteY1" fmla="*/ 222250 h 355600"/>
              <a:gd name="connsiteX2" fmla="*/ 47625 w 374650"/>
              <a:gd name="connsiteY2" fmla="*/ 355600 h 355600"/>
              <a:gd name="connsiteX3" fmla="*/ 374650 w 374650"/>
              <a:gd name="connsiteY3" fmla="*/ 123825 h 355600"/>
            </a:gdLst>
            <a:ahLst/>
            <a:cxnLst>
              <a:cxn ang="0">
                <a:pos x="connsiteX0" y="connsiteY0"/>
              </a:cxn>
              <a:cxn ang="0">
                <a:pos x="connsiteX1" y="connsiteY1"/>
              </a:cxn>
              <a:cxn ang="0">
                <a:pos x="connsiteX2" y="connsiteY2"/>
              </a:cxn>
              <a:cxn ang="0">
                <a:pos x="connsiteX3" y="connsiteY3"/>
              </a:cxn>
            </a:cxnLst>
            <a:rect l="l" t="t" r="r" b="b"/>
            <a:pathLst>
              <a:path w="374650" h="355600">
                <a:moveTo>
                  <a:pt x="327025" y="0"/>
                </a:moveTo>
                <a:lnTo>
                  <a:pt x="0" y="222250"/>
                </a:lnTo>
                <a:lnTo>
                  <a:pt x="47625" y="355600"/>
                </a:lnTo>
                <a:lnTo>
                  <a:pt x="374650" y="123825"/>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6" name="Freihandform 35"/>
          <p:cNvSpPr/>
          <p:nvPr/>
        </p:nvSpPr>
        <p:spPr bwMode="auto">
          <a:xfrm>
            <a:off x="6804025" y="4502150"/>
            <a:ext cx="361950" cy="438150"/>
          </a:xfrm>
          <a:custGeom>
            <a:avLst/>
            <a:gdLst>
              <a:gd name="connsiteX0" fmla="*/ 0 w 361950"/>
              <a:gd name="connsiteY0" fmla="*/ 263525 h 438150"/>
              <a:gd name="connsiteX1" fmla="*/ 339725 w 361950"/>
              <a:gd name="connsiteY1" fmla="*/ 0 h 438150"/>
              <a:gd name="connsiteX2" fmla="*/ 361950 w 361950"/>
              <a:gd name="connsiteY2" fmla="*/ 225425 h 438150"/>
              <a:gd name="connsiteX3" fmla="*/ 66675 w 361950"/>
              <a:gd name="connsiteY3" fmla="*/ 438150 h 438150"/>
            </a:gdLst>
            <a:ahLst/>
            <a:cxnLst>
              <a:cxn ang="0">
                <a:pos x="connsiteX0" y="connsiteY0"/>
              </a:cxn>
              <a:cxn ang="0">
                <a:pos x="connsiteX1" y="connsiteY1"/>
              </a:cxn>
              <a:cxn ang="0">
                <a:pos x="connsiteX2" y="connsiteY2"/>
              </a:cxn>
              <a:cxn ang="0">
                <a:pos x="connsiteX3" y="connsiteY3"/>
              </a:cxn>
            </a:cxnLst>
            <a:rect l="l" t="t" r="r" b="b"/>
            <a:pathLst>
              <a:path w="361950" h="438150">
                <a:moveTo>
                  <a:pt x="0" y="263525"/>
                </a:moveTo>
                <a:lnTo>
                  <a:pt x="339725" y="0"/>
                </a:lnTo>
                <a:lnTo>
                  <a:pt x="361950" y="225425"/>
                </a:lnTo>
                <a:lnTo>
                  <a:pt x="66675" y="438150"/>
                </a:lnTo>
              </a:path>
            </a:pathLst>
          </a:custGeom>
          <a:solidFill>
            <a:srgbClr val="66CC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7" name="Freihandform 36"/>
          <p:cNvSpPr/>
          <p:nvPr/>
        </p:nvSpPr>
        <p:spPr bwMode="auto">
          <a:xfrm>
            <a:off x="6870700" y="4845050"/>
            <a:ext cx="219075" cy="149225"/>
          </a:xfrm>
          <a:custGeom>
            <a:avLst/>
            <a:gdLst>
              <a:gd name="connsiteX0" fmla="*/ 111125 w 219075"/>
              <a:gd name="connsiteY0" fmla="*/ 22225 h 149225"/>
              <a:gd name="connsiteX1" fmla="*/ 212725 w 219075"/>
              <a:gd name="connsiteY1" fmla="*/ 0 h 149225"/>
              <a:gd name="connsiteX2" fmla="*/ 219075 w 219075"/>
              <a:gd name="connsiteY2" fmla="*/ 15875 h 149225"/>
              <a:gd name="connsiteX3" fmla="*/ 69850 w 219075"/>
              <a:gd name="connsiteY3" fmla="*/ 130175 h 149225"/>
              <a:gd name="connsiteX4" fmla="*/ 19050 w 219075"/>
              <a:gd name="connsiteY4" fmla="*/ 149225 h 149225"/>
              <a:gd name="connsiteX5" fmla="*/ 0 w 219075"/>
              <a:gd name="connsiteY5" fmla="*/ 92075 h 1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75" h="149225">
                <a:moveTo>
                  <a:pt x="111125" y="22225"/>
                </a:moveTo>
                <a:lnTo>
                  <a:pt x="212725" y="0"/>
                </a:lnTo>
                <a:lnTo>
                  <a:pt x="219075" y="15875"/>
                </a:lnTo>
                <a:lnTo>
                  <a:pt x="69850" y="130175"/>
                </a:lnTo>
                <a:lnTo>
                  <a:pt x="19050" y="149225"/>
                </a:lnTo>
                <a:lnTo>
                  <a:pt x="0" y="92075"/>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8" name="Freihandform 37"/>
          <p:cNvSpPr/>
          <p:nvPr/>
        </p:nvSpPr>
        <p:spPr bwMode="auto">
          <a:xfrm>
            <a:off x="6511925" y="4889500"/>
            <a:ext cx="371475" cy="374650"/>
          </a:xfrm>
          <a:custGeom>
            <a:avLst/>
            <a:gdLst>
              <a:gd name="connsiteX0" fmla="*/ 336550 w 371475"/>
              <a:gd name="connsiteY0" fmla="*/ 0 h 374650"/>
              <a:gd name="connsiteX1" fmla="*/ 371475 w 371475"/>
              <a:gd name="connsiteY1" fmla="*/ 101600 h 374650"/>
              <a:gd name="connsiteX2" fmla="*/ 120650 w 371475"/>
              <a:gd name="connsiteY2" fmla="*/ 320675 h 374650"/>
              <a:gd name="connsiteX3" fmla="*/ 44450 w 371475"/>
              <a:gd name="connsiteY3" fmla="*/ 374650 h 374650"/>
              <a:gd name="connsiteX4" fmla="*/ 0 w 371475"/>
              <a:gd name="connsiteY4" fmla="*/ 231775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4650">
                <a:moveTo>
                  <a:pt x="336550" y="0"/>
                </a:moveTo>
                <a:lnTo>
                  <a:pt x="371475" y="101600"/>
                </a:lnTo>
                <a:lnTo>
                  <a:pt x="120650" y="320675"/>
                </a:lnTo>
                <a:lnTo>
                  <a:pt x="44450" y="374650"/>
                </a:lnTo>
                <a:lnTo>
                  <a:pt x="0" y="231775"/>
                </a:lnTo>
              </a:path>
            </a:pathLst>
          </a:custGeom>
          <a:solidFill>
            <a:srgbClr val="FFFF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0" name="Freihandform 39"/>
          <p:cNvSpPr/>
          <p:nvPr/>
        </p:nvSpPr>
        <p:spPr bwMode="auto">
          <a:xfrm>
            <a:off x="5889625" y="3216275"/>
            <a:ext cx="250825" cy="457200"/>
          </a:xfrm>
          <a:custGeom>
            <a:avLst/>
            <a:gdLst>
              <a:gd name="connsiteX0" fmla="*/ 127000 w 250825"/>
              <a:gd name="connsiteY0" fmla="*/ 0 h 457200"/>
              <a:gd name="connsiteX1" fmla="*/ 250825 w 250825"/>
              <a:gd name="connsiteY1" fmla="*/ 403225 h 457200"/>
              <a:gd name="connsiteX2" fmla="*/ 41275 w 250825"/>
              <a:gd name="connsiteY2" fmla="*/ 457200 h 457200"/>
              <a:gd name="connsiteX3" fmla="*/ 0 w 250825"/>
              <a:gd name="connsiteY3" fmla="*/ 231775 h 457200"/>
              <a:gd name="connsiteX4" fmla="*/ 60325 w 250825"/>
              <a:gd name="connsiteY4" fmla="*/ 114300 h 457200"/>
              <a:gd name="connsiteX5" fmla="*/ 60325 w 250825"/>
              <a:gd name="connsiteY5"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825" h="457200">
                <a:moveTo>
                  <a:pt x="127000" y="0"/>
                </a:moveTo>
                <a:lnTo>
                  <a:pt x="250825" y="403225"/>
                </a:lnTo>
                <a:lnTo>
                  <a:pt x="41275" y="457200"/>
                </a:lnTo>
                <a:lnTo>
                  <a:pt x="0" y="231775"/>
                </a:lnTo>
                <a:lnTo>
                  <a:pt x="60325" y="114300"/>
                </a:lnTo>
                <a:lnTo>
                  <a:pt x="60325" y="114300"/>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1" name="Freihandform 40"/>
          <p:cNvSpPr/>
          <p:nvPr/>
        </p:nvSpPr>
        <p:spPr bwMode="auto">
          <a:xfrm>
            <a:off x="6013450" y="3168650"/>
            <a:ext cx="219075" cy="257175"/>
          </a:xfrm>
          <a:custGeom>
            <a:avLst/>
            <a:gdLst>
              <a:gd name="connsiteX0" fmla="*/ 0 w 219075"/>
              <a:gd name="connsiteY0" fmla="*/ 47625 h 257175"/>
              <a:gd name="connsiteX1" fmla="*/ 168275 w 219075"/>
              <a:gd name="connsiteY1" fmla="*/ 0 h 257175"/>
              <a:gd name="connsiteX2" fmla="*/ 219075 w 219075"/>
              <a:gd name="connsiteY2" fmla="*/ 139700 h 257175"/>
              <a:gd name="connsiteX3" fmla="*/ 69850 w 219075"/>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219075" h="257175">
                <a:moveTo>
                  <a:pt x="0" y="47625"/>
                </a:moveTo>
                <a:lnTo>
                  <a:pt x="168275" y="0"/>
                </a:lnTo>
                <a:lnTo>
                  <a:pt x="219075" y="139700"/>
                </a:lnTo>
                <a:lnTo>
                  <a:pt x="69850" y="257175"/>
                </a:lnTo>
              </a:path>
            </a:pathLst>
          </a:custGeom>
          <a:solidFill>
            <a:srgbClr val="FFFF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2" name="Freihandform 41"/>
          <p:cNvSpPr/>
          <p:nvPr/>
        </p:nvSpPr>
        <p:spPr bwMode="auto">
          <a:xfrm>
            <a:off x="6076950" y="3305175"/>
            <a:ext cx="231775" cy="317500"/>
          </a:xfrm>
          <a:custGeom>
            <a:avLst/>
            <a:gdLst>
              <a:gd name="connsiteX0" fmla="*/ 152400 w 231775"/>
              <a:gd name="connsiteY0" fmla="*/ 0 h 317500"/>
              <a:gd name="connsiteX1" fmla="*/ 0 w 231775"/>
              <a:gd name="connsiteY1" fmla="*/ 123825 h 317500"/>
              <a:gd name="connsiteX2" fmla="*/ 63500 w 231775"/>
              <a:gd name="connsiteY2" fmla="*/ 317500 h 317500"/>
              <a:gd name="connsiteX3" fmla="*/ 231775 w 231775"/>
              <a:gd name="connsiteY3" fmla="*/ 177800 h 317500"/>
            </a:gdLst>
            <a:ahLst/>
            <a:cxnLst>
              <a:cxn ang="0">
                <a:pos x="connsiteX0" y="connsiteY0"/>
              </a:cxn>
              <a:cxn ang="0">
                <a:pos x="connsiteX1" y="connsiteY1"/>
              </a:cxn>
              <a:cxn ang="0">
                <a:pos x="connsiteX2" y="connsiteY2"/>
              </a:cxn>
              <a:cxn ang="0">
                <a:pos x="connsiteX3" y="connsiteY3"/>
              </a:cxn>
            </a:cxnLst>
            <a:rect l="l" t="t" r="r" b="b"/>
            <a:pathLst>
              <a:path w="231775" h="317500">
                <a:moveTo>
                  <a:pt x="152400" y="0"/>
                </a:moveTo>
                <a:lnTo>
                  <a:pt x="0" y="123825"/>
                </a:lnTo>
                <a:lnTo>
                  <a:pt x="63500" y="317500"/>
                </a:lnTo>
                <a:lnTo>
                  <a:pt x="231775" y="177800"/>
                </a:lnTo>
              </a:path>
            </a:pathLst>
          </a:custGeom>
          <a:solidFill>
            <a:srgbClr val="FF66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3" name="Freihandform 42"/>
          <p:cNvSpPr/>
          <p:nvPr/>
        </p:nvSpPr>
        <p:spPr bwMode="auto">
          <a:xfrm>
            <a:off x="5930900" y="3479800"/>
            <a:ext cx="441325" cy="514350"/>
          </a:xfrm>
          <a:custGeom>
            <a:avLst/>
            <a:gdLst>
              <a:gd name="connsiteX0" fmla="*/ 374650 w 441325"/>
              <a:gd name="connsiteY0" fmla="*/ 0 h 514350"/>
              <a:gd name="connsiteX1" fmla="*/ 441325 w 441325"/>
              <a:gd name="connsiteY1" fmla="*/ 184150 h 514350"/>
              <a:gd name="connsiteX2" fmla="*/ 50800 w 441325"/>
              <a:gd name="connsiteY2" fmla="*/ 514350 h 514350"/>
              <a:gd name="connsiteX3" fmla="*/ 0 w 441325"/>
              <a:gd name="connsiteY3" fmla="*/ 187325 h 514350"/>
              <a:gd name="connsiteX4" fmla="*/ 206375 w 441325"/>
              <a:gd name="connsiteY4" fmla="*/ 13970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25" h="514350">
                <a:moveTo>
                  <a:pt x="374650" y="0"/>
                </a:moveTo>
                <a:lnTo>
                  <a:pt x="441325" y="184150"/>
                </a:lnTo>
                <a:lnTo>
                  <a:pt x="50800" y="514350"/>
                </a:lnTo>
                <a:lnTo>
                  <a:pt x="0" y="187325"/>
                </a:lnTo>
                <a:lnTo>
                  <a:pt x="206375" y="139700"/>
                </a:lnTo>
              </a:path>
            </a:pathLst>
          </a:custGeom>
          <a:solidFill>
            <a:srgbClr val="FF000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4" name="Freihandform 43"/>
          <p:cNvSpPr/>
          <p:nvPr/>
        </p:nvSpPr>
        <p:spPr bwMode="auto">
          <a:xfrm>
            <a:off x="5991225" y="3663950"/>
            <a:ext cx="409575" cy="447675"/>
          </a:xfrm>
          <a:custGeom>
            <a:avLst/>
            <a:gdLst>
              <a:gd name="connsiteX0" fmla="*/ 374650 w 409575"/>
              <a:gd name="connsiteY0" fmla="*/ 0 h 447675"/>
              <a:gd name="connsiteX1" fmla="*/ 409575 w 409575"/>
              <a:gd name="connsiteY1" fmla="*/ 82550 h 447675"/>
              <a:gd name="connsiteX2" fmla="*/ 12700 w 409575"/>
              <a:gd name="connsiteY2" fmla="*/ 447675 h 447675"/>
              <a:gd name="connsiteX3" fmla="*/ 0 w 409575"/>
              <a:gd name="connsiteY3" fmla="*/ 327025 h 447675"/>
            </a:gdLst>
            <a:ahLst/>
            <a:cxnLst>
              <a:cxn ang="0">
                <a:pos x="connsiteX0" y="connsiteY0"/>
              </a:cxn>
              <a:cxn ang="0">
                <a:pos x="connsiteX1" y="connsiteY1"/>
              </a:cxn>
              <a:cxn ang="0">
                <a:pos x="connsiteX2" y="connsiteY2"/>
              </a:cxn>
              <a:cxn ang="0">
                <a:pos x="connsiteX3" y="connsiteY3"/>
              </a:cxn>
            </a:cxnLst>
            <a:rect l="l" t="t" r="r" b="b"/>
            <a:pathLst>
              <a:path w="409575" h="447675">
                <a:moveTo>
                  <a:pt x="374650" y="0"/>
                </a:moveTo>
                <a:lnTo>
                  <a:pt x="409575" y="82550"/>
                </a:lnTo>
                <a:lnTo>
                  <a:pt x="12700" y="447675"/>
                </a:lnTo>
                <a:lnTo>
                  <a:pt x="0" y="327025"/>
                </a:lnTo>
              </a:path>
            </a:pathLst>
          </a:cu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5" name="Freihandform 44"/>
          <p:cNvSpPr/>
          <p:nvPr/>
        </p:nvSpPr>
        <p:spPr bwMode="auto">
          <a:xfrm>
            <a:off x="6003925" y="3746500"/>
            <a:ext cx="444500" cy="454025"/>
          </a:xfrm>
          <a:custGeom>
            <a:avLst/>
            <a:gdLst>
              <a:gd name="connsiteX0" fmla="*/ 396875 w 444500"/>
              <a:gd name="connsiteY0" fmla="*/ 0 h 454025"/>
              <a:gd name="connsiteX1" fmla="*/ 444500 w 444500"/>
              <a:gd name="connsiteY1" fmla="*/ 117475 h 454025"/>
              <a:gd name="connsiteX2" fmla="*/ 9525 w 444500"/>
              <a:gd name="connsiteY2" fmla="*/ 454025 h 454025"/>
              <a:gd name="connsiteX3" fmla="*/ 0 w 444500"/>
              <a:gd name="connsiteY3" fmla="*/ 361950 h 454025"/>
            </a:gdLst>
            <a:ahLst/>
            <a:cxnLst>
              <a:cxn ang="0">
                <a:pos x="connsiteX0" y="connsiteY0"/>
              </a:cxn>
              <a:cxn ang="0">
                <a:pos x="connsiteX1" y="connsiteY1"/>
              </a:cxn>
              <a:cxn ang="0">
                <a:pos x="connsiteX2" y="connsiteY2"/>
              </a:cxn>
              <a:cxn ang="0">
                <a:pos x="connsiteX3" y="connsiteY3"/>
              </a:cxn>
            </a:cxnLst>
            <a:rect l="l" t="t" r="r" b="b"/>
            <a:pathLst>
              <a:path w="444500" h="454025">
                <a:moveTo>
                  <a:pt x="396875" y="0"/>
                </a:moveTo>
                <a:lnTo>
                  <a:pt x="444500" y="117475"/>
                </a:lnTo>
                <a:lnTo>
                  <a:pt x="9525" y="454025"/>
                </a:lnTo>
                <a:lnTo>
                  <a:pt x="0" y="361950"/>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6" name="Freihandform 45"/>
          <p:cNvSpPr/>
          <p:nvPr/>
        </p:nvSpPr>
        <p:spPr bwMode="auto">
          <a:xfrm>
            <a:off x="2705100" y="1685925"/>
            <a:ext cx="241300" cy="749300"/>
          </a:xfrm>
          <a:custGeom>
            <a:avLst/>
            <a:gdLst>
              <a:gd name="connsiteX0" fmla="*/ 165100 w 241300"/>
              <a:gd name="connsiteY0" fmla="*/ 3175 h 749300"/>
              <a:gd name="connsiteX1" fmla="*/ 241300 w 241300"/>
              <a:gd name="connsiteY1" fmla="*/ 0 h 749300"/>
              <a:gd name="connsiteX2" fmla="*/ 73025 w 241300"/>
              <a:gd name="connsiteY2" fmla="*/ 749300 h 749300"/>
              <a:gd name="connsiteX3" fmla="*/ 0 w 241300"/>
              <a:gd name="connsiteY3" fmla="*/ 749300 h 749300"/>
            </a:gdLst>
            <a:ahLst/>
            <a:cxnLst>
              <a:cxn ang="0">
                <a:pos x="connsiteX0" y="connsiteY0"/>
              </a:cxn>
              <a:cxn ang="0">
                <a:pos x="connsiteX1" y="connsiteY1"/>
              </a:cxn>
              <a:cxn ang="0">
                <a:pos x="connsiteX2" y="connsiteY2"/>
              </a:cxn>
              <a:cxn ang="0">
                <a:pos x="connsiteX3" y="connsiteY3"/>
              </a:cxn>
            </a:cxnLst>
            <a:rect l="l" t="t" r="r" b="b"/>
            <a:pathLst>
              <a:path w="241300" h="749300">
                <a:moveTo>
                  <a:pt x="165100" y="3175"/>
                </a:moveTo>
                <a:lnTo>
                  <a:pt x="241300" y="0"/>
                </a:lnTo>
                <a:lnTo>
                  <a:pt x="73025" y="749300"/>
                </a:lnTo>
                <a:lnTo>
                  <a:pt x="0" y="749300"/>
                </a:lnTo>
              </a:path>
            </a:pathLst>
          </a:custGeom>
          <a:solidFill>
            <a:srgbClr val="99CC0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pic>
        <p:nvPicPr>
          <p:cNvPr id="47" name="Bild 46" descr="Bild 4.png"/>
          <p:cNvPicPr>
            <a:picLocks noChangeAspect="1"/>
          </p:cNvPicPr>
          <p:nvPr/>
        </p:nvPicPr>
        <p:blipFill>
          <a:blip r:embed="rId3"/>
          <a:stretch>
            <a:fillRect/>
          </a:stretch>
        </p:blipFill>
        <p:spPr>
          <a:xfrm>
            <a:off x="8074966" y="1057276"/>
            <a:ext cx="820926" cy="320674"/>
          </a:xfrm>
          <a:prstGeom prst="rect">
            <a:avLst/>
          </a:prstGeom>
        </p:spPr>
      </p:pic>
    </p:spTree>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ußzeilenplatzhalter 1"/>
          <p:cNvSpPr>
            <a:spLocks noGrp="1"/>
          </p:cNvSpPr>
          <p:nvPr>
            <p:ph type="ftr" sz="quarter" idx="10"/>
          </p:nvPr>
        </p:nvSpPr>
        <p:spPr>
          <a:xfrm>
            <a:off x="2355850" y="6797675"/>
            <a:ext cx="4822781" cy="204741"/>
          </a:xfrm>
          <a:noFill/>
        </p:spPr>
        <p:txBody>
          <a:bodyPr/>
          <a:lstStyle/>
          <a:p>
            <a:r>
              <a:rPr lang="de-DE" smtClean="0"/>
              <a:t>© andreas.dengel@dfki.de  -  2008</a:t>
            </a:r>
          </a:p>
        </p:txBody>
      </p:sp>
      <p:sp>
        <p:nvSpPr>
          <p:cNvPr id="3" name="Rectangle 2"/>
          <p:cNvSpPr txBox="1">
            <a:spLocks noChangeArrowheads="1"/>
          </p:cNvSpPr>
          <p:nvPr/>
        </p:nvSpPr>
        <p:spPr bwMode="auto">
          <a:xfrm>
            <a:off x="260350" y="487363"/>
            <a:ext cx="8616950" cy="457200"/>
          </a:xfrm>
          <a:prstGeom prst="rect">
            <a:avLst/>
          </a:prstGeom>
          <a:noFill/>
          <a:ln w="9525">
            <a:noFill/>
            <a:miter lim="800000"/>
            <a:headEnd/>
            <a:tailEnd/>
          </a:ln>
        </p:spPr>
        <p:txBody>
          <a:bodyPr anchor="ctr">
            <a:prstTxWarp prst="textNoShape">
              <a:avLst/>
            </a:prstTxWarp>
          </a:bodyPr>
          <a:lstStyle/>
          <a:p>
            <a:pPr algn="l" eaLnBrk="1" hangingPunct="1"/>
            <a:r>
              <a:rPr lang="en-US" sz="2000" smtClean="0">
                <a:solidFill>
                  <a:srgbClr val="606060"/>
                </a:solidFill>
                <a:latin typeface="Corbel"/>
                <a:ea typeface="ＭＳ Ｐゴシック" pitchFamily="-108" charset="-128"/>
                <a:cs typeface="Corbel"/>
              </a:rPr>
              <a:t>Exporting the information to an </a:t>
            </a:r>
            <a:r>
              <a:rPr lang="en-US" sz="2000" smtClean="0">
                <a:solidFill>
                  <a:srgbClr val="606060"/>
                </a:solidFill>
                <a:latin typeface="Corbel"/>
                <a:cs typeface="Corbel"/>
              </a:rPr>
              <a:t>Excel spreadsheet (with Macros) supports realizing a production plan</a:t>
            </a:r>
          </a:p>
        </p:txBody>
      </p:sp>
      <p:pic>
        <p:nvPicPr>
          <p:cNvPr id="19460" name="Bild 3" descr="Picture 3.png"/>
          <p:cNvPicPr>
            <a:picLocks noChangeAspect="1"/>
          </p:cNvPicPr>
          <p:nvPr/>
        </p:nvPicPr>
        <p:blipFill>
          <a:blip r:embed="rId2"/>
          <a:srcRect/>
          <a:stretch>
            <a:fillRect/>
          </a:stretch>
        </p:blipFill>
        <p:spPr bwMode="auto">
          <a:xfrm>
            <a:off x="375709" y="1271588"/>
            <a:ext cx="8391525" cy="5020412"/>
          </a:xfrm>
          <a:prstGeom prst="rect">
            <a:avLst/>
          </a:prstGeom>
          <a:noFill/>
          <a:ln w="9525">
            <a:noFill/>
            <a:miter lim="800000"/>
            <a:headEnd/>
            <a:tailEnd/>
          </a:ln>
        </p:spPr>
      </p:pic>
      <p:pic>
        <p:nvPicPr>
          <p:cNvPr id="5" name="Bild 4" descr="Bild 4.png"/>
          <p:cNvPicPr>
            <a:picLocks noChangeAspect="1"/>
          </p:cNvPicPr>
          <p:nvPr/>
        </p:nvPicPr>
        <p:blipFill>
          <a:blip r:embed="rId3"/>
          <a:stretch>
            <a:fillRect/>
          </a:stretch>
        </p:blipFill>
        <p:spPr>
          <a:xfrm>
            <a:off x="8074966" y="1057276"/>
            <a:ext cx="820926" cy="320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1" name="Rechteck 21530"/>
          <p:cNvSpPr/>
          <p:nvPr/>
        </p:nvSpPr>
        <p:spPr bwMode="auto">
          <a:xfrm>
            <a:off x="304800" y="1282700"/>
            <a:ext cx="3987800" cy="4508500"/>
          </a:xfrm>
          <a:prstGeom prst="rect">
            <a:avLst/>
          </a:prstGeom>
          <a:solidFill>
            <a:srgbClr val="FFFFFF"/>
          </a:solidFill>
          <a:ln w="9525" cap="flat" cmpd="sng" algn="ctr">
            <a:solidFill>
              <a:schemeClr val="tx1"/>
            </a:solidFill>
            <a:prstDash val="solid"/>
            <a:round/>
            <a:headEnd type="none" w="med" len="med"/>
            <a:tailEnd type="none" w="med" len="med"/>
          </a:ln>
          <a:effectLst>
            <a:outerShdw blurRad="180975" dist="1397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1506" name="Rectangle 2"/>
          <p:cNvSpPr>
            <a:spLocks noGrp="1" noChangeArrowheads="1"/>
          </p:cNvSpPr>
          <p:nvPr>
            <p:ph type="title"/>
          </p:nvPr>
        </p:nvSpPr>
        <p:spPr>
          <a:xfrm>
            <a:off x="222250" y="485775"/>
            <a:ext cx="8474075" cy="457200"/>
          </a:xfrm>
        </p:spPr>
        <p:txBody>
          <a:bodyPr anchor="ctr"/>
          <a:lstStyle/>
          <a:p>
            <a:pPr eaLnBrk="1" hangingPunct="1"/>
            <a:r>
              <a:rPr lang="en-US" dirty="0" smtClean="0">
                <a:solidFill>
                  <a:schemeClr val="tx1"/>
                </a:solidFill>
                <a:latin typeface="Corbel"/>
                <a:cs typeface="Corbel"/>
              </a:rPr>
              <a:t>We have tested the forecast on a farm by evaluating four tours*</a:t>
            </a:r>
          </a:p>
        </p:txBody>
      </p:sp>
      <p:graphicFrame>
        <p:nvGraphicFramePr>
          <p:cNvPr id="21529" name="Object 3"/>
          <p:cNvGraphicFramePr>
            <a:graphicFrameLocks/>
          </p:cNvGraphicFramePr>
          <p:nvPr>
            <p:custDataLst>
              <p:tags r:id="rId1"/>
            </p:custDataLst>
            <p:extLst>
              <p:ext uri="{D42A27DB-BD31-4B8C-83A1-F6EECF244321}">
                <p14:modId xmlns:p14="http://schemas.microsoft.com/office/powerpoint/2010/main" val="826933524"/>
              </p:ext>
            </p:extLst>
          </p:nvPr>
        </p:nvGraphicFramePr>
        <p:xfrm>
          <a:off x="257176" y="2438400"/>
          <a:ext cx="4070293" cy="2755917"/>
        </p:xfrm>
        <a:graphic>
          <a:graphicData uri="http://schemas.openxmlformats.org/drawingml/2006/chart">
            <c:chart xmlns:c="http://schemas.openxmlformats.org/drawingml/2006/chart" xmlns:r="http://schemas.openxmlformats.org/officeDocument/2006/relationships" r:id="rId31"/>
          </a:graphicData>
        </a:graphic>
      </p:graphicFrame>
      <p:cxnSp>
        <p:nvCxnSpPr>
          <p:cNvPr id="97" name="Straight Connector 19"/>
          <p:cNvCxnSpPr/>
          <p:nvPr>
            <p:custDataLst>
              <p:tags r:id="rId2"/>
            </p:custDataLst>
          </p:nvPr>
        </p:nvCxnSpPr>
        <p:spPr bwMode="auto">
          <a:xfrm>
            <a:off x="3944938" y="3536950"/>
            <a:ext cx="0" cy="269875"/>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Connector 6"/>
          <p:cNvCxnSpPr/>
          <p:nvPr>
            <p:custDataLst>
              <p:tags r:id="rId3"/>
            </p:custDataLst>
          </p:nvPr>
        </p:nvCxnSpPr>
        <p:spPr bwMode="auto">
          <a:xfrm>
            <a:off x="620713" y="3851275"/>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1"/>
          <p:cNvCxnSpPr/>
          <p:nvPr>
            <p:custDataLst>
              <p:tags r:id="rId4"/>
            </p:custDataLst>
          </p:nvPr>
        </p:nvCxnSpPr>
        <p:spPr bwMode="auto">
          <a:xfrm flipV="1">
            <a:off x="620713" y="3851275"/>
            <a:ext cx="0" cy="1936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18"/>
          <p:cNvCxnSpPr/>
          <p:nvPr>
            <p:custDataLst>
              <p:tags r:id="rId5"/>
            </p:custDataLst>
          </p:nvPr>
        </p:nvCxnSpPr>
        <p:spPr bwMode="auto">
          <a:xfrm>
            <a:off x="3592513" y="353695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7"/>
          <p:cNvCxnSpPr/>
          <p:nvPr>
            <p:custDataLst>
              <p:tags r:id="rId6"/>
            </p:custDataLst>
          </p:nvPr>
        </p:nvCxnSpPr>
        <p:spPr bwMode="auto">
          <a:xfrm flipV="1">
            <a:off x="3592513" y="3536950"/>
            <a:ext cx="0" cy="24130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5"/>
          <p:cNvCxnSpPr/>
          <p:nvPr>
            <p:custDataLst>
              <p:tags r:id="rId7"/>
            </p:custDataLst>
          </p:nvPr>
        </p:nvCxnSpPr>
        <p:spPr bwMode="auto">
          <a:xfrm>
            <a:off x="2954338" y="3784600"/>
            <a:ext cx="0" cy="374650"/>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4"/>
          <p:cNvCxnSpPr/>
          <p:nvPr>
            <p:custDataLst>
              <p:tags r:id="rId8"/>
            </p:custDataLst>
          </p:nvPr>
        </p:nvCxnSpPr>
        <p:spPr bwMode="auto">
          <a:xfrm>
            <a:off x="2601913" y="378460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3"/>
          <p:cNvCxnSpPr/>
          <p:nvPr>
            <p:custDataLst>
              <p:tags r:id="rId9"/>
            </p:custDataLst>
          </p:nvPr>
        </p:nvCxnSpPr>
        <p:spPr bwMode="auto">
          <a:xfrm flipV="1">
            <a:off x="2601913" y="3784600"/>
            <a:ext cx="0" cy="1936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1"/>
          <p:cNvCxnSpPr/>
          <p:nvPr>
            <p:custDataLst>
              <p:tags r:id="rId10"/>
            </p:custDataLst>
          </p:nvPr>
        </p:nvCxnSpPr>
        <p:spPr bwMode="auto">
          <a:xfrm>
            <a:off x="1963738" y="2298700"/>
            <a:ext cx="0" cy="565150"/>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
          <p:cNvCxnSpPr/>
          <p:nvPr>
            <p:custDataLst>
              <p:tags r:id="rId11"/>
            </p:custDataLst>
          </p:nvPr>
        </p:nvCxnSpPr>
        <p:spPr bwMode="auto">
          <a:xfrm>
            <a:off x="1611313" y="229870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9"/>
          <p:cNvCxnSpPr/>
          <p:nvPr>
            <p:custDataLst>
              <p:tags r:id="rId12"/>
            </p:custDataLst>
          </p:nvPr>
        </p:nvCxnSpPr>
        <p:spPr bwMode="auto">
          <a:xfrm flipV="1">
            <a:off x="1611313" y="2298700"/>
            <a:ext cx="0" cy="1936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8"/>
          <p:cNvCxnSpPr/>
          <p:nvPr>
            <p:custDataLst>
              <p:tags r:id="rId13"/>
            </p:custDataLst>
          </p:nvPr>
        </p:nvCxnSpPr>
        <p:spPr bwMode="auto">
          <a:xfrm>
            <a:off x="973138" y="3851274"/>
            <a:ext cx="0" cy="279400"/>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9" name="Oval 108"/>
          <p:cNvSpPr/>
          <p:nvPr>
            <p:custDataLst>
              <p:tags r:id="rId14"/>
            </p:custDataLst>
          </p:nvPr>
        </p:nvSpPr>
        <p:spPr bwMode="gray">
          <a:xfrm>
            <a:off x="3578225" y="3419475"/>
            <a:ext cx="382588"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45F8CD49-1D08-420D-834E-A939EC15D779}" type="datetime'''''''-2''''''''''''''%'''''''''''''">
              <a:rPr lang="en-US" sz="1200" b="1" i="1">
                <a:solidFill>
                  <a:schemeClr val="bg1"/>
                </a:solidFill>
                <a:latin typeface="Corbel"/>
                <a:cs typeface="Corbel"/>
              </a:rPr>
              <a:pPr/>
              <a:t>-2%</a:t>
            </a:fld>
            <a:endParaRPr lang="en-US" sz="1200" b="1" i="1" dirty="0" err="1" smtClean="0">
              <a:solidFill>
                <a:schemeClr val="bg1"/>
              </a:solidFill>
              <a:latin typeface="Corbel"/>
              <a:cs typeface="Corbel"/>
              <a:sym typeface="Arial"/>
            </a:endParaRPr>
          </a:p>
        </p:txBody>
      </p:sp>
      <p:sp>
        <p:nvSpPr>
          <p:cNvPr id="110" name="Oval 109"/>
          <p:cNvSpPr/>
          <p:nvPr>
            <p:custDataLst>
              <p:tags r:id="rId15"/>
            </p:custDataLst>
          </p:nvPr>
        </p:nvSpPr>
        <p:spPr bwMode="gray">
          <a:xfrm>
            <a:off x="2527300" y="3667125"/>
            <a:ext cx="501650"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EF0D9D2E-D2C5-4EAA-8FF6-19948FDB5ED1}" type="datetime'''''-''''19''''''''%'''''''''''''''''''''''''''''''">
              <a:rPr lang="en-US" sz="1200" b="1" i="1">
                <a:solidFill>
                  <a:schemeClr val="bg1"/>
                </a:solidFill>
                <a:latin typeface="Corbel"/>
                <a:cs typeface="Corbel"/>
              </a:rPr>
              <a:pPr/>
              <a:t>-19%</a:t>
            </a:fld>
            <a:endParaRPr lang="en-US" sz="1200" b="1" i="1" dirty="0" err="1" smtClean="0">
              <a:solidFill>
                <a:schemeClr val="bg1"/>
              </a:solidFill>
              <a:latin typeface="Corbel"/>
              <a:cs typeface="Corbel"/>
              <a:sym typeface="Arial"/>
            </a:endParaRPr>
          </a:p>
        </p:txBody>
      </p:sp>
      <p:sp>
        <p:nvSpPr>
          <p:cNvPr id="111" name="Oval 110"/>
          <p:cNvSpPr/>
          <p:nvPr>
            <p:custDataLst>
              <p:tags r:id="rId16"/>
            </p:custDataLst>
          </p:nvPr>
        </p:nvSpPr>
        <p:spPr bwMode="gray">
          <a:xfrm>
            <a:off x="1536700" y="2181225"/>
            <a:ext cx="501650"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A29AA260-0BEC-41E9-9347-388C894BB934}" type="datetime'-''''''''''''''''''''''''1''''5''''''%'''''''''''''''''''''">
              <a:rPr lang="en-US" sz="1200" b="1" i="1">
                <a:solidFill>
                  <a:schemeClr val="bg1"/>
                </a:solidFill>
                <a:latin typeface="Corbel"/>
                <a:cs typeface="Corbel"/>
              </a:rPr>
              <a:pPr/>
              <a:t>-15%</a:t>
            </a:fld>
            <a:endParaRPr lang="en-US" sz="1200" b="1" i="1" dirty="0" err="1" smtClean="0">
              <a:solidFill>
                <a:schemeClr val="bg1"/>
              </a:solidFill>
              <a:latin typeface="Corbel"/>
              <a:cs typeface="Corbel"/>
              <a:sym typeface="Arial"/>
            </a:endParaRPr>
          </a:p>
        </p:txBody>
      </p:sp>
      <p:sp>
        <p:nvSpPr>
          <p:cNvPr id="112" name="Oval 111"/>
          <p:cNvSpPr/>
          <p:nvPr>
            <p:custDataLst>
              <p:tags r:id="rId17"/>
            </p:custDataLst>
          </p:nvPr>
        </p:nvSpPr>
        <p:spPr bwMode="gray">
          <a:xfrm>
            <a:off x="546100" y="3733800"/>
            <a:ext cx="501650"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r>
              <a:rPr lang="en-US" sz="1200" b="1" i="1" dirty="0" smtClean="0">
                <a:solidFill>
                  <a:schemeClr val="bg1"/>
                </a:solidFill>
                <a:latin typeface="Corbel"/>
                <a:cs typeface="Corbel"/>
                <a:sym typeface="Arial"/>
              </a:rPr>
              <a:t>-3%</a:t>
            </a:r>
          </a:p>
        </p:txBody>
      </p:sp>
      <p:sp>
        <p:nvSpPr>
          <p:cNvPr id="113" name="Rectangle 43"/>
          <p:cNvSpPr/>
          <p:nvPr>
            <p:custDataLst>
              <p:tags r:id="rId18"/>
            </p:custDataLst>
          </p:nvPr>
        </p:nvSpPr>
        <p:spPr bwMode="auto">
          <a:xfrm>
            <a:off x="35290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6D285EAA-F148-4652-A95B-08BD95DB0CF2}" type="datetime'''''''''''''T''''''''o''''u''''''''''r'''' 4'''''''''''''''">
              <a:rPr lang="en-US" sz="1400" b="1">
                <a:solidFill>
                  <a:schemeClr val="tx1"/>
                </a:solidFill>
                <a:latin typeface="Corbel"/>
                <a:cs typeface="Corbel"/>
              </a:rPr>
              <a:pPr/>
              <a:t>Tour 4</a:t>
            </a:fld>
            <a:endParaRPr lang="en-US" sz="1400" b="1" dirty="0" err="1" smtClean="0">
              <a:solidFill>
                <a:schemeClr val="tx1"/>
              </a:solidFill>
              <a:latin typeface="Corbel"/>
              <a:cs typeface="Corbel"/>
              <a:sym typeface="Arial"/>
            </a:endParaRPr>
          </a:p>
        </p:txBody>
      </p:sp>
      <p:sp>
        <p:nvSpPr>
          <p:cNvPr id="114" name="Rectangle 42"/>
          <p:cNvSpPr/>
          <p:nvPr>
            <p:custDataLst>
              <p:tags r:id="rId19"/>
            </p:custDataLst>
          </p:nvPr>
        </p:nvSpPr>
        <p:spPr bwMode="auto">
          <a:xfrm>
            <a:off x="25384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BA1CC8AD-944B-4BF7-A386-C3C8552589C1}" type="datetime'''''T''''''''''''''''''''''''''''''''our'''''''' ''''3'''">
              <a:rPr lang="en-US" sz="1400" b="1">
                <a:solidFill>
                  <a:schemeClr val="tx1"/>
                </a:solidFill>
                <a:latin typeface="Corbel"/>
                <a:cs typeface="Corbel"/>
              </a:rPr>
              <a:pPr/>
              <a:t>Tour 3</a:t>
            </a:fld>
            <a:endParaRPr lang="en-US" sz="1400" b="1" dirty="0" err="1" smtClean="0">
              <a:solidFill>
                <a:schemeClr val="tx1"/>
              </a:solidFill>
              <a:latin typeface="Corbel"/>
              <a:cs typeface="Corbel"/>
              <a:sym typeface="Arial"/>
            </a:endParaRPr>
          </a:p>
        </p:txBody>
      </p:sp>
      <p:sp>
        <p:nvSpPr>
          <p:cNvPr id="115" name="Rectangle 41"/>
          <p:cNvSpPr/>
          <p:nvPr>
            <p:custDataLst>
              <p:tags r:id="rId20"/>
            </p:custDataLst>
          </p:nvPr>
        </p:nvSpPr>
        <p:spPr bwMode="auto">
          <a:xfrm>
            <a:off x="15478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4B8625A4-1698-46C2-B603-3C3AB289136C}" type="datetime'To''''''''''''''''''''''''''u''''''''''''''r ''''2'''''''''">
              <a:rPr lang="en-US" sz="1400" b="1">
                <a:solidFill>
                  <a:schemeClr val="tx1"/>
                </a:solidFill>
                <a:latin typeface="Corbel"/>
                <a:cs typeface="Corbel"/>
              </a:rPr>
              <a:pPr/>
              <a:t>Tour 2</a:t>
            </a:fld>
            <a:endParaRPr lang="en-US" sz="1400" b="1" dirty="0" err="1" smtClean="0">
              <a:solidFill>
                <a:schemeClr val="tx1"/>
              </a:solidFill>
              <a:latin typeface="Corbel"/>
              <a:cs typeface="Corbel"/>
              <a:sym typeface="Arial"/>
            </a:endParaRPr>
          </a:p>
        </p:txBody>
      </p:sp>
      <p:sp>
        <p:nvSpPr>
          <p:cNvPr id="116" name="Rectangle 12"/>
          <p:cNvSpPr/>
          <p:nvPr>
            <p:custDataLst>
              <p:tags r:id="rId21"/>
            </p:custDataLst>
          </p:nvPr>
        </p:nvSpPr>
        <p:spPr bwMode="auto">
          <a:xfrm>
            <a:off x="5572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AAE820A1-DB96-4393-9CD1-2CD6D7388588}" type="datetime'T''''ou''''''r'''''''''''''''''''''''''''' ''''1'">
              <a:rPr lang="en-US" sz="1400" b="1">
                <a:solidFill>
                  <a:schemeClr val="tx1"/>
                </a:solidFill>
                <a:latin typeface="Corbel"/>
                <a:cs typeface="Corbel"/>
              </a:rPr>
              <a:pPr/>
              <a:t>Tour 1</a:t>
            </a:fld>
            <a:endParaRPr lang="en-US" sz="1400" b="1" dirty="0" err="1" smtClean="0">
              <a:solidFill>
                <a:schemeClr val="tx1"/>
              </a:solidFill>
              <a:latin typeface="Corbel"/>
              <a:cs typeface="Corbel"/>
              <a:sym typeface="Arial"/>
            </a:endParaRPr>
          </a:p>
        </p:txBody>
      </p:sp>
      <p:sp>
        <p:nvSpPr>
          <p:cNvPr id="142" name="Rectangle 84"/>
          <p:cNvSpPr/>
          <p:nvPr>
            <p:custDataLst>
              <p:tags r:id="rId22"/>
            </p:custDataLst>
          </p:nvPr>
        </p:nvSpPr>
        <p:spPr>
          <a:xfrm>
            <a:off x="317500" y="1298724"/>
            <a:ext cx="3960813" cy="338554"/>
          </a:xfrm>
          <a:prstGeom prst="rect">
            <a:avLst/>
          </a:prstGeom>
          <a:solidFill>
            <a:srgbClr val="D9D9D9"/>
          </a:solidFill>
          <a:ln w="6350">
            <a:solidFill>
              <a:srgbClr val="BFBFBF"/>
            </a:solidFill>
          </a:ln>
          <a:extLst/>
        </p:spPr>
        <p:txBody>
          <a:bodyPr wrap="square" lIns="0" tIns="0" rIns="0" bIns="0" anchor="t" anchorCtr="0">
            <a:spAutoFit/>
          </a:bodyPr>
          <a:lstStyle/>
          <a:p>
            <a:pPr>
              <a:lnSpc>
                <a:spcPct val="90000"/>
              </a:lnSpc>
              <a:buClr>
                <a:schemeClr val="bg2"/>
              </a:buClr>
            </a:pPr>
            <a:r>
              <a:rPr lang="en-US" sz="2400" b="1" dirty="0" smtClean="0">
                <a:latin typeface="Corbel"/>
                <a:cs typeface="Corbel"/>
              </a:rPr>
              <a:t>Biomass </a:t>
            </a:r>
            <a:r>
              <a:rPr lang="en-US" sz="2400" dirty="0" smtClean="0">
                <a:latin typeface="Corbel"/>
                <a:cs typeface="Corbel"/>
              </a:rPr>
              <a:t>(t)</a:t>
            </a:r>
            <a:endParaRPr lang="en-US" sz="2400" dirty="0">
              <a:latin typeface="Corbel"/>
              <a:cs typeface="Corbel"/>
            </a:endParaRPr>
          </a:p>
        </p:txBody>
      </p:sp>
      <p:sp>
        <p:nvSpPr>
          <p:cNvPr id="143" name="Rectangle 113"/>
          <p:cNvSpPr/>
          <p:nvPr>
            <p:custDataLst>
              <p:tags r:id="rId23"/>
            </p:custDataLst>
          </p:nvPr>
        </p:nvSpPr>
        <p:spPr bwMode="auto">
          <a:xfrm>
            <a:off x="1182688" y="5561013"/>
            <a:ext cx="179387" cy="133350"/>
          </a:xfrm>
          <a:prstGeom prst="rect">
            <a:avLst/>
          </a:prstGeom>
          <a:solidFill>
            <a:srgbClr val="C3FF00"/>
          </a:solidFill>
          <a:ln w="9525" cap="rnd">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90000"/>
              </a:lnSpc>
              <a:spcBef>
                <a:spcPts val="900"/>
              </a:spcBef>
              <a:buClr>
                <a:schemeClr val="bg2"/>
              </a:buClr>
            </a:pPr>
            <a:endParaRPr lang="de-DE" sz="1600" dirty="0" err="1" smtClean="0">
              <a:solidFill>
                <a:schemeClr val="tx1"/>
              </a:solidFill>
              <a:latin typeface="Corbel"/>
              <a:cs typeface="Corbel"/>
            </a:endParaRPr>
          </a:p>
        </p:txBody>
      </p:sp>
      <p:sp>
        <p:nvSpPr>
          <p:cNvPr id="144" name="Rectangle 112"/>
          <p:cNvSpPr/>
          <p:nvPr>
            <p:custDataLst>
              <p:tags r:id="rId24"/>
            </p:custDataLst>
          </p:nvPr>
        </p:nvSpPr>
        <p:spPr bwMode="auto">
          <a:xfrm>
            <a:off x="358775" y="5561013"/>
            <a:ext cx="179387" cy="133350"/>
          </a:xfrm>
          <a:prstGeom prst="rect">
            <a:avLst/>
          </a:prstGeom>
          <a:solidFill>
            <a:srgbClr val="D9D9D9"/>
          </a:solidFill>
          <a:ln w="9525" cap="rnd">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90000"/>
              </a:lnSpc>
              <a:spcBef>
                <a:spcPts val="900"/>
              </a:spcBef>
              <a:buClr>
                <a:schemeClr val="bg2"/>
              </a:buClr>
            </a:pPr>
            <a:endParaRPr lang="de-DE" sz="1600" dirty="0" err="1" smtClean="0">
              <a:solidFill>
                <a:schemeClr val="tx1"/>
              </a:solidFill>
              <a:latin typeface="Corbel"/>
              <a:cs typeface="Corbel"/>
            </a:endParaRPr>
          </a:p>
        </p:txBody>
      </p:sp>
      <p:sp>
        <p:nvSpPr>
          <p:cNvPr id="145" name="Rectangle 98"/>
          <p:cNvSpPr/>
          <p:nvPr>
            <p:custDataLst>
              <p:tags r:id="rId25"/>
            </p:custDataLst>
          </p:nvPr>
        </p:nvSpPr>
        <p:spPr bwMode="auto">
          <a:xfrm>
            <a:off x="1412875" y="5557838"/>
            <a:ext cx="26035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nSpc>
                <a:spcPct val="90000"/>
              </a:lnSpc>
              <a:spcBef>
                <a:spcPct val="0"/>
              </a:spcBef>
              <a:spcAft>
                <a:spcPct val="0"/>
              </a:spcAft>
              <a:buClr>
                <a:schemeClr val="bg2"/>
              </a:buClr>
            </a:pPr>
            <a:fld id="{69F07E15-4C6B-48B5-B7F3-E0D182131140}" type="datetime'''''''''''''''''''''''''''R''''e''a''''''''''''l'''''">
              <a:rPr lang="en-US" sz="1050">
                <a:solidFill>
                  <a:schemeClr val="tx1"/>
                </a:solidFill>
                <a:latin typeface="Corbel"/>
                <a:cs typeface="Corbel"/>
              </a:rPr>
              <a:pPr/>
              <a:t>Real</a:t>
            </a:fld>
            <a:endParaRPr lang="en-US" sz="1050" dirty="0" err="1" smtClean="0">
              <a:solidFill>
                <a:schemeClr val="tx1"/>
              </a:solidFill>
              <a:latin typeface="Corbel"/>
              <a:cs typeface="Corbel"/>
              <a:sym typeface="Arial"/>
            </a:endParaRPr>
          </a:p>
        </p:txBody>
      </p:sp>
      <p:sp>
        <p:nvSpPr>
          <p:cNvPr id="146" name="Rectangle 99"/>
          <p:cNvSpPr/>
          <p:nvPr>
            <p:custDataLst>
              <p:tags r:id="rId26"/>
            </p:custDataLst>
          </p:nvPr>
        </p:nvSpPr>
        <p:spPr bwMode="auto">
          <a:xfrm>
            <a:off x="588963" y="5557838"/>
            <a:ext cx="492125"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nSpc>
                <a:spcPct val="90000"/>
              </a:lnSpc>
              <a:spcBef>
                <a:spcPct val="0"/>
              </a:spcBef>
              <a:spcAft>
                <a:spcPct val="0"/>
              </a:spcAft>
              <a:buClr>
                <a:schemeClr val="bg2"/>
              </a:buClr>
            </a:pPr>
            <a:fld id="{66EFE190-1FD2-4842-93AE-36EA2F67005C}" type="datetime'''''''F''''''or''''''''''''ec''''''''''''as''t'''''''''">
              <a:rPr lang="en-US" sz="1050">
                <a:solidFill>
                  <a:schemeClr val="tx1"/>
                </a:solidFill>
                <a:latin typeface="Corbel"/>
                <a:cs typeface="Corbel"/>
              </a:rPr>
              <a:pPr/>
              <a:t>Forecast</a:t>
            </a:fld>
            <a:endParaRPr lang="en-US" sz="1050" dirty="0" err="1" smtClean="0">
              <a:solidFill>
                <a:schemeClr val="tx1"/>
              </a:solidFill>
              <a:latin typeface="Corbel"/>
              <a:cs typeface="Corbel"/>
              <a:sym typeface="Arial"/>
            </a:endParaRPr>
          </a:p>
        </p:txBody>
      </p:sp>
      <p:sp>
        <p:nvSpPr>
          <p:cNvPr id="149" name="Legende mit Linie (1) 9"/>
          <p:cNvSpPr>
            <a:spLocks/>
          </p:cNvSpPr>
          <p:nvPr>
            <p:custDataLst>
              <p:tags r:id="rId27"/>
            </p:custDataLst>
          </p:nvPr>
        </p:nvSpPr>
        <p:spPr bwMode="auto">
          <a:xfrm>
            <a:off x="2507675" y="2828569"/>
            <a:ext cx="1683326" cy="307777"/>
          </a:xfrm>
          <a:prstGeom prst="borderCallout1">
            <a:avLst>
              <a:gd name="adj1" fmla="val 101439"/>
              <a:gd name="adj2" fmla="val 49996"/>
              <a:gd name="adj3" fmla="val 259142"/>
              <a:gd name="adj4" fmla="val 30481"/>
            </a:avLst>
          </a:prstGeom>
          <a:solidFill>
            <a:schemeClr val="bg1">
              <a:lumMod val="85000"/>
            </a:schemeClr>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defTabSz="392369"/>
            <a:r>
              <a:rPr lang="en-US" sz="1400" dirty="0" smtClean="0">
                <a:solidFill>
                  <a:srgbClr val="000000"/>
                </a:solidFill>
                <a:latin typeface="Corbel"/>
                <a:cs typeface="Corbel"/>
              </a:rPr>
              <a:t>Weed infestations</a:t>
            </a:r>
            <a:endParaRPr lang="en-US" sz="1400" dirty="0">
              <a:solidFill>
                <a:srgbClr val="000000"/>
              </a:solidFill>
              <a:latin typeface="Corbel"/>
              <a:cs typeface="Corbel"/>
            </a:endParaRPr>
          </a:p>
        </p:txBody>
      </p:sp>
      <p:sp>
        <p:nvSpPr>
          <p:cNvPr id="150" name="Legende mit Linie (1) 9"/>
          <p:cNvSpPr>
            <a:spLocks/>
          </p:cNvSpPr>
          <p:nvPr>
            <p:custDataLst>
              <p:tags r:id="rId28"/>
            </p:custDataLst>
          </p:nvPr>
        </p:nvSpPr>
        <p:spPr bwMode="auto">
          <a:xfrm>
            <a:off x="2518093" y="2094123"/>
            <a:ext cx="1669258" cy="523220"/>
          </a:xfrm>
          <a:prstGeom prst="borderCallout1">
            <a:avLst>
              <a:gd name="adj1" fmla="val 47068"/>
              <a:gd name="adj2" fmla="val -466"/>
              <a:gd name="adj3" fmla="val 40217"/>
              <a:gd name="adj4" fmla="val -27258"/>
            </a:avLst>
          </a:prstGeom>
          <a:solidFill>
            <a:schemeClr val="bg1">
              <a:lumMod val="85000"/>
            </a:schemeClr>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defTabSz="392369"/>
            <a:r>
              <a:rPr lang="en-US" sz="1400" dirty="0" smtClean="0">
                <a:solidFill>
                  <a:srgbClr val="000000"/>
                </a:solidFill>
                <a:latin typeface="Corbel"/>
                <a:cs typeface="Corbel"/>
              </a:rPr>
              <a:t>One field not be harvested</a:t>
            </a:r>
            <a:endParaRPr lang="en-US" sz="1400" dirty="0">
              <a:solidFill>
                <a:srgbClr val="000000"/>
              </a:solidFill>
              <a:latin typeface="Corbel"/>
              <a:cs typeface="Corbel"/>
            </a:endParaRPr>
          </a:p>
        </p:txBody>
      </p:sp>
      <p:sp>
        <p:nvSpPr>
          <p:cNvPr id="65" name="Rechteck 64"/>
          <p:cNvSpPr/>
          <p:nvPr/>
        </p:nvSpPr>
        <p:spPr>
          <a:xfrm>
            <a:off x="304800" y="5988616"/>
            <a:ext cx="8686800" cy="276999"/>
          </a:xfrm>
          <a:prstGeom prst="rect">
            <a:avLst/>
          </a:prstGeom>
        </p:spPr>
        <p:txBody>
          <a:bodyPr wrap="square">
            <a:spAutoFit/>
          </a:bodyPr>
          <a:lstStyle/>
          <a:p>
            <a:pPr algn="l"/>
            <a:r>
              <a:rPr lang="en-US" sz="1200" dirty="0" smtClean="0">
                <a:latin typeface="Corbel"/>
                <a:cs typeface="Corbel"/>
              </a:rPr>
              <a:t>* 16 </a:t>
            </a:r>
            <a:r>
              <a:rPr lang="en-US" sz="1200" dirty="0">
                <a:latin typeface="Corbel"/>
                <a:cs typeface="Corbel"/>
              </a:rPr>
              <a:t>fields to be </a:t>
            </a:r>
            <a:r>
              <a:rPr lang="en-US" sz="1200" dirty="0" smtClean="0">
                <a:latin typeface="Corbel"/>
                <a:cs typeface="Corbel"/>
              </a:rPr>
              <a:t>harvested; avg. dist. </a:t>
            </a:r>
            <a:r>
              <a:rPr lang="en-US" sz="1200" dirty="0" err="1">
                <a:latin typeface="Corbel"/>
                <a:cs typeface="Corbel"/>
              </a:rPr>
              <a:t>b</a:t>
            </a:r>
            <a:r>
              <a:rPr lang="en-US" sz="1200" dirty="0" err="1" smtClean="0">
                <a:latin typeface="Corbel"/>
                <a:cs typeface="Corbel"/>
              </a:rPr>
              <a:t>etw</a:t>
            </a:r>
            <a:r>
              <a:rPr lang="en-US" sz="1200" dirty="0" smtClean="0">
                <a:latin typeface="Corbel"/>
                <a:cs typeface="Corbel"/>
              </a:rPr>
              <a:t>. </a:t>
            </a:r>
            <a:r>
              <a:rPr lang="en-US" sz="1200" dirty="0">
                <a:latin typeface="Corbel"/>
                <a:cs typeface="Corbel"/>
              </a:rPr>
              <a:t>field and </a:t>
            </a:r>
            <a:r>
              <a:rPr lang="en-US" sz="1200" dirty="0" smtClean="0">
                <a:latin typeface="Corbel"/>
                <a:cs typeface="Corbel"/>
              </a:rPr>
              <a:t>silo: 9.5 km; average </a:t>
            </a:r>
            <a:r>
              <a:rPr lang="en-US" sz="1200" dirty="0">
                <a:latin typeface="Corbel"/>
                <a:cs typeface="Corbel"/>
              </a:rPr>
              <a:t>exploitable </a:t>
            </a:r>
            <a:r>
              <a:rPr lang="en-US" sz="1200" dirty="0" smtClean="0">
                <a:latin typeface="Corbel"/>
                <a:cs typeface="Corbel"/>
              </a:rPr>
              <a:t>acreage: </a:t>
            </a:r>
            <a:r>
              <a:rPr lang="en-US" sz="1200" dirty="0">
                <a:latin typeface="Corbel"/>
                <a:cs typeface="Corbel"/>
              </a:rPr>
              <a:t>2.44 ha </a:t>
            </a:r>
            <a:endParaRPr lang="de-DE" sz="1200" dirty="0"/>
          </a:p>
        </p:txBody>
      </p:sp>
      <p:pic>
        <p:nvPicPr>
          <p:cNvPr id="33" name="Bild 32" descr="Bild 4.png"/>
          <p:cNvPicPr>
            <a:picLocks noChangeAspect="1"/>
          </p:cNvPicPr>
          <p:nvPr/>
        </p:nvPicPr>
        <p:blipFill>
          <a:blip r:embed="rId32"/>
          <a:stretch>
            <a:fillRect/>
          </a:stretch>
        </p:blipFill>
        <p:spPr>
          <a:xfrm>
            <a:off x="8074966" y="1063626"/>
            <a:ext cx="820926" cy="320674"/>
          </a:xfrm>
          <a:prstGeom prst="rect">
            <a:avLst/>
          </a:prstGeom>
        </p:spPr>
      </p:pic>
    </p:spTree>
    <p:extLst>
      <p:ext uri="{BB962C8B-B14F-4D97-AF65-F5344CB8AC3E}">
        <p14:creationId xmlns:p14="http://schemas.microsoft.com/office/powerpoint/2010/main" val="7542092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p:cNvPicPr>
            <a:picLocks noChangeAspect="1" noChangeArrowheads="1"/>
          </p:cNvPicPr>
          <p:nvPr/>
        </p:nvPicPr>
        <p:blipFill>
          <a:blip r:embed="rId3">
            <a:lum bright="70000"/>
            <a:grayscl/>
          </a:blip>
          <a:srcRect/>
          <a:stretch>
            <a:fillRect/>
          </a:stretch>
        </p:blipFill>
        <p:spPr bwMode="auto">
          <a:xfrm>
            <a:off x="639763" y="2500313"/>
            <a:ext cx="5618162" cy="3308350"/>
          </a:xfrm>
          <a:prstGeom prst="rect">
            <a:avLst/>
          </a:prstGeom>
          <a:noFill/>
          <a:ln w="9525">
            <a:noFill/>
            <a:miter lim="800000"/>
            <a:headEnd/>
            <a:tailEnd/>
          </a:ln>
          <a:effectLst/>
        </p:spPr>
      </p:pic>
      <p:sp>
        <p:nvSpPr>
          <p:cNvPr id="1488899" name="Rectangle 3"/>
          <p:cNvSpPr>
            <a:spLocks noGrp="1" noChangeArrowheads="1"/>
          </p:cNvSpPr>
          <p:nvPr>
            <p:ph type="title" idx="4294967295"/>
          </p:nvPr>
        </p:nvSpPr>
        <p:spPr/>
        <p:txBody>
          <a:bodyPr/>
          <a:lstStyle/>
          <a:p>
            <a:r>
              <a:rPr lang="de-DE"/>
              <a:t> </a:t>
            </a:r>
          </a:p>
        </p:txBody>
      </p:sp>
      <p:grpSp>
        <p:nvGrpSpPr>
          <p:cNvPr id="2" name="Group 4"/>
          <p:cNvGrpSpPr>
            <a:grpSpLocks/>
          </p:cNvGrpSpPr>
          <p:nvPr/>
        </p:nvGrpSpPr>
        <p:grpSpPr bwMode="auto">
          <a:xfrm>
            <a:off x="3324225" y="5270500"/>
            <a:ext cx="2490788" cy="215900"/>
            <a:chOff x="219" y="779"/>
            <a:chExt cx="1569" cy="136"/>
          </a:xfrm>
        </p:grpSpPr>
        <p:sp>
          <p:nvSpPr>
            <p:cNvPr id="1488901" name="Rectangle 5"/>
            <p:cNvSpPr>
              <a:spLocks noChangeArrowheads="1"/>
            </p:cNvSpPr>
            <p:nvPr/>
          </p:nvSpPr>
          <p:spPr bwMode="auto">
            <a:xfrm>
              <a:off x="219" y="779"/>
              <a:ext cx="1569" cy="125"/>
            </a:xfrm>
            <a:prstGeom prst="rect">
              <a:avLst/>
            </a:prstGeom>
            <a:noFill/>
            <a:ln w="12700">
              <a:noFill/>
              <a:miter lim="800000"/>
              <a:headEnd/>
              <a:tailEnd/>
            </a:ln>
            <a:effectLst/>
          </p:spPr>
          <p:txBody>
            <a:bodyPr>
              <a:prstTxWarp prst="textNoShape">
                <a:avLst/>
              </a:prstTxWarp>
              <a:spAutoFit/>
            </a:bodyPr>
            <a:lstStyle/>
            <a:p>
              <a:pPr defTabSz="762000"/>
              <a:endParaRPr lang="de-DE" sz="700" b="1">
                <a:solidFill>
                  <a:srgbClr val="0019A8"/>
                </a:solidFill>
                <a:latin typeface="Arial" pitchFamily="-108" charset="0"/>
              </a:endParaRPr>
            </a:p>
          </p:txBody>
        </p:sp>
        <p:sp>
          <p:nvSpPr>
            <p:cNvPr id="1488902" name="Rectangle 6"/>
            <p:cNvSpPr>
              <a:spLocks noChangeArrowheads="1"/>
            </p:cNvSpPr>
            <p:nvPr/>
          </p:nvSpPr>
          <p:spPr bwMode="auto">
            <a:xfrm>
              <a:off x="1564" y="780"/>
              <a:ext cx="144" cy="135"/>
            </a:xfrm>
            <a:prstGeom prst="rect">
              <a:avLst/>
            </a:prstGeom>
            <a:noFill/>
            <a:ln w="12700">
              <a:noFill/>
              <a:miter lim="800000"/>
              <a:headEnd/>
              <a:tailEnd/>
            </a:ln>
            <a:effectLst/>
          </p:spPr>
          <p:txBody>
            <a:bodyPr>
              <a:prstTxWarp prst="textNoShape">
                <a:avLst/>
              </a:prstTxWarp>
              <a:spAutoFit/>
            </a:bodyPr>
            <a:lstStyle/>
            <a:p>
              <a:pPr defTabSz="762000" eaLnBrk="1" hangingPunct="1"/>
              <a:endParaRPr lang="de-DE" sz="800" b="1">
                <a:solidFill>
                  <a:srgbClr val="0019A8"/>
                </a:solidFill>
                <a:latin typeface="Arial" pitchFamily="-108" charset="0"/>
              </a:endParaRPr>
            </a:p>
          </p:txBody>
        </p:sp>
      </p:grpSp>
      <p:sp>
        <p:nvSpPr>
          <p:cNvPr id="1488903" name="Rectangle 7"/>
          <p:cNvSpPr>
            <a:spLocks noChangeArrowheads="1"/>
          </p:cNvSpPr>
          <p:nvPr/>
        </p:nvSpPr>
        <p:spPr bwMode="auto">
          <a:xfrm>
            <a:off x="1019175" y="2085975"/>
            <a:ext cx="7727950" cy="1874838"/>
          </a:xfrm>
          <a:prstGeom prst="rect">
            <a:avLst/>
          </a:prstGeom>
          <a:noFill/>
          <a:ln w="12700">
            <a:noFill/>
            <a:miter lim="800000"/>
            <a:headEnd/>
            <a:tailEnd/>
          </a:ln>
          <a:effectLst/>
        </p:spPr>
        <p:txBody>
          <a:bodyPr wrap="none" lIns="19124" tIns="27093" rIns="19124" bIns="27093">
            <a:prstTxWarp prst="textNoShape">
              <a:avLst/>
            </a:prstTxWarp>
          </a:bodyPr>
          <a:lstStyle/>
          <a:p>
            <a:pPr algn="r" defTabSz="765175">
              <a:tabLst>
                <a:tab pos="357188" algn="l"/>
                <a:tab pos="714375" algn="l"/>
                <a:tab pos="1084263" algn="l"/>
              </a:tabLst>
            </a:pPr>
            <a:endParaRPr lang="en-US" sz="4800" b="1" dirty="0" smtClean="0">
              <a:solidFill>
                <a:srgbClr val="606060"/>
              </a:solidFill>
              <a:latin typeface="Corbel"/>
              <a:cs typeface="Corbel"/>
            </a:endParaRPr>
          </a:p>
          <a:p>
            <a:pPr algn="r" defTabSz="765175">
              <a:tabLst>
                <a:tab pos="357188" algn="l"/>
                <a:tab pos="714375" algn="l"/>
                <a:tab pos="1084263" algn="l"/>
              </a:tabLst>
            </a:pPr>
            <a:r>
              <a:rPr lang="en-US" sz="4800" b="1" dirty="0" smtClean="0">
                <a:solidFill>
                  <a:srgbClr val="606060"/>
                </a:solidFill>
                <a:latin typeface="Corbel"/>
                <a:cs typeface="Corbel"/>
              </a:rPr>
              <a:t>Existing soil quality maps</a:t>
            </a:r>
          </a:p>
          <a:p>
            <a:pPr algn="r" defTabSz="765175">
              <a:tabLst>
                <a:tab pos="357188" algn="l"/>
                <a:tab pos="714375" algn="l"/>
                <a:tab pos="1084263" algn="l"/>
              </a:tabLst>
            </a:pPr>
            <a:r>
              <a:rPr lang="de-DE" sz="4800" b="1" dirty="0" smtClean="0">
                <a:solidFill>
                  <a:srgbClr val="606060"/>
                </a:solidFill>
                <a:latin typeface="Corbel"/>
                <a:cs typeface="Corbel"/>
              </a:rPr>
              <a:t>m</a:t>
            </a:r>
            <a:r>
              <a:rPr lang="en-US" sz="4800" b="1" dirty="0" smtClean="0">
                <a:solidFill>
                  <a:srgbClr val="606060"/>
                </a:solidFill>
                <a:latin typeface="Corbel"/>
                <a:cs typeface="Corbel"/>
              </a:rPr>
              <a:t>ay be improved</a:t>
            </a:r>
          </a:p>
          <a:p>
            <a:pPr algn="r" defTabSz="765175">
              <a:tabLst>
                <a:tab pos="357188" algn="l"/>
                <a:tab pos="714375" algn="l"/>
                <a:tab pos="1084263" algn="l"/>
              </a:tabLst>
            </a:pPr>
            <a:endParaRPr lang="en-US" sz="4800" dirty="0">
              <a:solidFill>
                <a:srgbClr val="606060"/>
              </a:solidFill>
              <a:latin typeface="Corbel"/>
              <a:cs typeface="Corbel"/>
            </a:endParaRPr>
          </a:p>
        </p:txBody>
      </p:sp>
      <p:sp>
        <p:nvSpPr>
          <p:cNvPr id="9" name="Rechteck 8"/>
          <p:cNvSpPr/>
          <p:nvPr/>
        </p:nvSpPr>
        <p:spPr bwMode="auto">
          <a:xfrm>
            <a:off x="196850" y="431800"/>
            <a:ext cx="875665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497610554"/>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460375"/>
            <a:ext cx="8474075" cy="457200"/>
          </a:xfrm>
        </p:spPr>
        <p:txBody>
          <a:bodyPr bIns="0" anchor="ctr"/>
          <a:lstStyle/>
          <a:p>
            <a:pPr eaLnBrk="1" hangingPunct="1"/>
            <a:r>
              <a:rPr lang="en-GB" dirty="0" smtClean="0">
                <a:solidFill>
                  <a:srgbClr val="606060"/>
                </a:solidFill>
                <a:latin typeface="Corbel"/>
                <a:ea typeface="ＭＳ Ｐゴシック" pitchFamily="-108" charset="-128"/>
                <a:cs typeface="Corbel"/>
              </a:rPr>
              <a:t> </a:t>
            </a:r>
          </a:p>
        </p:txBody>
      </p:sp>
      <p:sp>
        <p:nvSpPr>
          <p:cNvPr id="11" name="Rectangle 2"/>
          <p:cNvSpPr txBox="1">
            <a:spLocks noChangeArrowheads="1"/>
          </p:cNvSpPr>
          <p:nvPr>
            <p:custDataLst>
              <p:tags r:id="rId1"/>
            </p:custDataLst>
          </p:nvPr>
        </p:nvSpPr>
        <p:spPr>
          <a:xfrm>
            <a:off x="244507" y="406241"/>
            <a:ext cx="8745984" cy="664797"/>
          </a:xfrm>
          <a:prstGeom prst="rect">
            <a:avLst/>
          </a:prstGeom>
        </p:spPr>
        <p:txBody>
          <a:bodyPr wrap="square" anchor="ctr">
            <a:noAutofit/>
          </a:bodyPr>
          <a:lstStyle>
            <a:lvl1pPr algn="l" rtl="0" eaLnBrk="0" fontAlgn="base" hangingPunct="0">
              <a:lnSpc>
                <a:spcPct val="90000"/>
              </a:lnSpc>
              <a:spcBef>
                <a:spcPct val="0"/>
              </a:spcBef>
              <a:spcAft>
                <a:spcPct val="0"/>
              </a:spcAft>
              <a:defRPr sz="2000">
                <a:solidFill>
                  <a:srgbClr val="A0A0A0"/>
                </a:solidFill>
                <a:latin typeface="+mj-lt"/>
                <a:ea typeface="ＭＳ Ｐゴシック" pitchFamily="-112" charset="-128"/>
                <a:cs typeface="ＭＳ Ｐゴシック" pitchFamily="-112" charset="-128"/>
              </a:defRPr>
            </a:lvl1pPr>
            <a:lvl2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2pPr>
            <a:lvl3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3pPr>
            <a:lvl4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4pPr>
            <a:lvl5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5pPr>
            <a:lvl6pPr marL="457200" algn="l" rtl="0" fontAlgn="base">
              <a:spcBef>
                <a:spcPct val="0"/>
              </a:spcBef>
              <a:spcAft>
                <a:spcPct val="0"/>
              </a:spcAft>
              <a:defRPr sz="2000">
                <a:solidFill>
                  <a:srgbClr val="A0A0A0"/>
                </a:solidFill>
                <a:latin typeface="Arial" pitchFamily="-112" charset="0"/>
              </a:defRPr>
            </a:lvl6pPr>
            <a:lvl7pPr marL="914400" algn="l" rtl="0" fontAlgn="base">
              <a:spcBef>
                <a:spcPct val="0"/>
              </a:spcBef>
              <a:spcAft>
                <a:spcPct val="0"/>
              </a:spcAft>
              <a:defRPr sz="2000">
                <a:solidFill>
                  <a:srgbClr val="A0A0A0"/>
                </a:solidFill>
                <a:latin typeface="Arial" pitchFamily="-112" charset="0"/>
              </a:defRPr>
            </a:lvl7pPr>
            <a:lvl8pPr marL="1371600" algn="l" rtl="0" fontAlgn="base">
              <a:spcBef>
                <a:spcPct val="0"/>
              </a:spcBef>
              <a:spcAft>
                <a:spcPct val="0"/>
              </a:spcAft>
              <a:defRPr sz="2000">
                <a:solidFill>
                  <a:srgbClr val="A0A0A0"/>
                </a:solidFill>
                <a:latin typeface="Arial" pitchFamily="-112" charset="0"/>
              </a:defRPr>
            </a:lvl8pPr>
            <a:lvl9pPr marL="1828800" algn="l" rtl="0" fontAlgn="base">
              <a:spcBef>
                <a:spcPct val="0"/>
              </a:spcBef>
              <a:spcAft>
                <a:spcPct val="0"/>
              </a:spcAft>
              <a:defRPr sz="2000">
                <a:solidFill>
                  <a:srgbClr val="A0A0A0"/>
                </a:solidFill>
                <a:latin typeface="Arial" pitchFamily="-112" charset="0"/>
              </a:defRPr>
            </a:lvl9pPr>
          </a:lstStyle>
          <a:p>
            <a:r>
              <a:rPr lang="en-US" smtClean="0">
                <a:solidFill>
                  <a:srgbClr val="606060"/>
                </a:solidFill>
                <a:latin typeface="Corbel"/>
                <a:cs typeface="Corbel"/>
              </a:rPr>
              <a:t>China needs to build three cities larger than Sydney every year until 2030 to accommodate rural to urban migration</a:t>
            </a:r>
          </a:p>
        </p:txBody>
      </p:sp>
      <p:sp>
        <p:nvSpPr>
          <p:cNvPr id="10" name="Rechteck 9"/>
          <p:cNvSpPr/>
          <p:nvPr/>
        </p:nvSpPr>
        <p:spPr>
          <a:xfrm>
            <a:off x="228600" y="5765453"/>
            <a:ext cx="7480300" cy="407804"/>
          </a:xfrm>
          <a:prstGeom prst="rect">
            <a:avLst/>
          </a:prstGeom>
        </p:spPr>
        <p:txBody>
          <a:bodyPr wrap="square">
            <a:spAutoFit/>
          </a:bodyPr>
          <a:lstStyle/>
          <a:p>
            <a:pPr algn="l">
              <a:tabLst>
                <a:tab pos="1612900" algn="l"/>
              </a:tabLst>
            </a:pPr>
            <a:r>
              <a:rPr lang="en-US" sz="1050" smtClean="0">
                <a:solidFill>
                  <a:srgbClr val="606060"/>
                </a:solidFill>
                <a:latin typeface="Corbel"/>
                <a:cs typeface="Corbel"/>
              </a:rPr>
              <a:t>Image </a:t>
            </a:r>
            <a:r>
              <a:rPr lang="en-US" sz="1000" smtClean="0">
                <a:solidFill>
                  <a:srgbClr val="606060"/>
                </a:solidFill>
                <a:latin typeface="Corbel"/>
                <a:cs typeface="Corbel"/>
              </a:rPr>
              <a:t>sources: The Chinese UPLA urban planning network, </a:t>
            </a:r>
            <a:r>
              <a:rPr lang="en-US" sz="1000" smtClean="0">
                <a:solidFill>
                  <a:srgbClr val="606060"/>
                </a:solidFill>
                <a:latin typeface="Corbel"/>
                <a:cs typeface="Corbel"/>
                <a:hlinkClick r:id="rId4"/>
              </a:rPr>
              <a:t>http://www.upla.cn</a:t>
            </a:r>
            <a:endParaRPr lang="en-US" sz="1000" smtClean="0">
              <a:solidFill>
                <a:srgbClr val="606060"/>
              </a:solidFill>
              <a:latin typeface="Corbel"/>
              <a:cs typeface="Corbel"/>
            </a:endParaRPr>
          </a:p>
          <a:p>
            <a:pPr algn="l">
              <a:tabLst>
                <a:tab pos="1612900" algn="l"/>
              </a:tabLst>
            </a:pPr>
            <a:r>
              <a:rPr lang="en-US" sz="1000" i="1" smtClean="0">
                <a:solidFill>
                  <a:srgbClr val="606060"/>
                </a:solidFill>
                <a:latin typeface="Corbel"/>
                <a:cs typeface="Corbel"/>
              </a:rPr>
              <a:t>Statistic derived from analysis of the United Nations, World Urbanization Prospects, The 2007 Revision Population Database</a:t>
            </a:r>
            <a:r>
              <a:rPr lang="en-US" sz="1000" smtClean="0">
                <a:solidFill>
                  <a:srgbClr val="606060"/>
                </a:solidFill>
                <a:latin typeface="Corbel"/>
                <a:cs typeface="Corbel"/>
              </a:rPr>
              <a:t>	</a:t>
            </a:r>
            <a:endParaRPr lang="en-US" sz="1000">
              <a:solidFill>
                <a:srgbClr val="606060"/>
              </a:solidFill>
              <a:latin typeface="Corbel"/>
              <a:cs typeface="Corbel"/>
            </a:endParaRPr>
          </a:p>
        </p:txBody>
      </p:sp>
      <p:pic>
        <p:nvPicPr>
          <p:cNvPr id="4" name="Bild 3" descr="Bildschirmfoto 2012-06-22 um 10.35.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019" y="2051050"/>
            <a:ext cx="3112786" cy="2509061"/>
          </a:xfrm>
          <a:prstGeom prst="rect">
            <a:avLst/>
          </a:prstGeom>
          <a:solidFill>
            <a:srgbClr val="FFFFFF">
              <a:shade val="85000"/>
            </a:srgbClr>
          </a:solidFill>
          <a:ln w="63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5" name="Rechteck 74"/>
          <p:cNvSpPr/>
          <p:nvPr/>
        </p:nvSpPr>
        <p:spPr>
          <a:xfrm>
            <a:off x="1707088" y="4722823"/>
            <a:ext cx="1844681" cy="338554"/>
          </a:xfrm>
          <a:prstGeom prst="rect">
            <a:avLst/>
          </a:prstGeom>
        </p:spPr>
        <p:txBody>
          <a:bodyPr wrap="square">
            <a:spAutoFit/>
          </a:bodyPr>
          <a:lstStyle/>
          <a:p>
            <a:pPr>
              <a:buClr>
                <a:srgbClr val="98CC0F"/>
              </a:buClr>
              <a:defRPr/>
            </a:pPr>
            <a:r>
              <a:rPr lang="en-US" sz="1600" b="1" dirty="0" smtClean="0">
                <a:solidFill>
                  <a:srgbClr val="3366FF"/>
                </a:solidFill>
                <a:latin typeface="Corbel"/>
                <a:cs typeface="Corbel"/>
              </a:rPr>
              <a:t>Shenzhen, 1982</a:t>
            </a:r>
            <a:endParaRPr lang="en-US" sz="1600" dirty="0">
              <a:solidFill>
                <a:srgbClr val="606060"/>
              </a:solidFill>
              <a:latin typeface="Corbel"/>
              <a:cs typeface="Corbel"/>
            </a:endParaRPr>
          </a:p>
        </p:txBody>
      </p:sp>
      <p:grpSp>
        <p:nvGrpSpPr>
          <p:cNvPr id="2" name="Gruppierung 1"/>
          <p:cNvGrpSpPr/>
          <p:nvPr/>
        </p:nvGrpSpPr>
        <p:grpSpPr>
          <a:xfrm>
            <a:off x="5111750" y="2057400"/>
            <a:ext cx="3112787" cy="3003977"/>
            <a:chOff x="5111750" y="2057400"/>
            <a:chExt cx="3112787" cy="3003977"/>
          </a:xfrm>
        </p:grpSpPr>
        <p:pic>
          <p:nvPicPr>
            <p:cNvPr id="3" name="Bild 2" descr="Bildschirmfoto 2012-06-22 um 10.33.13.png"/>
            <p:cNvPicPr>
              <a:picLocks noChangeAspect="1"/>
            </p:cNvPicPr>
            <p:nvPr/>
          </p:nvPicPr>
          <p:blipFill rotWithShape="1">
            <a:blip r:embed="rId6">
              <a:extLst>
                <a:ext uri="{28A0092B-C50C-407E-A947-70E740481C1C}">
                  <a14:useLocalDpi xmlns:a14="http://schemas.microsoft.com/office/drawing/2010/main" val="0"/>
                </a:ext>
              </a:extLst>
            </a:blip>
            <a:srcRect l="12209" r="156" b="15299"/>
            <a:stretch/>
          </p:blipFill>
          <p:spPr>
            <a:xfrm>
              <a:off x="5111750" y="2057400"/>
              <a:ext cx="3112787" cy="2514600"/>
            </a:xfrm>
            <a:prstGeom prst="rect">
              <a:avLst/>
            </a:prstGeom>
            <a:solidFill>
              <a:srgbClr val="FFFFFF">
                <a:shade val="85000"/>
              </a:srgbClr>
            </a:solidFill>
            <a:ln w="63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6" name="Rechteck 75"/>
            <p:cNvSpPr/>
            <p:nvPr/>
          </p:nvSpPr>
          <p:spPr>
            <a:xfrm>
              <a:off x="5915019" y="4722823"/>
              <a:ext cx="1844681" cy="338554"/>
            </a:xfrm>
            <a:prstGeom prst="rect">
              <a:avLst/>
            </a:prstGeom>
          </p:spPr>
          <p:txBody>
            <a:bodyPr wrap="square">
              <a:spAutoFit/>
            </a:bodyPr>
            <a:lstStyle/>
            <a:p>
              <a:pPr>
                <a:buClr>
                  <a:srgbClr val="98CC0F"/>
                </a:buClr>
                <a:defRPr/>
              </a:pPr>
              <a:r>
                <a:rPr lang="en-US" sz="1600" b="1" dirty="0" smtClean="0">
                  <a:solidFill>
                    <a:srgbClr val="3366FF"/>
                  </a:solidFill>
                  <a:latin typeface="Corbel"/>
                  <a:cs typeface="Corbel"/>
                </a:rPr>
                <a:t>Shenzhen, 2007</a:t>
              </a:r>
              <a:endParaRPr lang="en-US" sz="1600" dirty="0">
                <a:solidFill>
                  <a:srgbClr val="606060"/>
                </a:solidFill>
                <a:latin typeface="Corbel"/>
                <a:cs typeface="Corbel"/>
              </a:endParaRPr>
            </a:p>
          </p:txBody>
        </p:sp>
      </p:grpSp>
    </p:spTree>
    <p:extLst>
      <p:ext uri="{BB962C8B-B14F-4D97-AF65-F5344CB8AC3E}">
        <p14:creationId xmlns:p14="http://schemas.microsoft.com/office/powerpoint/2010/main" val="411946994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11"/>
          <p:cNvGrpSpPr>
            <a:grpSpLocks/>
          </p:cNvGrpSpPr>
          <p:nvPr/>
        </p:nvGrpSpPr>
        <p:grpSpPr bwMode="auto">
          <a:xfrm>
            <a:off x="1203325" y="1336675"/>
            <a:ext cx="6831013" cy="4410075"/>
            <a:chOff x="542" y="726"/>
            <a:chExt cx="4931" cy="3183"/>
          </a:xfrm>
          <a:effectLst>
            <a:outerShdw blurRad="149225" dist="165100" dir="2700000" algn="tl" rotWithShape="0">
              <a:schemeClr val="bg2">
                <a:lumMod val="50000"/>
                <a:alpha val="43000"/>
              </a:schemeClr>
            </a:outerShdw>
          </a:effectLst>
        </p:grpSpPr>
        <p:pic>
          <p:nvPicPr>
            <p:cNvPr id="39939" name="Picture 3"/>
            <p:cNvPicPr>
              <a:picLocks noChangeAspect="1" noChangeArrowheads="1"/>
            </p:cNvPicPr>
            <p:nvPr/>
          </p:nvPicPr>
          <p:blipFill>
            <a:blip r:embed="rId3"/>
            <a:srcRect l="50000" t="17781" r="8066" b="17023"/>
            <a:stretch>
              <a:fillRect/>
            </a:stretch>
          </p:blipFill>
          <p:spPr bwMode="auto">
            <a:xfrm>
              <a:off x="542" y="842"/>
              <a:ext cx="4931" cy="3067"/>
            </a:xfrm>
            <a:prstGeom prst="rect">
              <a:avLst/>
            </a:prstGeom>
            <a:noFill/>
            <a:ln w="9525">
              <a:solidFill>
                <a:srgbClr val="C0C0C0"/>
              </a:solidFill>
              <a:miter lim="800000"/>
              <a:headEnd/>
              <a:tailEnd/>
            </a:ln>
            <a:effectLst>
              <a:outerShdw blurRad="63500" dist="38099" dir="2700000" algn="ctr" rotWithShape="0">
                <a:srgbClr val="000000">
                  <a:alpha val="74998"/>
                </a:srgbClr>
              </a:outerShdw>
            </a:effectLst>
          </p:spPr>
        </p:pic>
        <p:pic>
          <p:nvPicPr>
            <p:cNvPr id="36870" name="Picture 4" descr="neu-10"/>
            <p:cNvPicPr>
              <a:picLocks noChangeAspect="1" noChangeArrowheads="1"/>
            </p:cNvPicPr>
            <p:nvPr/>
          </p:nvPicPr>
          <p:blipFill>
            <a:blip r:embed="rId4"/>
            <a:srcRect/>
            <a:stretch>
              <a:fillRect/>
            </a:stretch>
          </p:blipFill>
          <p:spPr bwMode="auto">
            <a:xfrm>
              <a:off x="600" y="726"/>
              <a:ext cx="4529" cy="3183"/>
            </a:xfrm>
            <a:prstGeom prst="rect">
              <a:avLst/>
            </a:prstGeom>
            <a:noFill/>
            <a:ln w="9525">
              <a:noFill/>
              <a:miter lim="800000"/>
              <a:headEnd/>
              <a:tailEnd/>
            </a:ln>
          </p:spPr>
        </p:pic>
        <p:sp>
          <p:nvSpPr>
            <p:cNvPr id="36871" name="Text Box 5"/>
            <p:cNvSpPr txBox="1">
              <a:spLocks noChangeArrowheads="1"/>
            </p:cNvSpPr>
            <p:nvPr/>
          </p:nvSpPr>
          <p:spPr bwMode="auto">
            <a:xfrm>
              <a:off x="1181" y="1770"/>
              <a:ext cx="296" cy="243"/>
            </a:xfrm>
            <a:prstGeom prst="rect">
              <a:avLst/>
            </a:prstGeom>
            <a:solidFill>
              <a:schemeClr val="bg1"/>
            </a:solidFill>
            <a:ln w="9525">
              <a:noFill/>
              <a:miter lim="800000"/>
              <a:headEnd/>
              <a:tailEnd/>
            </a:ln>
          </p:spPr>
          <p:txBody>
            <a:bodyPr wrap="none">
              <a:prstTxWarp prst="textNoShape">
                <a:avLst/>
              </a:prstTxWarp>
              <a:spAutoFit/>
            </a:bodyPr>
            <a:lstStyle/>
            <a:p>
              <a:pPr algn="l" eaLnBrk="1" hangingPunct="1"/>
              <a:r>
                <a:rPr lang="de-DE" sz="1600" b="1">
                  <a:solidFill>
                    <a:srgbClr val="3366FF"/>
                  </a:solidFill>
                  <a:latin typeface="Corbel"/>
                  <a:cs typeface="Corbel"/>
                </a:rPr>
                <a:t>40</a:t>
              </a:r>
            </a:p>
          </p:txBody>
        </p:sp>
        <p:sp>
          <p:nvSpPr>
            <p:cNvPr id="36872" name="Text Box 6"/>
            <p:cNvSpPr txBox="1">
              <a:spLocks noChangeArrowheads="1"/>
            </p:cNvSpPr>
            <p:nvPr/>
          </p:nvSpPr>
          <p:spPr bwMode="auto">
            <a:xfrm>
              <a:off x="1605" y="2395"/>
              <a:ext cx="278" cy="244"/>
            </a:xfrm>
            <a:prstGeom prst="rect">
              <a:avLst/>
            </a:prstGeom>
            <a:solidFill>
              <a:schemeClr val="bg1"/>
            </a:solidFill>
            <a:ln w="9525">
              <a:noFill/>
              <a:miter lim="800000"/>
              <a:headEnd/>
              <a:tailEnd/>
            </a:ln>
          </p:spPr>
          <p:txBody>
            <a:bodyPr wrap="none">
              <a:prstTxWarp prst="textNoShape">
                <a:avLst/>
              </a:prstTxWarp>
              <a:spAutoFit/>
            </a:bodyPr>
            <a:lstStyle/>
            <a:p>
              <a:pPr algn="l" eaLnBrk="1" hangingPunct="1"/>
              <a:r>
                <a:rPr lang="de-DE" sz="1600" b="1">
                  <a:solidFill>
                    <a:srgbClr val="3366FF"/>
                  </a:solidFill>
                  <a:latin typeface="Corbel"/>
                  <a:cs typeface="Corbel"/>
                </a:rPr>
                <a:t>33</a:t>
              </a:r>
            </a:p>
          </p:txBody>
        </p:sp>
        <p:sp>
          <p:nvSpPr>
            <p:cNvPr id="36873" name="Text Box 7"/>
            <p:cNvSpPr txBox="1">
              <a:spLocks noChangeArrowheads="1"/>
            </p:cNvSpPr>
            <p:nvPr/>
          </p:nvSpPr>
          <p:spPr bwMode="auto">
            <a:xfrm>
              <a:off x="3587" y="2434"/>
              <a:ext cx="295" cy="243"/>
            </a:xfrm>
            <a:prstGeom prst="rect">
              <a:avLst/>
            </a:prstGeom>
            <a:solidFill>
              <a:schemeClr val="bg1"/>
            </a:solidFill>
            <a:ln w="9525">
              <a:noFill/>
              <a:miter lim="800000"/>
              <a:headEnd/>
              <a:tailEnd/>
            </a:ln>
          </p:spPr>
          <p:txBody>
            <a:bodyPr wrap="none">
              <a:prstTxWarp prst="textNoShape">
                <a:avLst/>
              </a:prstTxWarp>
              <a:spAutoFit/>
            </a:bodyPr>
            <a:lstStyle/>
            <a:p>
              <a:pPr algn="l" eaLnBrk="1" hangingPunct="1"/>
              <a:r>
                <a:rPr lang="de-DE" sz="1600" b="1">
                  <a:solidFill>
                    <a:srgbClr val="3366FF"/>
                  </a:solidFill>
                  <a:latin typeface="Corbel"/>
                  <a:cs typeface="Corbel"/>
                </a:rPr>
                <a:t>44</a:t>
              </a:r>
            </a:p>
          </p:txBody>
        </p:sp>
        <p:sp>
          <p:nvSpPr>
            <p:cNvPr id="36874" name="Text Box 8"/>
            <p:cNvSpPr txBox="1">
              <a:spLocks noChangeArrowheads="1"/>
            </p:cNvSpPr>
            <p:nvPr/>
          </p:nvSpPr>
          <p:spPr bwMode="auto">
            <a:xfrm>
              <a:off x="4130" y="3288"/>
              <a:ext cx="278" cy="244"/>
            </a:xfrm>
            <a:prstGeom prst="rect">
              <a:avLst/>
            </a:prstGeom>
            <a:solidFill>
              <a:schemeClr val="bg1"/>
            </a:solidFill>
            <a:ln w="9525">
              <a:noFill/>
              <a:miter lim="800000"/>
              <a:headEnd/>
              <a:tailEnd/>
            </a:ln>
          </p:spPr>
          <p:txBody>
            <a:bodyPr wrap="none">
              <a:prstTxWarp prst="textNoShape">
                <a:avLst/>
              </a:prstTxWarp>
              <a:spAutoFit/>
            </a:bodyPr>
            <a:lstStyle/>
            <a:p>
              <a:pPr algn="l" eaLnBrk="1" hangingPunct="1"/>
              <a:r>
                <a:rPr lang="de-DE" sz="1600" b="1">
                  <a:solidFill>
                    <a:srgbClr val="3366FF"/>
                  </a:solidFill>
                  <a:latin typeface="Corbel"/>
                  <a:cs typeface="Corbel"/>
                </a:rPr>
                <a:t>53</a:t>
              </a:r>
            </a:p>
          </p:txBody>
        </p:sp>
        <p:sp>
          <p:nvSpPr>
            <p:cNvPr id="36875" name="Text Box 9"/>
            <p:cNvSpPr txBox="1">
              <a:spLocks noChangeArrowheads="1"/>
            </p:cNvSpPr>
            <p:nvPr/>
          </p:nvSpPr>
          <p:spPr bwMode="auto">
            <a:xfrm>
              <a:off x="2266" y="2900"/>
              <a:ext cx="295" cy="242"/>
            </a:xfrm>
            <a:prstGeom prst="rect">
              <a:avLst/>
            </a:prstGeom>
            <a:solidFill>
              <a:schemeClr val="bg1"/>
            </a:solidFill>
            <a:ln w="9525">
              <a:noFill/>
              <a:miter lim="800000"/>
              <a:headEnd/>
              <a:tailEnd/>
            </a:ln>
          </p:spPr>
          <p:txBody>
            <a:bodyPr wrap="none">
              <a:prstTxWarp prst="textNoShape">
                <a:avLst/>
              </a:prstTxWarp>
              <a:spAutoFit/>
            </a:bodyPr>
            <a:lstStyle/>
            <a:p>
              <a:pPr algn="l" eaLnBrk="1" hangingPunct="1"/>
              <a:r>
                <a:rPr lang="de-DE" sz="1600" b="1">
                  <a:solidFill>
                    <a:srgbClr val="3366FF"/>
                  </a:solidFill>
                  <a:latin typeface="Corbel"/>
                  <a:cs typeface="Corbel"/>
                </a:rPr>
                <a:t>61</a:t>
              </a:r>
            </a:p>
          </p:txBody>
        </p:sp>
      </p:grpSp>
      <p:sp>
        <p:nvSpPr>
          <p:cNvPr id="36867" name="Rectangle 2"/>
          <p:cNvSpPr>
            <a:spLocks noChangeArrowheads="1"/>
          </p:cNvSpPr>
          <p:nvPr/>
        </p:nvSpPr>
        <p:spPr bwMode="auto">
          <a:xfrm>
            <a:off x="223838" y="452438"/>
            <a:ext cx="8583612" cy="485775"/>
          </a:xfrm>
          <a:prstGeom prst="rect">
            <a:avLst/>
          </a:prstGeom>
          <a:noFill/>
          <a:ln w="9525">
            <a:noFill/>
            <a:miter lim="800000"/>
            <a:headEnd/>
            <a:tailEnd/>
          </a:ln>
        </p:spPr>
        <p:txBody>
          <a:bodyPr bIns="0" anchor="ctr">
            <a:prstTxWarp prst="textNoShape">
              <a:avLst/>
            </a:prstTxWarp>
          </a:bodyPr>
          <a:lstStyle/>
          <a:p>
            <a:pPr algn="l" eaLnBrk="1" hangingPunct="1">
              <a:lnSpc>
                <a:spcPct val="90000"/>
              </a:lnSpc>
            </a:pPr>
            <a:r>
              <a:rPr lang="en-US" sz="2000">
                <a:solidFill>
                  <a:srgbClr val="606060"/>
                </a:solidFill>
                <a:latin typeface="Corbel"/>
                <a:ea typeface="ＭＳ Ｐゴシック" charset="-128"/>
                <a:cs typeface="Corbel"/>
              </a:rPr>
              <a:t>Digital soil quality maps provided by state government allow farmers to get an overview about the quality of their fields</a:t>
            </a:r>
          </a:p>
        </p:txBody>
      </p:sp>
      <p:sp>
        <p:nvSpPr>
          <p:cNvPr id="36868" name="AutoShape 13"/>
          <p:cNvSpPr>
            <a:spLocks/>
          </p:cNvSpPr>
          <p:nvPr/>
        </p:nvSpPr>
        <p:spPr bwMode="auto">
          <a:xfrm>
            <a:off x="6743700" y="2855913"/>
            <a:ext cx="1695450" cy="962025"/>
          </a:xfrm>
          <a:prstGeom prst="accentCallout2">
            <a:avLst>
              <a:gd name="adj1" fmla="val 11880"/>
              <a:gd name="adj2" fmla="val -4495"/>
              <a:gd name="adj3" fmla="val 11880"/>
              <a:gd name="adj4" fmla="val -19662"/>
              <a:gd name="adj5" fmla="val 72278"/>
              <a:gd name="adj6" fmla="val -53278"/>
            </a:avLst>
          </a:prstGeom>
          <a:solidFill>
            <a:schemeClr val="bg1"/>
          </a:solidFill>
          <a:ln w="19050">
            <a:solidFill>
              <a:srgbClr val="3366FF"/>
            </a:solidFill>
            <a:miter lim="800000"/>
            <a:headEnd/>
            <a:tailEnd/>
          </a:ln>
        </p:spPr>
        <p:txBody>
          <a:bodyPr>
            <a:prstTxWarp prst="textNoShape">
              <a:avLst/>
            </a:prstTxWarp>
            <a:spAutoFit/>
          </a:bodyPr>
          <a:lstStyle/>
          <a:p>
            <a:pPr algn="l"/>
            <a:r>
              <a:rPr lang="en-US" sz="1400">
                <a:solidFill>
                  <a:srgbClr val="3366FF"/>
                </a:solidFill>
                <a:latin typeface="Corbel"/>
                <a:cs typeface="Corbel"/>
              </a:rPr>
              <a:t>Additional information may be accessed via the lot No.</a:t>
            </a:r>
            <a:endParaRPr lang="de-DE" sz="1400">
              <a:solidFill>
                <a:srgbClr val="3366FF"/>
              </a:solidFill>
              <a:latin typeface="Corbel"/>
              <a:cs typeface="Corbel"/>
            </a:endParaRPr>
          </a:p>
        </p:txBody>
      </p:sp>
      <p:pic>
        <p:nvPicPr>
          <p:cNvPr id="12" name="Bild 11" descr="Bild 4.png"/>
          <p:cNvPicPr>
            <a:picLocks noChangeAspect="1"/>
          </p:cNvPicPr>
          <p:nvPr/>
        </p:nvPicPr>
        <p:blipFill>
          <a:blip r:embed="rId5"/>
          <a:stretch>
            <a:fillRect/>
          </a:stretch>
        </p:blipFill>
        <p:spPr>
          <a:xfrm>
            <a:off x="8074966" y="1057276"/>
            <a:ext cx="820926" cy="320674"/>
          </a:xfrm>
          <a:prstGeom prst="rect">
            <a:avLst/>
          </a:prstGeom>
        </p:spPr>
      </p:pic>
    </p:spTree>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NIR_Sudangras11"/>
          <p:cNvPicPr>
            <a:picLocks noChangeAspect="1" noChangeArrowheads="1"/>
          </p:cNvPicPr>
          <p:nvPr/>
        </p:nvPicPr>
        <p:blipFill>
          <a:blip r:embed="rId3"/>
          <a:srcRect/>
          <a:stretch>
            <a:fillRect/>
          </a:stretch>
        </p:blipFill>
        <p:spPr bwMode="auto">
          <a:xfrm>
            <a:off x="1282700" y="1838325"/>
            <a:ext cx="6634163" cy="3813175"/>
          </a:xfrm>
          <a:prstGeom prst="rect">
            <a:avLst/>
          </a:prstGeom>
          <a:solidFill>
            <a:schemeClr val="bg1"/>
          </a:solidFill>
          <a:ln w="9525">
            <a:solidFill>
              <a:srgbClr val="C0C0C0"/>
            </a:solidFill>
            <a:miter lim="800000"/>
            <a:headEnd/>
            <a:tailEnd/>
          </a:ln>
          <a:effectLst>
            <a:outerShdw blurRad="206375" dist="139700" dir="2700000" algn="ctr" rotWithShape="0">
              <a:schemeClr val="bg2">
                <a:lumMod val="50000"/>
                <a:alpha val="75000"/>
              </a:schemeClr>
            </a:outerShdw>
          </a:effectLst>
          <a:scene3d>
            <a:camera prst="orthographicFront"/>
            <a:lightRig rig="threePt" dir="t"/>
          </a:scene3d>
        </p:spPr>
      </p:pic>
      <p:sp>
        <p:nvSpPr>
          <p:cNvPr id="38915" name="Rectangle 3"/>
          <p:cNvSpPr>
            <a:spLocks noGrp="1" noChangeArrowheads="1"/>
          </p:cNvSpPr>
          <p:nvPr>
            <p:ph type="title" idx="4294967295"/>
          </p:nvPr>
        </p:nvSpPr>
        <p:spPr>
          <a:xfrm>
            <a:off x="228600" y="451140"/>
            <a:ext cx="8474075" cy="457200"/>
          </a:xfrm>
        </p:spPr>
        <p:txBody>
          <a:bodyPr bIns="0" anchor="ctr"/>
          <a:lstStyle/>
          <a:p>
            <a:pPr eaLnBrk="1" hangingPunct="1"/>
            <a:r>
              <a:rPr lang="en-US">
                <a:solidFill>
                  <a:srgbClr val="606060"/>
                </a:solidFill>
                <a:latin typeface="Corbel"/>
                <a:ea typeface="ＭＳ Ｐゴシック" charset="-128"/>
                <a:cs typeface="Corbel"/>
              </a:rPr>
              <a:t>Agricultural engineering provides relevant location-based data</a:t>
            </a:r>
          </a:p>
        </p:txBody>
      </p:sp>
      <p:sp>
        <p:nvSpPr>
          <p:cNvPr id="40964" name="Rectangle 4"/>
          <p:cNvSpPr>
            <a:spLocks noGrp="1" noChangeArrowheads="1"/>
          </p:cNvSpPr>
          <p:nvPr>
            <p:ph type="body" idx="4294967295"/>
          </p:nvPr>
        </p:nvSpPr>
        <p:spPr>
          <a:xfrm>
            <a:off x="641350" y="1590675"/>
            <a:ext cx="3013075" cy="471488"/>
          </a:xfrm>
          <a:solidFill>
            <a:schemeClr val="bg1"/>
          </a:solidFill>
          <a:ln>
            <a:solidFill>
              <a:srgbClr val="3366FF"/>
            </a:solidFill>
          </a:ln>
          <a:effectLst>
            <a:outerShdw blurRad="63500" dist="38099" dir="2700000" algn="ctr" rotWithShape="0">
              <a:srgbClr val="000000">
                <a:alpha val="74998"/>
              </a:srgbClr>
            </a:outerShdw>
          </a:effectLst>
        </p:spPr>
        <p:txBody>
          <a:bodyPr/>
          <a:lstStyle/>
          <a:p>
            <a:pPr marL="0" indent="0" eaLnBrk="1" hangingPunct="1">
              <a:lnSpc>
                <a:spcPct val="90000"/>
              </a:lnSpc>
              <a:buFont typeface="Wingdings" pitchFamily="-108" charset="2"/>
              <a:buNone/>
              <a:defRPr/>
            </a:pPr>
            <a:r>
              <a:rPr lang="en-US" sz="1400">
                <a:solidFill>
                  <a:srgbClr val="3366FF"/>
                </a:solidFill>
                <a:latin typeface="Corbel"/>
                <a:ea typeface="ＭＳ Ｐゴシック" pitchFamily="-108" charset="-128"/>
                <a:cs typeface="Corbel"/>
              </a:rPr>
              <a:t>Recording of location, crop, humidity, and fuel consumption:</a:t>
            </a:r>
          </a:p>
        </p:txBody>
      </p:sp>
      <p:sp>
        <p:nvSpPr>
          <p:cNvPr id="38917" name="Oval 9"/>
          <p:cNvSpPr>
            <a:spLocks noChangeArrowheads="1"/>
          </p:cNvSpPr>
          <p:nvPr/>
        </p:nvSpPr>
        <p:spPr bwMode="auto">
          <a:xfrm>
            <a:off x="6102350" y="4889500"/>
            <a:ext cx="158750" cy="158750"/>
          </a:xfrm>
          <a:prstGeom prst="ellipse">
            <a:avLst/>
          </a:prstGeom>
          <a:solidFill>
            <a:srgbClr val="3366FF"/>
          </a:solidFill>
          <a:ln w="9525">
            <a:noFill/>
            <a:round/>
            <a:headEnd/>
            <a:tailEnd/>
          </a:ln>
        </p:spPr>
        <p:txBody>
          <a:bodyPr wrap="none" anchor="ctr">
            <a:prstTxWarp prst="textNoShape">
              <a:avLst/>
            </a:prstTxWarp>
          </a:bodyPr>
          <a:lstStyle/>
          <a:p>
            <a:endParaRPr lang="de-DE">
              <a:latin typeface="Corbel"/>
              <a:cs typeface="Corbel"/>
            </a:endParaRPr>
          </a:p>
        </p:txBody>
      </p:sp>
      <p:sp>
        <p:nvSpPr>
          <p:cNvPr id="38918" name="Oval 10"/>
          <p:cNvSpPr>
            <a:spLocks noChangeArrowheads="1"/>
          </p:cNvSpPr>
          <p:nvPr/>
        </p:nvSpPr>
        <p:spPr bwMode="auto">
          <a:xfrm>
            <a:off x="6515100" y="3048000"/>
            <a:ext cx="158750" cy="158750"/>
          </a:xfrm>
          <a:prstGeom prst="ellipse">
            <a:avLst/>
          </a:prstGeom>
          <a:solidFill>
            <a:srgbClr val="3366FF"/>
          </a:solidFill>
          <a:ln w="9525">
            <a:noFill/>
            <a:round/>
            <a:headEnd/>
            <a:tailEnd/>
          </a:ln>
        </p:spPr>
        <p:txBody>
          <a:bodyPr wrap="none" anchor="ctr">
            <a:prstTxWarp prst="textNoShape">
              <a:avLst/>
            </a:prstTxWarp>
          </a:bodyPr>
          <a:lstStyle/>
          <a:p>
            <a:endParaRPr lang="de-DE">
              <a:latin typeface="Corbel"/>
              <a:cs typeface="Corbel"/>
            </a:endParaRPr>
          </a:p>
        </p:txBody>
      </p:sp>
      <p:sp>
        <p:nvSpPr>
          <p:cNvPr id="38919" name="AutoShape 12"/>
          <p:cNvSpPr>
            <a:spLocks/>
          </p:cNvSpPr>
          <p:nvPr/>
        </p:nvSpPr>
        <p:spPr bwMode="auto">
          <a:xfrm>
            <a:off x="4845050" y="1225550"/>
            <a:ext cx="1123950" cy="536575"/>
          </a:xfrm>
          <a:prstGeom prst="accentCallout2">
            <a:avLst>
              <a:gd name="adj1" fmla="val 21301"/>
              <a:gd name="adj2" fmla="val 106778"/>
              <a:gd name="adj3" fmla="val 21301"/>
              <a:gd name="adj4" fmla="val 117231"/>
              <a:gd name="adj5" fmla="val 352662"/>
              <a:gd name="adj6" fmla="val 154662"/>
            </a:avLst>
          </a:prstGeom>
          <a:solidFill>
            <a:schemeClr val="bg1"/>
          </a:solidFill>
          <a:ln w="19050">
            <a:solidFill>
              <a:srgbClr val="3366FF"/>
            </a:solidFill>
            <a:miter lim="800000"/>
            <a:headEnd/>
            <a:tailEnd/>
          </a:ln>
        </p:spPr>
        <p:txBody>
          <a:bodyPr>
            <a:prstTxWarp prst="textNoShape">
              <a:avLst/>
            </a:prstTxWarp>
            <a:spAutoFit/>
          </a:bodyPr>
          <a:lstStyle/>
          <a:p>
            <a:pPr algn="r"/>
            <a:r>
              <a:rPr lang="en-US" sz="1400">
                <a:solidFill>
                  <a:srgbClr val="3366FF"/>
                </a:solidFill>
                <a:latin typeface="Corbel"/>
                <a:cs typeface="Corbel"/>
              </a:rPr>
              <a:t>Humidity Sensor</a:t>
            </a:r>
            <a:endParaRPr lang="de-DE" sz="1400">
              <a:solidFill>
                <a:srgbClr val="3366FF"/>
              </a:solidFill>
              <a:latin typeface="Corbel"/>
              <a:cs typeface="Corbel"/>
            </a:endParaRPr>
          </a:p>
        </p:txBody>
      </p:sp>
      <p:sp>
        <p:nvSpPr>
          <p:cNvPr id="38920" name="AutoShape 13"/>
          <p:cNvSpPr>
            <a:spLocks/>
          </p:cNvSpPr>
          <p:nvPr/>
        </p:nvSpPr>
        <p:spPr bwMode="auto">
          <a:xfrm>
            <a:off x="3943350" y="5753100"/>
            <a:ext cx="1123950" cy="536575"/>
          </a:xfrm>
          <a:prstGeom prst="accentCallout2">
            <a:avLst>
              <a:gd name="adj1" fmla="val 21301"/>
              <a:gd name="adj2" fmla="val 106778"/>
              <a:gd name="adj3" fmla="val 21301"/>
              <a:gd name="adj4" fmla="val 126694"/>
              <a:gd name="adj5" fmla="val -149111"/>
              <a:gd name="adj6" fmla="val 198162"/>
            </a:avLst>
          </a:prstGeom>
          <a:noFill/>
          <a:ln w="19050">
            <a:solidFill>
              <a:srgbClr val="3366FF"/>
            </a:solidFill>
            <a:miter lim="800000"/>
            <a:headEnd/>
            <a:tailEnd/>
          </a:ln>
        </p:spPr>
        <p:txBody>
          <a:bodyPr>
            <a:prstTxWarp prst="textNoShape">
              <a:avLst/>
            </a:prstTxWarp>
            <a:spAutoFit/>
          </a:bodyPr>
          <a:lstStyle/>
          <a:p>
            <a:pPr algn="r"/>
            <a:r>
              <a:rPr lang="en-US" sz="1400" dirty="0">
                <a:solidFill>
                  <a:srgbClr val="3366FF"/>
                </a:solidFill>
                <a:latin typeface="Corbel"/>
                <a:cs typeface="Corbel"/>
              </a:rPr>
              <a:t>Melt Flow Sensor</a:t>
            </a:r>
            <a:endParaRPr lang="de-DE" sz="1400" dirty="0">
              <a:solidFill>
                <a:srgbClr val="3366FF"/>
              </a:solidFill>
              <a:latin typeface="Corbel"/>
              <a:cs typeface="Corbel"/>
            </a:endParaRPr>
          </a:p>
        </p:txBody>
      </p:sp>
      <p:pic>
        <p:nvPicPr>
          <p:cNvPr id="9" name="Bild 8" descr="Bild 4.png"/>
          <p:cNvPicPr>
            <a:picLocks noChangeAspect="1"/>
          </p:cNvPicPr>
          <p:nvPr/>
        </p:nvPicPr>
        <p:blipFill>
          <a:blip r:embed="rId4"/>
          <a:stretch>
            <a:fillRect/>
          </a:stretch>
        </p:blipFill>
        <p:spPr>
          <a:xfrm>
            <a:off x="8074966" y="1057276"/>
            <a:ext cx="820926" cy="320674"/>
          </a:xfrm>
          <a:prstGeom prst="rect">
            <a:avLst/>
          </a:prstGeom>
        </p:spPr>
      </p:pic>
    </p:spTree>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srcRect/>
          <a:stretch>
            <a:fillRect/>
          </a:stretch>
        </p:blipFill>
        <p:spPr bwMode="auto">
          <a:xfrm>
            <a:off x="1130300" y="1400175"/>
            <a:ext cx="6848475" cy="4259263"/>
          </a:xfrm>
          <a:prstGeom prst="rect">
            <a:avLst/>
          </a:prstGeom>
          <a:noFill/>
          <a:ln w="9525">
            <a:solidFill>
              <a:srgbClr val="C0C0C0"/>
            </a:solidFill>
            <a:miter lim="800000"/>
            <a:headEnd/>
            <a:tailEnd/>
          </a:ln>
          <a:effectLst>
            <a:outerShdw blurRad="149225" dist="139700" dir="2700000" algn="ctr" rotWithShape="0">
              <a:schemeClr val="bg2">
                <a:lumMod val="50000"/>
                <a:alpha val="75000"/>
              </a:schemeClr>
            </a:outerShdw>
          </a:effectLst>
        </p:spPr>
      </p:pic>
      <p:pic>
        <p:nvPicPr>
          <p:cNvPr id="40963" name="Picture 3" descr="neu-22"/>
          <p:cNvPicPr>
            <a:picLocks noChangeAspect="1" noChangeArrowheads="1"/>
          </p:cNvPicPr>
          <p:nvPr/>
        </p:nvPicPr>
        <p:blipFill>
          <a:blip r:embed="rId4"/>
          <a:srcRect/>
          <a:stretch>
            <a:fillRect/>
          </a:stretch>
        </p:blipFill>
        <p:spPr bwMode="auto">
          <a:xfrm>
            <a:off x="1381125" y="1543050"/>
            <a:ext cx="6200775" cy="4151313"/>
          </a:xfrm>
          <a:prstGeom prst="rect">
            <a:avLst/>
          </a:prstGeom>
          <a:noFill/>
          <a:ln w="9525">
            <a:noFill/>
            <a:miter lim="800000"/>
            <a:headEnd/>
            <a:tailEnd/>
          </a:ln>
        </p:spPr>
      </p:pic>
      <p:grpSp>
        <p:nvGrpSpPr>
          <p:cNvPr id="40964" name="Group 21"/>
          <p:cNvGrpSpPr>
            <a:grpSpLocks/>
          </p:cNvGrpSpPr>
          <p:nvPr/>
        </p:nvGrpSpPr>
        <p:grpSpPr bwMode="auto">
          <a:xfrm>
            <a:off x="6897688" y="1673225"/>
            <a:ext cx="1509712" cy="2533650"/>
            <a:chOff x="5041" y="802"/>
            <a:chExt cx="951" cy="1596"/>
          </a:xfrm>
        </p:grpSpPr>
        <p:sp>
          <p:nvSpPr>
            <p:cNvPr id="41989" name="Rectangle 5"/>
            <p:cNvSpPr>
              <a:spLocks noChangeArrowheads="1"/>
            </p:cNvSpPr>
            <p:nvPr/>
          </p:nvSpPr>
          <p:spPr bwMode="auto">
            <a:xfrm>
              <a:off x="5041" y="802"/>
              <a:ext cx="951" cy="1596"/>
            </a:xfrm>
            <a:prstGeom prst="rect">
              <a:avLst/>
            </a:prstGeom>
            <a:solidFill>
              <a:srgbClr val="EAEAEA"/>
            </a:solidFill>
            <a:ln w="9525">
              <a:solidFill>
                <a:srgbClr val="C0C0C0"/>
              </a:solidFill>
              <a:miter lim="800000"/>
              <a:headEnd/>
              <a:tailEnd/>
            </a:ln>
            <a:effectLst>
              <a:outerShdw blurRad="63500" dist="38099" dir="2700000" algn="ctr" rotWithShape="0">
                <a:srgbClr val="000000">
                  <a:alpha val="74998"/>
                </a:srgbClr>
              </a:outerShdw>
            </a:effectLst>
          </p:spPr>
          <p:txBody>
            <a:bodyPr wrap="none" anchor="ctr">
              <a:prstTxWarp prst="textNoShape">
                <a:avLst/>
              </a:prstTxWarp>
            </a:bodyPr>
            <a:lstStyle/>
            <a:p>
              <a:pPr algn="l" eaLnBrk="1" hangingPunct="1">
                <a:defRPr/>
              </a:pPr>
              <a:endParaRPr lang="en-US" sz="1600">
                <a:latin typeface="Corbel"/>
                <a:cs typeface="Corbel"/>
              </a:endParaRPr>
            </a:p>
          </p:txBody>
        </p:sp>
        <p:pic>
          <p:nvPicPr>
            <p:cNvPr id="40972" name="Picture 6"/>
            <p:cNvPicPr>
              <a:picLocks noChangeAspect="1" noChangeArrowheads="1"/>
            </p:cNvPicPr>
            <p:nvPr/>
          </p:nvPicPr>
          <p:blipFill>
            <a:blip r:embed="rId5"/>
            <a:srcRect/>
            <a:stretch>
              <a:fillRect/>
            </a:stretch>
          </p:blipFill>
          <p:spPr bwMode="auto">
            <a:xfrm>
              <a:off x="5143" y="1258"/>
              <a:ext cx="761" cy="1049"/>
            </a:xfrm>
            <a:prstGeom prst="rect">
              <a:avLst/>
            </a:prstGeom>
            <a:noFill/>
            <a:ln w="9525">
              <a:noFill/>
              <a:miter lim="800000"/>
              <a:headEnd/>
              <a:tailEnd/>
            </a:ln>
          </p:spPr>
        </p:pic>
        <p:sp>
          <p:nvSpPr>
            <p:cNvPr id="40973" name="Text Box 7"/>
            <p:cNvSpPr txBox="1">
              <a:spLocks noChangeArrowheads="1"/>
            </p:cNvSpPr>
            <p:nvPr/>
          </p:nvSpPr>
          <p:spPr bwMode="auto">
            <a:xfrm>
              <a:off x="5085" y="973"/>
              <a:ext cx="673" cy="194"/>
            </a:xfrm>
            <a:prstGeom prst="rect">
              <a:avLst/>
            </a:prstGeom>
            <a:noFill/>
            <a:ln w="9525">
              <a:noFill/>
              <a:miter lim="800000"/>
              <a:headEnd/>
              <a:tailEnd/>
            </a:ln>
          </p:spPr>
          <p:txBody>
            <a:bodyPr wrap="none">
              <a:prstTxWarp prst="textNoShape">
                <a:avLst/>
              </a:prstTxWarp>
              <a:spAutoFit/>
            </a:bodyPr>
            <a:lstStyle/>
            <a:p>
              <a:pPr algn="l" eaLnBrk="1" hangingPunct="1"/>
              <a:r>
                <a:rPr lang="en-US" sz="1400">
                  <a:latin typeface="Corbel"/>
                  <a:cs typeface="Corbel"/>
                </a:rPr>
                <a:t>CROP (t/ha)</a:t>
              </a:r>
            </a:p>
          </p:txBody>
        </p:sp>
        <p:sp>
          <p:nvSpPr>
            <p:cNvPr id="40974" name="Text Box 8"/>
            <p:cNvSpPr txBox="1">
              <a:spLocks noChangeArrowheads="1"/>
            </p:cNvSpPr>
            <p:nvPr/>
          </p:nvSpPr>
          <p:spPr bwMode="auto">
            <a:xfrm>
              <a:off x="5380" y="1122"/>
              <a:ext cx="192" cy="155"/>
            </a:xfrm>
            <a:prstGeom prst="rect">
              <a:avLst/>
            </a:prstGeom>
            <a:noFill/>
            <a:ln w="9525">
              <a:noFill/>
              <a:miter lim="800000"/>
              <a:headEnd/>
              <a:tailEnd/>
            </a:ln>
          </p:spPr>
          <p:txBody>
            <a:bodyPr wrap="none">
              <a:prstTxWarp prst="textNoShape">
                <a:avLst/>
              </a:prstTxWarp>
              <a:spAutoFit/>
            </a:bodyPr>
            <a:lstStyle/>
            <a:p>
              <a:pPr algn="l" eaLnBrk="1" hangingPunct="1"/>
              <a:r>
                <a:rPr lang="en-US" sz="1000" b="1">
                  <a:latin typeface="Corbel"/>
                  <a:cs typeface="Corbel"/>
                </a:rPr>
                <a:t>to</a:t>
              </a:r>
            </a:p>
          </p:txBody>
        </p:sp>
        <p:sp>
          <p:nvSpPr>
            <p:cNvPr id="40975" name="Text Box 9"/>
            <p:cNvSpPr txBox="1">
              <a:spLocks noChangeArrowheads="1"/>
            </p:cNvSpPr>
            <p:nvPr/>
          </p:nvSpPr>
          <p:spPr bwMode="auto">
            <a:xfrm>
              <a:off x="5097" y="1122"/>
              <a:ext cx="285" cy="155"/>
            </a:xfrm>
            <a:prstGeom prst="rect">
              <a:avLst/>
            </a:prstGeom>
            <a:noFill/>
            <a:ln w="9525">
              <a:noFill/>
              <a:miter lim="800000"/>
              <a:headEnd/>
              <a:tailEnd/>
            </a:ln>
          </p:spPr>
          <p:txBody>
            <a:bodyPr wrap="none">
              <a:prstTxWarp prst="textNoShape">
                <a:avLst/>
              </a:prstTxWarp>
              <a:spAutoFit/>
            </a:bodyPr>
            <a:lstStyle/>
            <a:p>
              <a:pPr algn="l" eaLnBrk="1" hangingPunct="1"/>
              <a:r>
                <a:rPr lang="en-US" sz="1000" b="1">
                  <a:latin typeface="Corbel"/>
                  <a:cs typeface="Corbel"/>
                </a:rPr>
                <a:t>from</a:t>
              </a:r>
            </a:p>
          </p:txBody>
        </p:sp>
      </p:grpSp>
      <p:sp>
        <p:nvSpPr>
          <p:cNvPr id="40965" name="Rectangle 11"/>
          <p:cNvSpPr>
            <a:spLocks noGrp="1" noChangeArrowheads="1"/>
          </p:cNvSpPr>
          <p:nvPr>
            <p:ph type="title" idx="4294967295"/>
          </p:nvPr>
        </p:nvSpPr>
        <p:spPr>
          <a:xfrm>
            <a:off x="323850" y="498475"/>
            <a:ext cx="8474075" cy="457200"/>
          </a:xfrm>
          <a:noFill/>
        </p:spPr>
        <p:txBody>
          <a:bodyPr lIns="0" tIns="0" rIns="0" bIns="0" anchor="ctr"/>
          <a:lstStyle/>
          <a:p>
            <a:pPr eaLnBrk="1" hangingPunct="1"/>
            <a:r>
              <a:rPr lang="en-US">
                <a:solidFill>
                  <a:srgbClr val="606060"/>
                </a:solidFill>
                <a:latin typeface="Corbel"/>
                <a:ea typeface="ＭＳ Ｐゴシック" charset="-128"/>
                <a:cs typeface="Corbel"/>
              </a:rPr>
              <a:t>Location-based recording of crop data leads to an up-date of soil quality maps</a:t>
            </a:r>
          </a:p>
        </p:txBody>
      </p:sp>
      <p:sp>
        <p:nvSpPr>
          <p:cNvPr id="40966" name="Text Box 12"/>
          <p:cNvSpPr txBox="1">
            <a:spLocks noChangeArrowheads="1"/>
          </p:cNvSpPr>
          <p:nvPr/>
        </p:nvSpPr>
        <p:spPr bwMode="auto">
          <a:xfrm>
            <a:off x="1130300" y="1400175"/>
            <a:ext cx="4884738" cy="527050"/>
          </a:xfrm>
          <a:prstGeom prst="rect">
            <a:avLst/>
          </a:prstGeom>
          <a:solidFill>
            <a:schemeClr val="bg1"/>
          </a:solidFill>
          <a:ln w="9525">
            <a:solidFill>
              <a:srgbClr val="3366FF"/>
            </a:solidFill>
            <a:miter lim="800000"/>
            <a:headEnd/>
            <a:tailEnd/>
          </a:ln>
        </p:spPr>
        <p:txBody>
          <a:bodyPr>
            <a:prstTxWarp prst="textNoShape">
              <a:avLst/>
            </a:prstTxWarp>
            <a:spAutoFit/>
          </a:bodyPr>
          <a:lstStyle/>
          <a:p>
            <a:pPr algn="l" eaLnBrk="1" hangingPunct="1">
              <a:tabLst>
                <a:tab pos="1238250" algn="l"/>
                <a:tab pos="2381250" algn="l"/>
                <a:tab pos="3714750" algn="l"/>
              </a:tabLst>
            </a:pPr>
            <a:r>
              <a:rPr lang="en-US" sz="1400">
                <a:solidFill>
                  <a:srgbClr val="3366FF"/>
                </a:solidFill>
                <a:latin typeface="Corbel"/>
                <a:cs typeface="Corbel"/>
              </a:rPr>
              <a:t>Recorded on</a:t>
            </a:r>
            <a:r>
              <a:rPr lang="en-US" sz="1400">
                <a:solidFill>
                  <a:schemeClr val="bg2"/>
                </a:solidFill>
                <a:latin typeface="Corbel"/>
                <a:cs typeface="Corbel"/>
              </a:rPr>
              <a:t>	29-09-2008	</a:t>
            </a:r>
            <a:r>
              <a:rPr lang="en-US" sz="1400">
                <a:solidFill>
                  <a:srgbClr val="3366FF"/>
                </a:solidFill>
                <a:latin typeface="Corbel"/>
                <a:cs typeface="Corbel"/>
              </a:rPr>
              <a:t>Average Value</a:t>
            </a:r>
            <a:r>
              <a:rPr lang="en-US" sz="1400">
                <a:solidFill>
                  <a:schemeClr val="bg2"/>
                </a:solidFill>
                <a:latin typeface="Corbel"/>
                <a:cs typeface="Corbel"/>
              </a:rPr>
              <a:t>	12,23 t/ha</a:t>
            </a:r>
          </a:p>
          <a:p>
            <a:pPr algn="l" eaLnBrk="1" hangingPunct="1">
              <a:tabLst>
                <a:tab pos="1238250" algn="l"/>
                <a:tab pos="2381250" algn="l"/>
                <a:tab pos="3714750" algn="l"/>
              </a:tabLst>
            </a:pPr>
            <a:r>
              <a:rPr lang="en-US" sz="1400">
                <a:solidFill>
                  <a:srgbClr val="3366FF"/>
                </a:solidFill>
                <a:latin typeface="Corbel"/>
                <a:cs typeface="Corbel"/>
              </a:rPr>
              <a:t>Try Solids</a:t>
            </a:r>
            <a:r>
              <a:rPr lang="en-US" sz="1400">
                <a:solidFill>
                  <a:schemeClr val="bg2"/>
                </a:solidFill>
                <a:latin typeface="Corbel"/>
                <a:cs typeface="Corbel"/>
              </a:rPr>
              <a:t>	100,40 t	</a:t>
            </a:r>
            <a:r>
              <a:rPr lang="en-US" sz="1400">
                <a:solidFill>
                  <a:srgbClr val="3366FF"/>
                </a:solidFill>
                <a:latin typeface="Corbel"/>
                <a:cs typeface="Corbel"/>
              </a:rPr>
              <a:t>Humidity</a:t>
            </a:r>
            <a:r>
              <a:rPr lang="en-US" sz="1400">
                <a:solidFill>
                  <a:schemeClr val="bg2"/>
                </a:solidFill>
                <a:latin typeface="Corbel"/>
                <a:cs typeface="Corbel"/>
              </a:rPr>
              <a:t>	73,55 %</a:t>
            </a:r>
          </a:p>
        </p:txBody>
      </p:sp>
      <p:grpSp>
        <p:nvGrpSpPr>
          <p:cNvPr id="40967" name="Group 24"/>
          <p:cNvGrpSpPr>
            <a:grpSpLocks/>
          </p:cNvGrpSpPr>
          <p:nvPr/>
        </p:nvGrpSpPr>
        <p:grpSpPr bwMode="auto">
          <a:xfrm>
            <a:off x="1271588" y="4616450"/>
            <a:ext cx="1654175" cy="1477963"/>
            <a:chOff x="801" y="2908"/>
            <a:chExt cx="1042" cy="931"/>
          </a:xfrm>
        </p:grpSpPr>
        <p:pic>
          <p:nvPicPr>
            <p:cNvPr id="41994" name="Picture 10"/>
            <p:cNvPicPr>
              <a:picLocks noChangeAspect="1" noChangeArrowheads="1"/>
            </p:cNvPicPr>
            <p:nvPr/>
          </p:nvPicPr>
          <p:blipFill>
            <a:blip r:embed="rId6"/>
            <a:srcRect/>
            <a:stretch>
              <a:fillRect/>
            </a:stretch>
          </p:blipFill>
          <p:spPr bwMode="auto">
            <a:xfrm>
              <a:off x="801" y="2937"/>
              <a:ext cx="1042" cy="902"/>
            </a:xfrm>
            <a:prstGeom prst="rect">
              <a:avLst/>
            </a:prstGeom>
            <a:noFill/>
            <a:ln w="9525">
              <a:solidFill>
                <a:srgbClr val="C0C0C0"/>
              </a:solidFill>
              <a:miter lim="800000"/>
              <a:headEnd/>
              <a:tailEnd/>
            </a:ln>
            <a:effectLst>
              <a:outerShdw blurRad="63500" dist="38099" dir="2700000" algn="ctr" rotWithShape="0">
                <a:srgbClr val="000000">
                  <a:alpha val="74998"/>
                </a:srgbClr>
              </a:outerShdw>
            </a:effectLst>
          </p:spPr>
        </p:pic>
        <p:sp>
          <p:nvSpPr>
            <p:cNvPr id="40969" name="Rectangle 23"/>
            <p:cNvSpPr>
              <a:spLocks noChangeArrowheads="1"/>
            </p:cNvSpPr>
            <p:nvPr/>
          </p:nvSpPr>
          <p:spPr bwMode="auto">
            <a:xfrm>
              <a:off x="1184" y="2946"/>
              <a:ext cx="318" cy="36"/>
            </a:xfrm>
            <a:prstGeom prst="rect">
              <a:avLst/>
            </a:prstGeom>
            <a:solidFill>
              <a:srgbClr val="C0C0C0"/>
            </a:solidFill>
            <a:ln w="9525">
              <a:noFill/>
              <a:miter lim="800000"/>
              <a:headEnd/>
              <a:tailEnd/>
            </a:ln>
          </p:spPr>
          <p:txBody>
            <a:bodyPr wrap="none" anchor="ctr">
              <a:prstTxWarp prst="textNoShape">
                <a:avLst/>
              </a:prstTxWarp>
            </a:bodyPr>
            <a:lstStyle/>
            <a:p>
              <a:endParaRPr lang="de-DE">
                <a:latin typeface="Corbel"/>
                <a:cs typeface="Corbel"/>
              </a:endParaRPr>
            </a:p>
          </p:txBody>
        </p:sp>
        <p:sp>
          <p:nvSpPr>
            <p:cNvPr id="40970" name="Text Box 22"/>
            <p:cNvSpPr txBox="1">
              <a:spLocks noChangeArrowheads="1"/>
            </p:cNvSpPr>
            <p:nvPr/>
          </p:nvSpPr>
          <p:spPr bwMode="auto">
            <a:xfrm>
              <a:off x="1058" y="2908"/>
              <a:ext cx="424" cy="126"/>
            </a:xfrm>
            <a:prstGeom prst="rect">
              <a:avLst/>
            </a:prstGeom>
            <a:noFill/>
            <a:ln w="9525">
              <a:noFill/>
              <a:miter lim="800000"/>
              <a:headEnd/>
              <a:tailEnd/>
            </a:ln>
          </p:spPr>
          <p:txBody>
            <a:bodyPr wrap="none">
              <a:prstTxWarp prst="textNoShape">
                <a:avLst/>
              </a:prstTxWarp>
              <a:spAutoFit/>
            </a:bodyPr>
            <a:lstStyle/>
            <a:p>
              <a:pPr algn="l"/>
              <a:r>
                <a:rPr lang="en-US" sz="700">
                  <a:latin typeface="Corbel"/>
                  <a:cs typeface="Corbel"/>
                </a:rPr>
                <a:t>HISTOGRAM</a:t>
              </a:r>
            </a:p>
          </p:txBody>
        </p:sp>
      </p:grpSp>
      <p:pic>
        <p:nvPicPr>
          <p:cNvPr id="16" name="Bild 15" descr="Bild 4.png"/>
          <p:cNvPicPr>
            <a:picLocks noChangeAspect="1"/>
          </p:cNvPicPr>
          <p:nvPr/>
        </p:nvPicPr>
        <p:blipFill>
          <a:blip r:embed="rId7"/>
          <a:stretch>
            <a:fillRect/>
          </a:stretch>
        </p:blipFill>
        <p:spPr>
          <a:xfrm>
            <a:off x="8074966" y="1057276"/>
            <a:ext cx="820926" cy="320674"/>
          </a:xfrm>
          <a:prstGeom prst="rect">
            <a:avLst/>
          </a:prstGeom>
        </p:spPr>
      </p:pic>
    </p:spTree>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p:cNvPicPr>
            <a:picLocks noChangeAspect="1" noChangeArrowheads="1"/>
          </p:cNvPicPr>
          <p:nvPr/>
        </p:nvPicPr>
        <p:blipFill>
          <a:blip r:embed="rId3">
            <a:lum bright="70000"/>
            <a:grayscl/>
          </a:blip>
          <a:srcRect/>
          <a:stretch>
            <a:fillRect/>
          </a:stretch>
        </p:blipFill>
        <p:spPr bwMode="auto">
          <a:xfrm>
            <a:off x="639763" y="2500313"/>
            <a:ext cx="5618162" cy="3308350"/>
          </a:xfrm>
          <a:prstGeom prst="rect">
            <a:avLst/>
          </a:prstGeom>
          <a:noFill/>
          <a:ln w="9525">
            <a:noFill/>
            <a:miter lim="800000"/>
            <a:headEnd/>
            <a:tailEnd/>
          </a:ln>
          <a:effectLst/>
        </p:spPr>
      </p:pic>
      <p:sp>
        <p:nvSpPr>
          <p:cNvPr id="1488899" name="Rectangle 3"/>
          <p:cNvSpPr>
            <a:spLocks noGrp="1" noChangeArrowheads="1"/>
          </p:cNvSpPr>
          <p:nvPr>
            <p:ph type="title" idx="4294967295"/>
          </p:nvPr>
        </p:nvSpPr>
        <p:spPr/>
        <p:txBody>
          <a:bodyPr/>
          <a:lstStyle/>
          <a:p>
            <a:r>
              <a:rPr lang="de-DE"/>
              <a:t> </a:t>
            </a:r>
          </a:p>
        </p:txBody>
      </p:sp>
      <p:grpSp>
        <p:nvGrpSpPr>
          <p:cNvPr id="2" name="Group 4"/>
          <p:cNvGrpSpPr>
            <a:grpSpLocks/>
          </p:cNvGrpSpPr>
          <p:nvPr/>
        </p:nvGrpSpPr>
        <p:grpSpPr bwMode="auto">
          <a:xfrm>
            <a:off x="3324225" y="5270500"/>
            <a:ext cx="2490788" cy="215900"/>
            <a:chOff x="219" y="779"/>
            <a:chExt cx="1569" cy="136"/>
          </a:xfrm>
        </p:grpSpPr>
        <p:sp>
          <p:nvSpPr>
            <p:cNvPr id="1488901" name="Rectangle 5"/>
            <p:cNvSpPr>
              <a:spLocks noChangeArrowheads="1"/>
            </p:cNvSpPr>
            <p:nvPr/>
          </p:nvSpPr>
          <p:spPr bwMode="auto">
            <a:xfrm>
              <a:off x="219" y="779"/>
              <a:ext cx="1569" cy="125"/>
            </a:xfrm>
            <a:prstGeom prst="rect">
              <a:avLst/>
            </a:prstGeom>
            <a:noFill/>
            <a:ln w="12700">
              <a:noFill/>
              <a:miter lim="800000"/>
              <a:headEnd/>
              <a:tailEnd/>
            </a:ln>
            <a:effectLst/>
          </p:spPr>
          <p:txBody>
            <a:bodyPr>
              <a:prstTxWarp prst="textNoShape">
                <a:avLst/>
              </a:prstTxWarp>
              <a:spAutoFit/>
            </a:bodyPr>
            <a:lstStyle/>
            <a:p>
              <a:pPr defTabSz="762000"/>
              <a:endParaRPr lang="de-DE" sz="700" b="1">
                <a:solidFill>
                  <a:srgbClr val="0019A8"/>
                </a:solidFill>
                <a:latin typeface="Arial" pitchFamily="-108" charset="0"/>
              </a:endParaRPr>
            </a:p>
          </p:txBody>
        </p:sp>
        <p:sp>
          <p:nvSpPr>
            <p:cNvPr id="1488902" name="Rectangle 6"/>
            <p:cNvSpPr>
              <a:spLocks noChangeArrowheads="1"/>
            </p:cNvSpPr>
            <p:nvPr/>
          </p:nvSpPr>
          <p:spPr bwMode="auto">
            <a:xfrm>
              <a:off x="1564" y="780"/>
              <a:ext cx="144" cy="135"/>
            </a:xfrm>
            <a:prstGeom prst="rect">
              <a:avLst/>
            </a:prstGeom>
            <a:noFill/>
            <a:ln w="12700">
              <a:noFill/>
              <a:miter lim="800000"/>
              <a:headEnd/>
              <a:tailEnd/>
            </a:ln>
            <a:effectLst/>
          </p:spPr>
          <p:txBody>
            <a:bodyPr>
              <a:prstTxWarp prst="textNoShape">
                <a:avLst/>
              </a:prstTxWarp>
              <a:spAutoFit/>
            </a:bodyPr>
            <a:lstStyle/>
            <a:p>
              <a:pPr defTabSz="762000" eaLnBrk="1" hangingPunct="1"/>
              <a:endParaRPr lang="de-DE" sz="800" b="1">
                <a:solidFill>
                  <a:srgbClr val="0019A8"/>
                </a:solidFill>
                <a:latin typeface="Arial" pitchFamily="-108" charset="0"/>
              </a:endParaRPr>
            </a:p>
          </p:txBody>
        </p:sp>
      </p:grpSp>
      <p:sp>
        <p:nvSpPr>
          <p:cNvPr id="1488903" name="Rectangle 7"/>
          <p:cNvSpPr>
            <a:spLocks noChangeArrowheads="1"/>
          </p:cNvSpPr>
          <p:nvPr/>
        </p:nvSpPr>
        <p:spPr bwMode="auto">
          <a:xfrm>
            <a:off x="1019175" y="2085975"/>
            <a:ext cx="7727950" cy="1874838"/>
          </a:xfrm>
          <a:prstGeom prst="rect">
            <a:avLst/>
          </a:prstGeom>
          <a:noFill/>
          <a:ln w="12700">
            <a:noFill/>
            <a:miter lim="800000"/>
            <a:headEnd/>
            <a:tailEnd/>
          </a:ln>
          <a:effectLst/>
        </p:spPr>
        <p:txBody>
          <a:bodyPr wrap="none" lIns="19124" tIns="27093" rIns="19124" bIns="27093">
            <a:prstTxWarp prst="textNoShape">
              <a:avLst/>
            </a:prstTxWarp>
          </a:bodyPr>
          <a:lstStyle/>
          <a:p>
            <a:pPr algn="r" defTabSz="765175">
              <a:tabLst>
                <a:tab pos="357188" algn="l"/>
                <a:tab pos="714375" algn="l"/>
                <a:tab pos="1084263" algn="l"/>
              </a:tabLst>
            </a:pPr>
            <a:endParaRPr lang="en-US" sz="4800" b="1" dirty="0" smtClean="0">
              <a:solidFill>
                <a:srgbClr val="606060"/>
              </a:solidFill>
              <a:latin typeface="Corbel"/>
              <a:cs typeface="Corbel"/>
            </a:endParaRPr>
          </a:p>
          <a:p>
            <a:pPr algn="r" defTabSz="765175">
              <a:tabLst>
                <a:tab pos="357188" algn="l"/>
                <a:tab pos="714375" algn="l"/>
                <a:tab pos="1084263" algn="l"/>
              </a:tabLst>
            </a:pPr>
            <a:r>
              <a:rPr lang="en-US" sz="4800" b="1" dirty="0" smtClean="0">
                <a:solidFill>
                  <a:srgbClr val="606060"/>
                </a:solidFill>
                <a:latin typeface="Corbel"/>
                <a:cs typeface="Corbel"/>
              </a:rPr>
              <a:t>Logistic planning allows</a:t>
            </a:r>
          </a:p>
          <a:p>
            <a:pPr algn="r" defTabSz="765175">
              <a:tabLst>
                <a:tab pos="357188" algn="l"/>
                <a:tab pos="714375" algn="l"/>
                <a:tab pos="1084263" algn="l"/>
              </a:tabLst>
            </a:pPr>
            <a:r>
              <a:rPr lang="de-DE" sz="4800" b="1" dirty="0" smtClean="0">
                <a:solidFill>
                  <a:srgbClr val="606060"/>
                </a:solidFill>
                <a:latin typeface="Corbel"/>
                <a:cs typeface="Corbel"/>
              </a:rPr>
              <a:t>t</a:t>
            </a:r>
            <a:r>
              <a:rPr lang="en-US" sz="4800" b="1" dirty="0" err="1" smtClean="0">
                <a:solidFill>
                  <a:srgbClr val="606060"/>
                </a:solidFill>
                <a:latin typeface="Corbel"/>
                <a:cs typeface="Corbel"/>
              </a:rPr>
              <a:t>o</a:t>
            </a:r>
            <a:r>
              <a:rPr lang="en-US" sz="4800" b="1" dirty="0" smtClean="0">
                <a:solidFill>
                  <a:srgbClr val="606060"/>
                </a:solidFill>
                <a:latin typeface="Corbel"/>
                <a:cs typeface="Corbel"/>
              </a:rPr>
              <a:t> remarkably save fuel</a:t>
            </a:r>
          </a:p>
          <a:p>
            <a:pPr algn="r" defTabSz="765175">
              <a:tabLst>
                <a:tab pos="357188" algn="l"/>
                <a:tab pos="714375" algn="l"/>
                <a:tab pos="1084263" algn="l"/>
              </a:tabLst>
            </a:pPr>
            <a:endParaRPr lang="en-US" sz="4800" dirty="0">
              <a:solidFill>
                <a:srgbClr val="606060"/>
              </a:solidFill>
              <a:latin typeface="Corbel"/>
              <a:cs typeface="Corbel"/>
            </a:endParaRPr>
          </a:p>
        </p:txBody>
      </p:sp>
      <p:sp>
        <p:nvSpPr>
          <p:cNvPr id="9" name="Rechteck 8"/>
          <p:cNvSpPr/>
          <p:nvPr/>
        </p:nvSpPr>
        <p:spPr bwMode="auto">
          <a:xfrm>
            <a:off x="196850" y="431800"/>
            <a:ext cx="875665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2887377033"/>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Titel 7"/>
          <p:cNvSpPr>
            <a:spLocks noGrp="1"/>
          </p:cNvSpPr>
          <p:nvPr>
            <p:ph type="title"/>
          </p:nvPr>
        </p:nvSpPr>
        <p:spPr>
          <a:xfrm>
            <a:off x="228600" y="498475"/>
            <a:ext cx="8474075" cy="457200"/>
          </a:xfrm>
        </p:spPr>
        <p:txBody>
          <a:bodyPr anchor="ctr"/>
          <a:lstStyle/>
          <a:p>
            <a:r>
              <a:rPr lang="en-US" dirty="0" smtClean="0">
                <a:solidFill>
                  <a:srgbClr val="606060"/>
                </a:solidFill>
                <a:latin typeface="Corbel"/>
                <a:cs typeface="Corbel"/>
              </a:rPr>
              <a:t>Current available route guidance systems do not provide information about road narrowing nor bridge weights limits</a:t>
            </a:r>
          </a:p>
        </p:txBody>
      </p:sp>
      <p:pic>
        <p:nvPicPr>
          <p:cNvPr id="27650" name="Picture 2"/>
          <p:cNvPicPr>
            <a:picLocks noChangeAspect="1" noChangeArrowheads="1"/>
          </p:cNvPicPr>
          <p:nvPr/>
        </p:nvPicPr>
        <p:blipFill>
          <a:blip r:embed="rId3"/>
          <a:srcRect/>
          <a:stretch>
            <a:fillRect/>
          </a:stretch>
        </p:blipFill>
        <p:spPr bwMode="auto">
          <a:xfrm>
            <a:off x="2405994" y="2787650"/>
            <a:ext cx="4397679" cy="3143998"/>
          </a:xfrm>
          <a:prstGeom prst="rect">
            <a:avLst/>
          </a:prstGeom>
          <a:noFill/>
          <a:ln w="9525">
            <a:solidFill>
              <a:srgbClr val="C0C0C0"/>
            </a:solidFill>
            <a:round/>
            <a:headEnd/>
            <a:tailEnd/>
          </a:ln>
          <a:effectLst>
            <a:outerShdw blurRad="50800" dist="38100" dir="2700000" algn="br">
              <a:srgbClr val="000000">
                <a:alpha val="43000"/>
              </a:srgbClr>
            </a:outerShdw>
          </a:effectLst>
        </p:spPr>
      </p:pic>
      <p:grpSp>
        <p:nvGrpSpPr>
          <p:cNvPr id="23" name="Gruppierung 22"/>
          <p:cNvGrpSpPr/>
          <p:nvPr/>
        </p:nvGrpSpPr>
        <p:grpSpPr>
          <a:xfrm>
            <a:off x="5238750" y="1730099"/>
            <a:ext cx="2584450" cy="2073551"/>
            <a:chOff x="5238750" y="1730099"/>
            <a:chExt cx="2584450" cy="2073551"/>
          </a:xfrm>
        </p:grpSpPr>
        <p:pic>
          <p:nvPicPr>
            <p:cNvPr id="14" name="Bild 13" descr="Bild 3.png"/>
            <p:cNvPicPr>
              <a:picLocks noChangeAspect="1"/>
            </p:cNvPicPr>
            <p:nvPr/>
          </p:nvPicPr>
          <p:blipFill>
            <a:blip r:embed="rId4"/>
            <a:srcRect l="53491"/>
            <a:stretch>
              <a:fillRect/>
            </a:stretch>
          </p:blipFill>
          <p:spPr>
            <a:xfrm>
              <a:off x="7031819" y="1730099"/>
              <a:ext cx="791381" cy="796258"/>
            </a:xfrm>
            <a:prstGeom prst="rect">
              <a:avLst/>
            </a:prstGeom>
          </p:spPr>
        </p:pic>
        <p:cxnSp>
          <p:nvCxnSpPr>
            <p:cNvPr id="16" name="Gerade Verbindung mit Pfeil 15"/>
            <p:cNvCxnSpPr/>
            <p:nvPr/>
          </p:nvCxnSpPr>
          <p:spPr bwMode="auto">
            <a:xfrm rot="10800000" flipV="1">
              <a:off x="5238750" y="2400300"/>
              <a:ext cx="1898650" cy="140335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grpSp>
      <p:grpSp>
        <p:nvGrpSpPr>
          <p:cNvPr id="22" name="Gruppierung 21"/>
          <p:cNvGrpSpPr/>
          <p:nvPr/>
        </p:nvGrpSpPr>
        <p:grpSpPr>
          <a:xfrm>
            <a:off x="1250950" y="4191000"/>
            <a:ext cx="2101850" cy="1002357"/>
            <a:chOff x="1250950" y="4191000"/>
            <a:chExt cx="2101850" cy="1002357"/>
          </a:xfrm>
        </p:grpSpPr>
        <p:pic>
          <p:nvPicPr>
            <p:cNvPr id="13" name="Bild 12" descr="Bild 3.png"/>
            <p:cNvPicPr>
              <a:picLocks noChangeAspect="1"/>
            </p:cNvPicPr>
            <p:nvPr/>
          </p:nvPicPr>
          <p:blipFill>
            <a:blip r:embed="rId4"/>
            <a:srcRect r="53491"/>
            <a:stretch>
              <a:fillRect/>
            </a:stretch>
          </p:blipFill>
          <p:spPr>
            <a:xfrm>
              <a:off x="1250950" y="4397099"/>
              <a:ext cx="791451" cy="796258"/>
            </a:xfrm>
            <a:prstGeom prst="rect">
              <a:avLst/>
            </a:prstGeom>
          </p:spPr>
        </p:pic>
        <p:cxnSp>
          <p:nvCxnSpPr>
            <p:cNvPr id="17" name="Gerade Verbindung mit Pfeil 16"/>
            <p:cNvCxnSpPr/>
            <p:nvPr/>
          </p:nvCxnSpPr>
          <p:spPr bwMode="auto">
            <a:xfrm flipV="1">
              <a:off x="2019300" y="4191000"/>
              <a:ext cx="1333500" cy="48895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grpSp>
      <p:pic>
        <p:nvPicPr>
          <p:cNvPr id="20" name="Bild 19"/>
          <p:cNvPicPr>
            <a:picLocks noChangeAspect="1"/>
          </p:cNvPicPr>
          <p:nvPr/>
        </p:nvPicPr>
        <p:blipFill>
          <a:blip r:embed="rId5"/>
          <a:stretch>
            <a:fillRect/>
          </a:stretch>
        </p:blipFill>
        <p:spPr>
          <a:xfrm>
            <a:off x="1377950" y="1449388"/>
            <a:ext cx="2927349" cy="2195512"/>
          </a:xfrm>
          <a:prstGeom prst="rect">
            <a:avLst/>
          </a:prstGeom>
          <a:ln>
            <a:noFill/>
          </a:ln>
          <a:effectLst>
            <a:softEdge rad="112500"/>
          </a:effectLst>
        </p:spPr>
      </p:pic>
      <p:pic>
        <p:nvPicPr>
          <p:cNvPr id="11" name="Bild 10" descr="Bild 4.png"/>
          <p:cNvPicPr>
            <a:picLocks noChangeAspect="1"/>
          </p:cNvPicPr>
          <p:nvPr/>
        </p:nvPicPr>
        <p:blipFill>
          <a:blip r:embed="rId6"/>
          <a:stretch>
            <a:fillRect/>
          </a:stretch>
        </p:blipFill>
        <p:spPr>
          <a:xfrm>
            <a:off x="8074966" y="1057276"/>
            <a:ext cx="820926" cy="320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8600" y="468313"/>
            <a:ext cx="8477250" cy="457200"/>
          </a:xfrm>
          <a:prstGeom prst="rect">
            <a:avLst/>
          </a:prstGeom>
          <a:noFill/>
          <a:ln w="9525">
            <a:noFill/>
            <a:miter lim="800000"/>
            <a:headEnd/>
            <a:tailEnd/>
          </a:ln>
        </p:spPr>
        <p:txBody>
          <a:bodyPr anchor="ctr">
            <a:prstTxWarp prst="textNoShape">
              <a:avLst/>
            </a:prstTxWarp>
          </a:bodyPr>
          <a:lstStyle/>
          <a:p>
            <a:pPr algn="l" eaLnBrk="1" hangingPunct="1"/>
            <a:r>
              <a:rPr lang="en-US" sz="2000" dirty="0" smtClean="0">
                <a:solidFill>
                  <a:srgbClr val="606060"/>
                </a:solidFill>
                <a:latin typeface="Corbel"/>
                <a:ea typeface="ＭＳ Ｐゴシック" pitchFamily="-108" charset="-128"/>
                <a:cs typeface="Corbel"/>
              </a:rPr>
              <a:t>This way, we also developed a first collaborative open-source routing </a:t>
            </a:r>
            <a:r>
              <a:rPr lang="en-US" sz="2000" dirty="0">
                <a:solidFill>
                  <a:srgbClr val="606060"/>
                </a:solidFill>
                <a:latin typeface="Corbel"/>
                <a:ea typeface="ＭＳ Ｐゴシック" pitchFamily="-108" charset="-128"/>
                <a:cs typeface="Corbel"/>
              </a:rPr>
              <a:t>system for</a:t>
            </a:r>
            <a:r>
              <a:rPr lang="en-US" sz="2000" dirty="0" smtClean="0">
                <a:solidFill>
                  <a:srgbClr val="606060"/>
                </a:solidFill>
                <a:latin typeface="Corbel"/>
                <a:ea typeface="ＭＳ Ｐゴシック" pitchFamily="-108" charset="-128"/>
                <a:cs typeface="Corbel"/>
              </a:rPr>
              <a:t> utilities vehicles </a:t>
            </a:r>
            <a:r>
              <a:rPr lang="en-US" sz="2000" dirty="0">
                <a:solidFill>
                  <a:srgbClr val="606060"/>
                </a:solidFill>
                <a:latin typeface="Corbel"/>
                <a:ea typeface="ＭＳ Ｐゴシック" pitchFamily="-108" charset="-128"/>
                <a:cs typeface="Corbel"/>
              </a:rPr>
              <a:t>(CRUV)</a:t>
            </a:r>
          </a:p>
        </p:txBody>
      </p:sp>
      <p:pic>
        <p:nvPicPr>
          <p:cNvPr id="23556" name="Bild 3" descr="Picture 2.png"/>
          <p:cNvPicPr>
            <a:picLocks noChangeAspect="1"/>
          </p:cNvPicPr>
          <p:nvPr/>
        </p:nvPicPr>
        <p:blipFill>
          <a:blip r:embed="rId3"/>
          <a:srcRect/>
          <a:stretch>
            <a:fillRect/>
          </a:stretch>
        </p:blipFill>
        <p:spPr bwMode="auto">
          <a:xfrm>
            <a:off x="695464" y="1155700"/>
            <a:ext cx="7889735" cy="4953000"/>
          </a:xfrm>
          <a:prstGeom prst="rect">
            <a:avLst/>
          </a:prstGeom>
          <a:noFill/>
          <a:ln w="9525">
            <a:noFill/>
            <a:miter lim="800000"/>
            <a:headEnd/>
            <a:tailEnd/>
          </a:ln>
        </p:spPr>
      </p:pic>
      <p:sp>
        <p:nvSpPr>
          <p:cNvPr id="23557" name="Legende mit Linie (1) 4"/>
          <p:cNvSpPr>
            <a:spLocks/>
          </p:cNvSpPr>
          <p:nvPr/>
        </p:nvSpPr>
        <p:spPr bwMode="auto">
          <a:xfrm>
            <a:off x="3601292" y="2082519"/>
            <a:ext cx="2348658" cy="295865"/>
          </a:xfrm>
          <a:prstGeom prst="borderCallout1">
            <a:avLst>
              <a:gd name="adj1" fmla="val 35417"/>
              <a:gd name="adj2" fmla="val -718"/>
              <a:gd name="adj3" fmla="val -113426"/>
              <a:gd name="adj4" fmla="val -78833"/>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a:solidFill>
                  <a:srgbClr val="FFFFFF"/>
                </a:solidFill>
                <a:latin typeface="Corbel"/>
                <a:cs typeface="Corbel"/>
              </a:rPr>
              <a:t>Vehicle type (car, lorry, tractor)</a:t>
            </a:r>
          </a:p>
        </p:txBody>
      </p:sp>
      <p:sp>
        <p:nvSpPr>
          <p:cNvPr id="23558" name="Legende mit Linie (1) 5"/>
          <p:cNvSpPr>
            <a:spLocks/>
          </p:cNvSpPr>
          <p:nvPr/>
        </p:nvSpPr>
        <p:spPr bwMode="auto">
          <a:xfrm>
            <a:off x="2724431" y="2456832"/>
            <a:ext cx="2711170" cy="934068"/>
          </a:xfrm>
          <a:prstGeom prst="borderCallout1">
            <a:avLst>
              <a:gd name="adj1" fmla="val 35417"/>
              <a:gd name="adj2" fmla="val -718"/>
              <a:gd name="adj3" fmla="val 30847"/>
              <a:gd name="adj4" fmla="val -25222"/>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pPr algn="l">
              <a:buFontTx/>
              <a:buChar char="-"/>
            </a:pPr>
            <a:r>
              <a:rPr lang="en-US" sz="1200" dirty="0">
                <a:solidFill>
                  <a:srgbClr val="FFFFFF"/>
                </a:solidFill>
                <a:latin typeface="Corbel"/>
                <a:cs typeface="Corbel"/>
              </a:rPr>
              <a:t>Road types: Motorway, highway,</a:t>
            </a:r>
            <a:r>
              <a:rPr lang="en-US" sz="1200" dirty="0" smtClean="0">
                <a:solidFill>
                  <a:srgbClr val="FFFFFF"/>
                </a:solidFill>
                <a:latin typeface="Corbel"/>
                <a:cs typeface="Corbel"/>
              </a:rPr>
              <a:t>  </a:t>
            </a:r>
          </a:p>
          <a:p>
            <a:pPr algn="l"/>
            <a:r>
              <a:rPr lang="en-US" sz="1200" dirty="0" smtClean="0">
                <a:solidFill>
                  <a:srgbClr val="FFFFFF"/>
                </a:solidFill>
                <a:latin typeface="Corbel"/>
                <a:cs typeface="Corbel"/>
              </a:rPr>
              <a:t> country </a:t>
            </a:r>
            <a:r>
              <a:rPr lang="en-US" sz="1200" dirty="0">
                <a:solidFill>
                  <a:srgbClr val="FFFFFF"/>
                </a:solidFill>
                <a:latin typeface="Corbel"/>
                <a:cs typeface="Corbel"/>
              </a:rPr>
              <a:t>road, field path with </a:t>
            </a:r>
            <a:r>
              <a:rPr lang="en-US" sz="1200" dirty="0" smtClean="0">
                <a:solidFill>
                  <a:srgbClr val="FFFFFF"/>
                </a:solidFill>
                <a:latin typeface="Corbel"/>
                <a:cs typeface="Corbel"/>
              </a:rPr>
              <a:t>priorities</a:t>
            </a:r>
          </a:p>
          <a:p>
            <a:pPr algn="l"/>
            <a:r>
              <a:rPr lang="en-US" sz="1200" dirty="0" smtClean="0">
                <a:solidFill>
                  <a:srgbClr val="FFFFFF"/>
                </a:solidFill>
                <a:latin typeface="Corbel"/>
                <a:cs typeface="Corbel"/>
              </a:rPr>
              <a:t> </a:t>
            </a:r>
            <a:r>
              <a:rPr lang="en-US" sz="1200" dirty="0">
                <a:solidFill>
                  <a:srgbClr val="FFFFFF"/>
                </a:solidFill>
                <a:latin typeface="Corbel"/>
                <a:cs typeface="Corbel"/>
              </a:rPr>
              <a:t>(preferred, normal, avoid, forbidden)</a:t>
            </a:r>
          </a:p>
          <a:p>
            <a:pPr algn="l">
              <a:spcBef>
                <a:spcPts val="600"/>
              </a:spcBef>
              <a:buFontTx/>
              <a:buChar char="-"/>
            </a:pPr>
            <a:r>
              <a:rPr lang="en-US" sz="1200" dirty="0">
                <a:solidFill>
                  <a:srgbClr val="FFFFFF"/>
                </a:solidFill>
                <a:latin typeface="Corbel"/>
                <a:cs typeface="Corbel"/>
              </a:rPr>
              <a:t>Tunnels and bridges with priorities</a:t>
            </a:r>
          </a:p>
        </p:txBody>
      </p:sp>
      <p:sp>
        <p:nvSpPr>
          <p:cNvPr id="23559" name="Legende mit Linie (1) 6"/>
          <p:cNvSpPr>
            <a:spLocks/>
          </p:cNvSpPr>
          <p:nvPr/>
        </p:nvSpPr>
        <p:spPr bwMode="auto">
          <a:xfrm>
            <a:off x="2917908" y="4305525"/>
            <a:ext cx="2606592" cy="295865"/>
          </a:xfrm>
          <a:prstGeom prst="borderCallout1">
            <a:avLst>
              <a:gd name="adj1" fmla="val 46528"/>
              <a:gd name="adj2" fmla="val -1231"/>
              <a:gd name="adj3" fmla="val -263359"/>
              <a:gd name="adj4" fmla="val -39262"/>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a:solidFill>
                  <a:srgbClr val="FFFFFF"/>
                </a:solidFill>
                <a:latin typeface="Corbel"/>
                <a:cs typeface="Corbel"/>
              </a:rPr>
              <a:t>Vehicle length, weight, height, width</a:t>
            </a:r>
          </a:p>
        </p:txBody>
      </p:sp>
      <p:sp>
        <p:nvSpPr>
          <p:cNvPr id="23560" name="Legende mit Linie (1) 7"/>
          <p:cNvSpPr>
            <a:spLocks/>
          </p:cNvSpPr>
          <p:nvPr/>
        </p:nvSpPr>
        <p:spPr bwMode="auto">
          <a:xfrm>
            <a:off x="2991016" y="5225319"/>
            <a:ext cx="4787691" cy="328739"/>
          </a:xfrm>
          <a:prstGeom prst="borderCallout1">
            <a:avLst>
              <a:gd name="adj1" fmla="val 46528"/>
              <a:gd name="adj2" fmla="val -1231"/>
              <a:gd name="adj3" fmla="val 14466"/>
              <a:gd name="adj4" fmla="val -30130"/>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a:solidFill>
                  <a:srgbClr val="FFFFFF"/>
                </a:solidFill>
                <a:latin typeface="Corbel"/>
                <a:cs typeface="Corbel"/>
              </a:rPr>
              <a:t>Rules based on user meta-information  stored in Open Street Maps</a:t>
            </a:r>
          </a:p>
        </p:txBody>
      </p:sp>
      <p:pic>
        <p:nvPicPr>
          <p:cNvPr id="8" name="Bild 7" descr="Bild 4.png"/>
          <p:cNvPicPr>
            <a:picLocks noChangeAspect="1"/>
          </p:cNvPicPr>
          <p:nvPr/>
        </p:nvPicPr>
        <p:blipFill>
          <a:blip r:embed="rId4"/>
          <a:stretch>
            <a:fillRect/>
          </a:stretch>
        </p:blipFill>
        <p:spPr>
          <a:xfrm>
            <a:off x="8074966" y="1057276"/>
            <a:ext cx="820926" cy="320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 calcmode="lin" valueType="num">
                                      <p:cBhvr>
                                        <p:cTn id="7" dur="500" fill="hold"/>
                                        <p:tgtEl>
                                          <p:spTgt spid="23557"/>
                                        </p:tgtEl>
                                        <p:attrNameLst>
                                          <p:attrName>ppt_w</p:attrName>
                                        </p:attrNameLst>
                                      </p:cBhvr>
                                      <p:tavLst>
                                        <p:tav tm="0">
                                          <p:val>
                                            <p:fltVal val="0"/>
                                          </p:val>
                                        </p:tav>
                                        <p:tav tm="100000">
                                          <p:val>
                                            <p:strVal val="#ppt_w"/>
                                          </p:val>
                                        </p:tav>
                                      </p:tavLst>
                                    </p:anim>
                                    <p:anim calcmode="lin" valueType="num">
                                      <p:cBhvr>
                                        <p:cTn id="8" dur="500" fill="hold"/>
                                        <p:tgtEl>
                                          <p:spTgt spid="2355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3559"/>
                                        </p:tgtEl>
                                        <p:attrNameLst>
                                          <p:attrName>style.visibility</p:attrName>
                                        </p:attrNameLst>
                                      </p:cBhvr>
                                      <p:to>
                                        <p:strVal val="visible"/>
                                      </p:to>
                                    </p:set>
                                    <p:anim calcmode="lin" valueType="num">
                                      <p:cBhvr>
                                        <p:cTn id="13" dur="500" fill="hold"/>
                                        <p:tgtEl>
                                          <p:spTgt spid="23559"/>
                                        </p:tgtEl>
                                        <p:attrNameLst>
                                          <p:attrName>ppt_w</p:attrName>
                                        </p:attrNameLst>
                                      </p:cBhvr>
                                      <p:tavLst>
                                        <p:tav tm="0">
                                          <p:val>
                                            <p:fltVal val="0"/>
                                          </p:val>
                                        </p:tav>
                                        <p:tav tm="100000">
                                          <p:val>
                                            <p:strVal val="#ppt_w"/>
                                          </p:val>
                                        </p:tav>
                                      </p:tavLst>
                                    </p:anim>
                                    <p:anim calcmode="lin" valueType="num">
                                      <p:cBhvr>
                                        <p:cTn id="14" dur="500" fill="hold"/>
                                        <p:tgtEl>
                                          <p:spTgt spid="2355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3558"/>
                                        </p:tgtEl>
                                        <p:attrNameLst>
                                          <p:attrName>style.visibility</p:attrName>
                                        </p:attrNameLst>
                                      </p:cBhvr>
                                      <p:to>
                                        <p:strVal val="visible"/>
                                      </p:to>
                                    </p:set>
                                    <p:anim calcmode="lin" valueType="num">
                                      <p:cBhvr>
                                        <p:cTn id="19" dur="500" fill="hold"/>
                                        <p:tgtEl>
                                          <p:spTgt spid="23558"/>
                                        </p:tgtEl>
                                        <p:attrNameLst>
                                          <p:attrName>ppt_w</p:attrName>
                                        </p:attrNameLst>
                                      </p:cBhvr>
                                      <p:tavLst>
                                        <p:tav tm="0">
                                          <p:val>
                                            <p:fltVal val="0"/>
                                          </p:val>
                                        </p:tav>
                                        <p:tav tm="100000">
                                          <p:val>
                                            <p:strVal val="#ppt_w"/>
                                          </p:val>
                                        </p:tav>
                                      </p:tavLst>
                                    </p:anim>
                                    <p:anim calcmode="lin" valueType="num">
                                      <p:cBhvr>
                                        <p:cTn id="20" dur="500" fill="hold"/>
                                        <p:tgtEl>
                                          <p:spTgt spid="2355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3560"/>
                                        </p:tgtEl>
                                        <p:attrNameLst>
                                          <p:attrName>style.visibility</p:attrName>
                                        </p:attrNameLst>
                                      </p:cBhvr>
                                      <p:to>
                                        <p:strVal val="visible"/>
                                      </p:to>
                                    </p:set>
                                    <p:anim calcmode="lin" valueType="num">
                                      <p:cBhvr>
                                        <p:cTn id="25" dur="500" fill="hold"/>
                                        <p:tgtEl>
                                          <p:spTgt spid="23560"/>
                                        </p:tgtEl>
                                        <p:attrNameLst>
                                          <p:attrName>ppt_w</p:attrName>
                                        </p:attrNameLst>
                                      </p:cBhvr>
                                      <p:tavLst>
                                        <p:tav tm="0">
                                          <p:val>
                                            <p:fltVal val="0"/>
                                          </p:val>
                                        </p:tav>
                                        <p:tav tm="100000">
                                          <p:val>
                                            <p:strVal val="#ppt_w"/>
                                          </p:val>
                                        </p:tav>
                                      </p:tavLst>
                                    </p:anim>
                                    <p:anim calcmode="lin" valueType="num">
                                      <p:cBhvr>
                                        <p:cTn id="26" dur="500" fill="hold"/>
                                        <p:tgtEl>
                                          <p:spTgt spid="235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nimBg="1"/>
      <p:bldP spid="23558" grpId="0" animBg="1"/>
      <p:bldP spid="23559" grpId="0" animBg="1"/>
      <p:bldP spid="235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srcRect/>
          <a:stretch>
            <a:fillRect/>
          </a:stretch>
        </p:blipFill>
        <p:spPr bwMode="auto">
          <a:xfrm>
            <a:off x="925513" y="1485900"/>
            <a:ext cx="2876550" cy="4067175"/>
          </a:xfrm>
          <a:prstGeom prst="rect">
            <a:avLst/>
          </a:prstGeom>
          <a:noFill/>
          <a:ln w="9525">
            <a:solidFill>
              <a:srgbClr val="C0C0C0"/>
            </a:solidFill>
            <a:round/>
            <a:headEnd/>
            <a:tailEnd/>
          </a:ln>
          <a:effectLst>
            <a:outerShdw blurRad="149225" dist="165100" dir="2700000" algn="br">
              <a:srgbClr val="000000">
                <a:alpha val="43000"/>
              </a:srgbClr>
            </a:outerShdw>
          </a:effectLst>
        </p:spPr>
      </p:pic>
      <p:sp>
        <p:nvSpPr>
          <p:cNvPr id="25603" name="Text Box 3"/>
          <p:cNvSpPr txBox="1">
            <a:spLocks noChangeArrowheads="1"/>
          </p:cNvSpPr>
          <p:nvPr/>
        </p:nvSpPr>
        <p:spPr bwMode="auto">
          <a:xfrm>
            <a:off x="1728788" y="5792788"/>
            <a:ext cx="1136650" cy="266700"/>
          </a:xfrm>
          <a:prstGeom prst="rect">
            <a:avLst/>
          </a:prstGeom>
          <a:noFill/>
          <a:ln w="9525">
            <a:noFill/>
            <a:round/>
            <a:headEnd/>
            <a:tailEnd/>
          </a:ln>
        </p:spPr>
        <p:txBody>
          <a:bodyPr wrap="none" lIns="90000" tIns="45000" rIns="90000" bIns="45000">
            <a:prstTxWarp prst="textNoShape">
              <a:avLst/>
            </a:prstTxWarp>
          </a:bodyPr>
          <a:lstStyle/>
          <a:p>
            <a:pPr>
              <a:lnSpc>
                <a:spcPct val="6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CC0F"/>
                </a:solidFill>
                <a:latin typeface="Corbel"/>
                <a:ea typeface="Arial" pitchFamily="-108" charset="0"/>
                <a:cs typeface="Corbel"/>
              </a:rPr>
              <a:t>CRUV: 186 km</a:t>
            </a:r>
          </a:p>
        </p:txBody>
      </p:sp>
      <p:pic>
        <p:nvPicPr>
          <p:cNvPr id="25604" name="Picture 4"/>
          <p:cNvPicPr>
            <a:picLocks noChangeAspect="1" noChangeArrowheads="1"/>
          </p:cNvPicPr>
          <p:nvPr/>
        </p:nvPicPr>
        <p:blipFill>
          <a:blip r:embed="rId4"/>
          <a:srcRect/>
          <a:stretch>
            <a:fillRect/>
          </a:stretch>
        </p:blipFill>
        <p:spPr bwMode="auto">
          <a:xfrm>
            <a:off x="4899025" y="1465263"/>
            <a:ext cx="2913063" cy="4102100"/>
          </a:xfrm>
          <a:prstGeom prst="rect">
            <a:avLst/>
          </a:prstGeom>
          <a:noFill/>
          <a:ln w="9525">
            <a:solidFill>
              <a:srgbClr val="C0C0C0"/>
            </a:solidFill>
            <a:round/>
            <a:headEnd/>
            <a:tailEnd/>
          </a:ln>
          <a:effectLst>
            <a:outerShdw blurRad="149225" dist="165100" dir="2700000" algn="br">
              <a:srgbClr val="000000">
                <a:alpha val="43000"/>
              </a:srgbClr>
            </a:outerShdw>
          </a:effectLst>
        </p:spPr>
      </p:pic>
      <p:sp>
        <p:nvSpPr>
          <p:cNvPr id="25605" name="Text Box 5"/>
          <p:cNvSpPr txBox="1">
            <a:spLocks noChangeArrowheads="1"/>
          </p:cNvSpPr>
          <p:nvPr/>
        </p:nvSpPr>
        <p:spPr bwMode="auto">
          <a:xfrm>
            <a:off x="5835650" y="5788025"/>
            <a:ext cx="1154113" cy="266700"/>
          </a:xfrm>
          <a:prstGeom prst="rect">
            <a:avLst/>
          </a:prstGeom>
          <a:noFill/>
          <a:ln w="9525">
            <a:noFill/>
            <a:round/>
            <a:headEnd/>
            <a:tailEnd/>
          </a:ln>
        </p:spPr>
        <p:txBody>
          <a:bodyPr wrap="none" lIns="90000" tIns="45000" rIns="90000" bIns="45000">
            <a:prstTxWarp prst="textNoShape">
              <a:avLst/>
            </a:prstTxWarp>
          </a:bodyPr>
          <a:lstStyle/>
          <a:p>
            <a:pPr>
              <a:lnSpc>
                <a:spcPct val="6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CC0F"/>
                </a:solidFill>
                <a:latin typeface="Corbel"/>
                <a:ea typeface="Arial" pitchFamily="-108" charset="0"/>
                <a:cs typeface="Corbel"/>
              </a:rPr>
              <a:t>Map24: 186 km</a:t>
            </a:r>
          </a:p>
        </p:txBody>
      </p:sp>
      <p:sp>
        <p:nvSpPr>
          <p:cNvPr id="25607" name="Titel 7"/>
          <p:cNvSpPr>
            <a:spLocks noGrp="1"/>
          </p:cNvSpPr>
          <p:nvPr>
            <p:ph type="title"/>
          </p:nvPr>
        </p:nvSpPr>
        <p:spPr>
          <a:xfrm>
            <a:off x="222250" y="485775"/>
            <a:ext cx="8474075" cy="457200"/>
          </a:xfrm>
        </p:spPr>
        <p:txBody>
          <a:bodyPr anchor="ctr"/>
          <a:lstStyle/>
          <a:p>
            <a:r>
              <a:rPr lang="en-US" dirty="0" smtClean="0">
                <a:solidFill>
                  <a:srgbClr val="606060"/>
                </a:solidFill>
                <a:latin typeface="Corbel"/>
                <a:cs typeface="Corbel"/>
              </a:rPr>
              <a:t>Compared to Map24, there is no difference in quality in traditional route planning</a:t>
            </a:r>
          </a:p>
        </p:txBody>
      </p:sp>
      <p:pic>
        <p:nvPicPr>
          <p:cNvPr id="7" name="Bild 6" descr="Bild 4.png"/>
          <p:cNvPicPr>
            <a:picLocks noChangeAspect="1"/>
          </p:cNvPicPr>
          <p:nvPr/>
        </p:nvPicPr>
        <p:blipFill>
          <a:blip r:embed="rId5"/>
          <a:stretch>
            <a:fillRect/>
          </a:stretch>
        </p:blipFill>
        <p:spPr>
          <a:xfrm>
            <a:off x="8074966" y="1057276"/>
            <a:ext cx="820926" cy="320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1766535" y="5160963"/>
            <a:ext cx="1471612" cy="266700"/>
          </a:xfrm>
          <a:prstGeom prst="rect">
            <a:avLst/>
          </a:prstGeom>
          <a:noFill/>
          <a:ln w="9525">
            <a:noFill/>
            <a:round/>
            <a:headEnd/>
            <a:tailEnd/>
          </a:ln>
        </p:spPr>
        <p:txBody>
          <a:bodyPr wrap="none" lIns="90000" tIns="45000" rIns="90000" bIns="45000">
            <a:prstTxWarp prst="textNoShape">
              <a:avLst/>
            </a:prstTxWarp>
          </a:bodyPr>
          <a:lstStyle/>
          <a:p>
            <a:pPr>
              <a:lnSpc>
                <a:spcPct val="6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CC0F"/>
                </a:solidFill>
                <a:latin typeface="Corbel"/>
                <a:ea typeface="Arial" pitchFamily="-108" charset="0"/>
                <a:cs typeface="Corbel"/>
              </a:rPr>
              <a:t>GoogleMaps: 1,5 km</a:t>
            </a:r>
          </a:p>
        </p:txBody>
      </p:sp>
      <p:sp>
        <p:nvSpPr>
          <p:cNvPr id="27653" name="Text Box 5"/>
          <p:cNvSpPr txBox="1">
            <a:spLocks noChangeArrowheads="1"/>
          </p:cNvSpPr>
          <p:nvPr/>
        </p:nvSpPr>
        <p:spPr bwMode="auto">
          <a:xfrm>
            <a:off x="5932135" y="5191125"/>
            <a:ext cx="1136650" cy="266700"/>
          </a:xfrm>
          <a:prstGeom prst="rect">
            <a:avLst/>
          </a:prstGeom>
          <a:noFill/>
          <a:ln w="9525">
            <a:noFill/>
            <a:round/>
            <a:headEnd/>
            <a:tailEnd/>
          </a:ln>
        </p:spPr>
        <p:txBody>
          <a:bodyPr wrap="none" lIns="90000" tIns="45000" rIns="90000" bIns="45000">
            <a:prstTxWarp prst="textNoShape">
              <a:avLst/>
            </a:prstTxWarp>
          </a:bodyPr>
          <a:lstStyle/>
          <a:p>
            <a:pPr>
              <a:lnSpc>
                <a:spcPct val="6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b="1">
                <a:solidFill>
                  <a:srgbClr val="99CC0F"/>
                </a:solidFill>
                <a:latin typeface="Corbel"/>
                <a:ea typeface="Arial" pitchFamily="-108" charset="0"/>
                <a:cs typeface="Corbel"/>
              </a:rPr>
              <a:t>CRUV: 2,8 km </a:t>
            </a:r>
          </a:p>
        </p:txBody>
      </p:sp>
      <p:sp>
        <p:nvSpPr>
          <p:cNvPr id="27655" name="Titel 7"/>
          <p:cNvSpPr>
            <a:spLocks noGrp="1"/>
          </p:cNvSpPr>
          <p:nvPr>
            <p:ph type="title"/>
          </p:nvPr>
        </p:nvSpPr>
        <p:spPr>
          <a:xfrm>
            <a:off x="228600" y="498475"/>
            <a:ext cx="8474075" cy="457200"/>
          </a:xfrm>
        </p:spPr>
        <p:txBody>
          <a:bodyPr anchor="ctr"/>
          <a:lstStyle/>
          <a:p>
            <a:r>
              <a:rPr lang="en-US" dirty="0" smtClean="0">
                <a:solidFill>
                  <a:srgbClr val="606060"/>
                </a:solidFill>
                <a:latin typeface="Corbel"/>
                <a:cs typeface="Corbel"/>
              </a:rPr>
              <a:t>However, CRUV reveals its advantages when including the additional information, e.g. with bridges and maximal weight allowed</a:t>
            </a:r>
          </a:p>
        </p:txBody>
      </p:sp>
      <p:pic>
        <p:nvPicPr>
          <p:cNvPr id="27650" name="Picture 2"/>
          <p:cNvPicPr>
            <a:picLocks noChangeAspect="1" noChangeArrowheads="1"/>
          </p:cNvPicPr>
          <p:nvPr/>
        </p:nvPicPr>
        <p:blipFill>
          <a:blip r:embed="rId3"/>
          <a:srcRect/>
          <a:stretch>
            <a:fillRect/>
          </a:stretch>
        </p:blipFill>
        <p:spPr bwMode="auto">
          <a:xfrm>
            <a:off x="447930" y="2092326"/>
            <a:ext cx="3993543" cy="2855072"/>
          </a:xfrm>
          <a:prstGeom prst="rect">
            <a:avLst/>
          </a:prstGeom>
          <a:noFill/>
          <a:ln w="9525">
            <a:solidFill>
              <a:srgbClr val="C0C0C0"/>
            </a:solidFill>
            <a:round/>
            <a:headEnd/>
            <a:tailEnd/>
          </a:ln>
          <a:effectLst>
            <a:outerShdw blurRad="149225" dist="165100" dir="2700000" algn="br">
              <a:srgbClr val="000000">
                <a:alpha val="43000"/>
              </a:srgbClr>
            </a:outerShdw>
          </a:effectLst>
        </p:spPr>
      </p:pic>
      <p:pic>
        <p:nvPicPr>
          <p:cNvPr id="27652" name="Picture 4"/>
          <p:cNvPicPr>
            <a:picLocks noChangeAspect="1" noChangeArrowheads="1"/>
          </p:cNvPicPr>
          <p:nvPr/>
        </p:nvPicPr>
        <p:blipFill>
          <a:blip r:embed="rId4"/>
          <a:srcRect/>
          <a:stretch>
            <a:fillRect/>
          </a:stretch>
        </p:blipFill>
        <p:spPr bwMode="auto">
          <a:xfrm>
            <a:off x="4644673" y="2105668"/>
            <a:ext cx="4018744" cy="2841730"/>
          </a:xfrm>
          <a:prstGeom prst="rect">
            <a:avLst/>
          </a:prstGeom>
          <a:noFill/>
          <a:ln w="9525">
            <a:solidFill>
              <a:srgbClr val="C0C0C0"/>
            </a:solidFill>
            <a:round/>
            <a:headEnd/>
            <a:tailEnd/>
          </a:ln>
          <a:effectLst>
            <a:outerShdw blurRad="149225" dist="165100" dir="2700000" algn="br">
              <a:srgbClr val="000000">
                <a:alpha val="43000"/>
              </a:srgbClr>
            </a:outerShdw>
          </a:effectLst>
        </p:spPr>
      </p:pic>
      <p:sp>
        <p:nvSpPr>
          <p:cNvPr id="27656" name="Oval 8"/>
          <p:cNvSpPr>
            <a:spLocks noChangeArrowheads="1"/>
          </p:cNvSpPr>
          <p:nvPr/>
        </p:nvSpPr>
        <p:spPr bwMode="auto">
          <a:xfrm>
            <a:off x="4865549" y="4006084"/>
            <a:ext cx="767875" cy="767875"/>
          </a:xfrm>
          <a:prstGeom prst="ellipse">
            <a:avLst/>
          </a:prstGeom>
          <a:noFill/>
          <a:ln w="34925">
            <a:solidFill>
              <a:srgbClr val="FF0000"/>
            </a:solidFill>
            <a:round/>
            <a:headEnd/>
            <a:tailEnd/>
          </a:ln>
        </p:spPr>
        <p:txBody>
          <a:bodyPr>
            <a:prstTxWarp prst="textNoShape">
              <a:avLst/>
            </a:prstTxWarp>
          </a:bodyPr>
          <a:lstStyle/>
          <a:p>
            <a:endParaRPr lang="de-DE">
              <a:latin typeface="Corbel"/>
              <a:cs typeface="Corbel"/>
            </a:endParaRPr>
          </a:p>
        </p:txBody>
      </p:sp>
      <p:sp>
        <p:nvSpPr>
          <p:cNvPr id="27657" name="Oval 10"/>
          <p:cNvSpPr>
            <a:spLocks noChangeArrowheads="1"/>
          </p:cNvSpPr>
          <p:nvPr/>
        </p:nvSpPr>
        <p:spPr bwMode="auto">
          <a:xfrm>
            <a:off x="6300497" y="2950627"/>
            <a:ext cx="767875" cy="767875"/>
          </a:xfrm>
          <a:prstGeom prst="ellipse">
            <a:avLst/>
          </a:prstGeom>
          <a:noFill/>
          <a:ln w="34925">
            <a:solidFill>
              <a:srgbClr val="FF0000"/>
            </a:solidFill>
            <a:round/>
            <a:headEnd/>
            <a:tailEnd/>
          </a:ln>
        </p:spPr>
        <p:txBody>
          <a:bodyPr>
            <a:prstTxWarp prst="textNoShape">
              <a:avLst/>
            </a:prstTxWarp>
          </a:bodyPr>
          <a:lstStyle/>
          <a:p>
            <a:endParaRPr lang="de-DE">
              <a:latin typeface="Corbel"/>
              <a:cs typeface="Corbel"/>
            </a:endParaRPr>
          </a:p>
        </p:txBody>
      </p:sp>
      <p:sp>
        <p:nvSpPr>
          <p:cNvPr id="27658" name="Oval 11"/>
          <p:cNvSpPr>
            <a:spLocks noChangeArrowheads="1"/>
          </p:cNvSpPr>
          <p:nvPr/>
        </p:nvSpPr>
        <p:spPr bwMode="auto">
          <a:xfrm>
            <a:off x="7925190" y="2393250"/>
            <a:ext cx="767875" cy="767875"/>
          </a:xfrm>
          <a:prstGeom prst="ellipse">
            <a:avLst/>
          </a:prstGeom>
          <a:noFill/>
          <a:ln w="34925">
            <a:solidFill>
              <a:srgbClr val="008000"/>
            </a:solidFill>
            <a:round/>
            <a:headEnd/>
            <a:tailEnd/>
          </a:ln>
        </p:spPr>
        <p:txBody>
          <a:bodyPr>
            <a:prstTxWarp prst="textNoShape">
              <a:avLst/>
            </a:prstTxWarp>
          </a:bodyPr>
          <a:lstStyle/>
          <a:p>
            <a:endParaRPr lang="de-DE">
              <a:latin typeface="Corbel"/>
              <a:cs typeface="Corbel"/>
            </a:endParaRPr>
          </a:p>
        </p:txBody>
      </p:sp>
      <p:sp>
        <p:nvSpPr>
          <p:cNvPr id="27659" name="Oval 12"/>
          <p:cNvSpPr>
            <a:spLocks noChangeArrowheads="1"/>
          </p:cNvSpPr>
          <p:nvPr/>
        </p:nvSpPr>
        <p:spPr bwMode="auto">
          <a:xfrm>
            <a:off x="2499549" y="2630432"/>
            <a:ext cx="767875" cy="767875"/>
          </a:xfrm>
          <a:prstGeom prst="ellipse">
            <a:avLst/>
          </a:prstGeom>
          <a:noFill/>
          <a:ln w="34925">
            <a:solidFill>
              <a:srgbClr val="FF0000"/>
            </a:solidFill>
            <a:round/>
            <a:headEnd/>
            <a:tailEnd/>
          </a:ln>
        </p:spPr>
        <p:txBody>
          <a:bodyPr>
            <a:prstTxWarp prst="textNoShape">
              <a:avLst/>
            </a:prstTxWarp>
          </a:bodyPr>
          <a:lstStyle/>
          <a:p>
            <a:endParaRPr lang="de-DE">
              <a:latin typeface="Corbel"/>
              <a:cs typeface="Corbel"/>
            </a:endParaRPr>
          </a:p>
        </p:txBody>
      </p:sp>
      <p:sp>
        <p:nvSpPr>
          <p:cNvPr id="27660" name="Legende mit Linie (1) 13"/>
          <p:cNvSpPr>
            <a:spLocks/>
          </p:cNvSpPr>
          <p:nvPr/>
        </p:nvSpPr>
        <p:spPr bwMode="auto">
          <a:xfrm>
            <a:off x="1530812" y="4141822"/>
            <a:ext cx="1918651" cy="487328"/>
          </a:xfrm>
          <a:prstGeom prst="borderCallout1">
            <a:avLst>
              <a:gd name="adj1" fmla="val -1389"/>
              <a:gd name="adj2" fmla="val 45644"/>
              <a:gd name="adj3" fmla="val -151624"/>
              <a:gd name="adj4" fmla="val 66108"/>
            </a:avLst>
          </a:prstGeom>
          <a:solidFill>
            <a:srgbClr val="99CC0F"/>
          </a:solidFill>
          <a:ln w="12700">
            <a:solidFill>
              <a:srgbClr val="C0C0C0"/>
            </a:solidFill>
            <a:round/>
            <a:headEnd/>
            <a:tailEnd/>
          </a:ln>
          <a:effectLst>
            <a:outerShdw blurRad="50800" dist="38100" dir="2700000" algn="br">
              <a:srgbClr val="000000">
                <a:alpha val="43000"/>
              </a:srgbClr>
            </a:outerShdw>
          </a:effectLst>
        </p:spPr>
        <p:txBody>
          <a:bodyPr>
            <a:prstTxWarp prst="textNoShape">
              <a:avLst/>
            </a:prstTxWarp>
          </a:bodyPr>
          <a:lstStyle/>
          <a:p>
            <a:r>
              <a:rPr lang="en-US" sz="1200">
                <a:solidFill>
                  <a:schemeClr val="bg1"/>
                </a:solidFill>
                <a:latin typeface="Corbel"/>
                <a:cs typeface="Corbel"/>
              </a:rPr>
              <a:t>Google Maps does not support the kind of query!</a:t>
            </a:r>
          </a:p>
        </p:txBody>
      </p:sp>
      <p:pic>
        <p:nvPicPr>
          <p:cNvPr id="12" name="Bild 11" descr="Bild 4.png"/>
          <p:cNvPicPr>
            <a:picLocks noChangeAspect="1"/>
          </p:cNvPicPr>
          <p:nvPr/>
        </p:nvPicPr>
        <p:blipFill>
          <a:blip r:embed="rId5"/>
          <a:stretch>
            <a:fillRect/>
          </a:stretch>
        </p:blipFill>
        <p:spPr>
          <a:xfrm>
            <a:off x="8074966" y="1057276"/>
            <a:ext cx="820926" cy="320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xmlns:p14="http://schemas.microsoft.com/office/powerpoint/2010/main" spd="slow">
        <p:checker/>
      </p:transition>
    </mc:Fallback>
  </mc:AlternateContent>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2250" y="485775"/>
            <a:ext cx="8474075" cy="457200"/>
          </a:xfrm>
        </p:spPr>
        <p:txBody>
          <a:bodyPr anchor="ctr"/>
          <a:lstStyle/>
          <a:p>
            <a:pPr eaLnBrk="1" hangingPunct="1"/>
            <a:r>
              <a:rPr lang="en-US" dirty="0" smtClean="0">
                <a:solidFill>
                  <a:srgbClr val="606060"/>
                </a:solidFill>
                <a:latin typeface="Corbel"/>
                <a:cs typeface="Corbel"/>
              </a:rPr>
              <a:t>A logistic planer </a:t>
            </a:r>
            <a:r>
              <a:rPr lang="en-US" dirty="0">
                <a:solidFill>
                  <a:srgbClr val="606060"/>
                </a:solidFill>
                <a:latin typeface="Corbel"/>
                <a:cs typeface="Corbel"/>
              </a:rPr>
              <a:t> computes transportation costs based on the results from the CRUV and biomass planner</a:t>
            </a:r>
            <a:endParaRPr lang="en-US" dirty="0" smtClean="0">
              <a:solidFill>
                <a:srgbClr val="606060"/>
              </a:solidFill>
              <a:latin typeface="Corbel"/>
              <a:cs typeface="Corbel"/>
            </a:endParaRPr>
          </a:p>
        </p:txBody>
      </p:sp>
      <p:pic>
        <p:nvPicPr>
          <p:cNvPr id="21507" name="Picture 3" descr="Logistikplaner2"/>
          <p:cNvPicPr>
            <a:picLocks noChangeAspect="1" noChangeArrowheads="1"/>
          </p:cNvPicPr>
          <p:nvPr/>
        </p:nvPicPr>
        <p:blipFill>
          <a:blip r:embed="rId3"/>
          <a:srcRect/>
          <a:stretch>
            <a:fillRect/>
          </a:stretch>
        </p:blipFill>
        <p:spPr bwMode="auto">
          <a:xfrm>
            <a:off x="239889" y="1270001"/>
            <a:ext cx="8624710" cy="4411180"/>
          </a:xfrm>
          <a:prstGeom prst="rect">
            <a:avLst/>
          </a:prstGeom>
          <a:noFill/>
          <a:ln w="9525">
            <a:solidFill>
              <a:srgbClr val="C0C0C0"/>
            </a:solidFill>
            <a:miter lim="800000"/>
            <a:headEnd/>
            <a:tailEnd/>
          </a:ln>
          <a:effectLst>
            <a:outerShdw blurRad="50800" dist="38100" dir="2700000" algn="br">
              <a:srgbClr val="000000">
                <a:alpha val="43000"/>
              </a:srgbClr>
            </a:outerShdw>
          </a:effectLst>
        </p:spPr>
      </p:pic>
      <p:sp>
        <p:nvSpPr>
          <p:cNvPr id="21508" name="Legende mit Linie (1) 3"/>
          <p:cNvSpPr>
            <a:spLocks/>
          </p:cNvSpPr>
          <p:nvPr/>
        </p:nvSpPr>
        <p:spPr bwMode="auto">
          <a:xfrm>
            <a:off x="3211873" y="5721521"/>
            <a:ext cx="3680285" cy="324731"/>
          </a:xfrm>
          <a:prstGeom prst="borderCallout1">
            <a:avLst>
              <a:gd name="adj1" fmla="val 42824"/>
              <a:gd name="adj2" fmla="val 100014"/>
              <a:gd name="adj3" fmla="val -265278"/>
              <a:gd name="adj4" fmla="val 122296"/>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chemeClr val="bg1"/>
                </a:solidFill>
                <a:latin typeface="Corbel"/>
                <a:cs typeface="Corbel"/>
              </a:rPr>
              <a:t>Route between </a:t>
            </a:r>
            <a:r>
              <a:rPr lang="en-US" sz="1200" dirty="0">
                <a:solidFill>
                  <a:schemeClr val="bg1"/>
                </a:solidFill>
                <a:latin typeface="Corbel"/>
                <a:cs typeface="Corbel"/>
              </a:rPr>
              <a:t>POI based on driving</a:t>
            </a:r>
            <a:r>
              <a:rPr lang="en-US" sz="1200" dirty="0" smtClean="0">
                <a:solidFill>
                  <a:schemeClr val="bg1"/>
                </a:solidFill>
                <a:latin typeface="Corbel"/>
                <a:cs typeface="Corbel"/>
              </a:rPr>
              <a:t> distance</a:t>
            </a:r>
            <a:endParaRPr lang="en-US" sz="1200" dirty="0">
              <a:solidFill>
                <a:schemeClr val="bg1"/>
              </a:solidFill>
              <a:latin typeface="Corbel"/>
              <a:cs typeface="Corbel"/>
            </a:endParaRPr>
          </a:p>
        </p:txBody>
      </p:sp>
      <p:sp>
        <p:nvSpPr>
          <p:cNvPr id="21509" name="Legende mit Linie (1) 4"/>
          <p:cNvSpPr>
            <a:spLocks/>
          </p:cNvSpPr>
          <p:nvPr/>
        </p:nvSpPr>
        <p:spPr bwMode="auto">
          <a:xfrm>
            <a:off x="730429" y="5758569"/>
            <a:ext cx="1443249" cy="324731"/>
          </a:xfrm>
          <a:prstGeom prst="borderCallout1">
            <a:avLst>
              <a:gd name="adj1" fmla="val 53935"/>
              <a:gd name="adj2" fmla="val 101088"/>
              <a:gd name="adj3" fmla="val -143056"/>
              <a:gd name="adj4" fmla="val 158125"/>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de-DE" sz="1200" dirty="0">
                <a:solidFill>
                  <a:schemeClr val="bg1"/>
                </a:solidFill>
                <a:latin typeface="Corbel"/>
                <a:cs typeface="Corbel"/>
              </a:rPr>
              <a:t>S</a:t>
            </a:r>
            <a:r>
              <a:rPr lang="en-US" sz="1200" dirty="0">
                <a:solidFill>
                  <a:schemeClr val="bg1"/>
                </a:solidFill>
                <a:latin typeface="Corbel"/>
                <a:cs typeface="Corbel"/>
              </a:rPr>
              <a:t>lope (of the road)</a:t>
            </a:r>
          </a:p>
        </p:txBody>
      </p:sp>
      <p:sp>
        <p:nvSpPr>
          <p:cNvPr id="21510" name="Legende mit Linie (1) 5"/>
          <p:cNvSpPr>
            <a:spLocks/>
          </p:cNvSpPr>
          <p:nvPr/>
        </p:nvSpPr>
        <p:spPr bwMode="auto">
          <a:xfrm>
            <a:off x="5352693" y="3725026"/>
            <a:ext cx="1515412" cy="553246"/>
          </a:xfrm>
          <a:prstGeom prst="borderCallout1">
            <a:avLst>
              <a:gd name="adj1" fmla="val 53935"/>
              <a:gd name="adj2" fmla="val 101088"/>
              <a:gd name="adj3" fmla="val -112620"/>
              <a:gd name="adj4" fmla="val 167653"/>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de-DE" sz="1200" dirty="0">
                <a:solidFill>
                  <a:schemeClr val="bg1"/>
                </a:solidFill>
                <a:latin typeface="Corbel"/>
                <a:cs typeface="Corbel"/>
              </a:rPr>
              <a:t>Point</a:t>
            </a:r>
            <a:r>
              <a:rPr lang="de-DE" sz="1200" dirty="0" smtClean="0">
                <a:solidFill>
                  <a:schemeClr val="bg1"/>
                </a:solidFill>
                <a:latin typeface="Corbel"/>
                <a:cs typeface="Corbel"/>
              </a:rPr>
              <a:t> of </a:t>
            </a:r>
            <a:r>
              <a:rPr lang="de-DE" sz="1200" dirty="0" err="1" smtClean="0">
                <a:solidFill>
                  <a:schemeClr val="bg1"/>
                </a:solidFill>
                <a:latin typeface="Corbel"/>
                <a:cs typeface="Corbel"/>
              </a:rPr>
              <a:t>interest</a:t>
            </a:r>
            <a:r>
              <a:rPr lang="de-DE" sz="1200" dirty="0" smtClean="0">
                <a:solidFill>
                  <a:schemeClr val="bg1"/>
                </a:solidFill>
                <a:latin typeface="Corbel"/>
                <a:cs typeface="Corbel"/>
              </a:rPr>
              <a:t> (</a:t>
            </a:r>
            <a:r>
              <a:rPr lang="de-DE" sz="1200" dirty="0">
                <a:solidFill>
                  <a:schemeClr val="bg1"/>
                </a:solidFill>
                <a:latin typeface="Corbel"/>
                <a:cs typeface="Corbel"/>
              </a:rPr>
              <a:t>ex: Biogas plant)</a:t>
            </a:r>
            <a:endParaRPr lang="en-US" sz="1200" dirty="0">
              <a:solidFill>
                <a:schemeClr val="bg1"/>
              </a:solidFill>
              <a:latin typeface="Corbel"/>
              <a:cs typeface="Corbel"/>
            </a:endParaRPr>
          </a:p>
        </p:txBody>
      </p:sp>
      <p:sp>
        <p:nvSpPr>
          <p:cNvPr id="21512" name="Legende mit Linie (1) 7"/>
          <p:cNvSpPr>
            <a:spLocks/>
          </p:cNvSpPr>
          <p:nvPr/>
        </p:nvSpPr>
        <p:spPr bwMode="auto">
          <a:xfrm>
            <a:off x="765067" y="3799881"/>
            <a:ext cx="1659737" cy="1359060"/>
          </a:xfrm>
          <a:prstGeom prst="borderCallout1">
            <a:avLst>
              <a:gd name="adj1" fmla="val -1027"/>
              <a:gd name="adj2" fmla="val 50167"/>
              <a:gd name="adj3" fmla="val -51063"/>
              <a:gd name="adj4" fmla="val 66720"/>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pPr algn="l"/>
            <a:r>
              <a:rPr lang="en-US" sz="1200" dirty="0" smtClean="0">
                <a:solidFill>
                  <a:schemeClr val="bg1"/>
                </a:solidFill>
                <a:latin typeface="Corbel"/>
                <a:cs typeface="Corbel"/>
              </a:rPr>
              <a:t>List of Fields (&lt; </a:t>
            </a:r>
            <a:r>
              <a:rPr lang="en-US" sz="1200" dirty="0" err="1" smtClean="0">
                <a:solidFill>
                  <a:schemeClr val="bg1"/>
                </a:solidFill>
                <a:latin typeface="Corbel"/>
                <a:cs typeface="Corbel"/>
              </a:rPr>
              <a:t>d</a:t>
            </a:r>
            <a:r>
              <a:rPr lang="en-US" sz="1200" dirty="0" smtClean="0">
                <a:solidFill>
                  <a:schemeClr val="bg1"/>
                </a:solidFill>
                <a:latin typeface="Corbel"/>
                <a:cs typeface="Corbel"/>
              </a:rPr>
              <a:t>):</a:t>
            </a:r>
            <a:endParaRPr lang="en-US" sz="1200" dirty="0">
              <a:solidFill>
                <a:schemeClr val="bg1"/>
              </a:solidFill>
              <a:latin typeface="Corbel"/>
              <a:cs typeface="Corbel"/>
            </a:endParaRPr>
          </a:p>
          <a:p>
            <a:pPr algn="l">
              <a:buFontTx/>
              <a:buChar char="-"/>
            </a:pPr>
            <a:r>
              <a:rPr lang="en-US" sz="1200" dirty="0">
                <a:solidFill>
                  <a:schemeClr val="bg1"/>
                </a:solidFill>
                <a:latin typeface="Corbel"/>
                <a:cs typeface="Corbel"/>
              </a:rPr>
              <a:t>Size</a:t>
            </a:r>
          </a:p>
          <a:p>
            <a:pPr algn="l">
              <a:buFontTx/>
              <a:buChar char="-"/>
            </a:pPr>
            <a:r>
              <a:rPr lang="en-US" sz="1200" dirty="0">
                <a:solidFill>
                  <a:schemeClr val="bg1"/>
                </a:solidFill>
                <a:latin typeface="Corbel"/>
                <a:cs typeface="Corbel"/>
              </a:rPr>
              <a:t>Driving distance</a:t>
            </a:r>
          </a:p>
          <a:p>
            <a:pPr algn="l">
              <a:buFontTx/>
              <a:buChar char="-"/>
            </a:pPr>
            <a:r>
              <a:rPr lang="en-US" sz="1200" dirty="0">
                <a:solidFill>
                  <a:schemeClr val="bg1"/>
                </a:solidFill>
                <a:latin typeface="Corbel"/>
                <a:cs typeface="Corbel"/>
              </a:rPr>
              <a:t>Crop</a:t>
            </a:r>
          </a:p>
          <a:p>
            <a:pPr algn="l">
              <a:buFontTx/>
              <a:buChar char="-"/>
            </a:pPr>
            <a:r>
              <a:rPr lang="en-US" sz="1200" b="1" dirty="0">
                <a:solidFill>
                  <a:schemeClr val="bg1"/>
                </a:solidFill>
                <a:latin typeface="Corbel"/>
                <a:cs typeface="Corbel"/>
              </a:rPr>
              <a:t>Yield</a:t>
            </a:r>
          </a:p>
          <a:p>
            <a:pPr algn="l">
              <a:buFontTx/>
              <a:buChar char="-"/>
            </a:pPr>
            <a:r>
              <a:rPr lang="en-US" sz="1200" dirty="0">
                <a:solidFill>
                  <a:schemeClr val="bg1"/>
                </a:solidFill>
                <a:latin typeface="Corbel"/>
                <a:cs typeface="Corbel"/>
              </a:rPr>
              <a:t>Transportation costs</a:t>
            </a:r>
          </a:p>
        </p:txBody>
      </p:sp>
      <p:grpSp>
        <p:nvGrpSpPr>
          <p:cNvPr id="16" name="Gruppierung 15"/>
          <p:cNvGrpSpPr/>
          <p:nvPr/>
        </p:nvGrpSpPr>
        <p:grpSpPr>
          <a:xfrm>
            <a:off x="571500" y="2081942"/>
            <a:ext cx="7980395" cy="585058"/>
            <a:chOff x="571500" y="2081942"/>
            <a:chExt cx="7980395" cy="585058"/>
          </a:xfrm>
        </p:grpSpPr>
        <p:sp>
          <p:nvSpPr>
            <p:cNvPr id="21513" name="Legende mit Linie (1) 8"/>
            <p:cNvSpPr>
              <a:spLocks/>
            </p:cNvSpPr>
            <p:nvPr/>
          </p:nvSpPr>
          <p:spPr bwMode="auto">
            <a:xfrm>
              <a:off x="4727285" y="2081942"/>
              <a:ext cx="3824610" cy="324731"/>
            </a:xfrm>
            <a:prstGeom prst="borderCallout1">
              <a:avLst>
                <a:gd name="adj1" fmla="val 35417"/>
                <a:gd name="adj2" fmla="val -718"/>
                <a:gd name="adj3" fmla="val 68470"/>
                <a:gd name="adj4" fmla="val -4392"/>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a:solidFill>
                    <a:schemeClr val="bg1"/>
                  </a:solidFill>
                  <a:latin typeface="Corbel"/>
                  <a:cs typeface="Corbel"/>
                </a:rPr>
                <a:t>Field repartition with respect to the driving distance</a:t>
              </a:r>
            </a:p>
          </p:txBody>
        </p:sp>
        <p:sp>
          <p:nvSpPr>
            <p:cNvPr id="11" name="Rechteck 10"/>
            <p:cNvSpPr/>
            <p:nvPr/>
          </p:nvSpPr>
          <p:spPr bwMode="auto">
            <a:xfrm>
              <a:off x="571500" y="2184400"/>
              <a:ext cx="3975100" cy="4826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Corbel"/>
                <a:cs typeface="Corbel"/>
              </a:endParaRPr>
            </a:p>
          </p:txBody>
        </p:sp>
      </p:grpSp>
      <p:grpSp>
        <p:nvGrpSpPr>
          <p:cNvPr id="15" name="Gruppierung 14"/>
          <p:cNvGrpSpPr/>
          <p:nvPr/>
        </p:nvGrpSpPr>
        <p:grpSpPr>
          <a:xfrm>
            <a:off x="1219200" y="2616200"/>
            <a:ext cx="5295900" cy="520700"/>
            <a:chOff x="1219200" y="2616200"/>
            <a:chExt cx="5295900" cy="520700"/>
          </a:xfrm>
        </p:grpSpPr>
        <p:sp>
          <p:nvSpPr>
            <p:cNvPr id="21511" name="Legende mit Linie (1) 6"/>
            <p:cNvSpPr>
              <a:spLocks/>
            </p:cNvSpPr>
            <p:nvPr/>
          </p:nvSpPr>
          <p:spPr bwMode="auto">
            <a:xfrm>
              <a:off x="4724433" y="2625681"/>
              <a:ext cx="1790667" cy="511219"/>
            </a:xfrm>
            <a:prstGeom prst="borderCallout1">
              <a:avLst>
                <a:gd name="adj1" fmla="val 35417"/>
                <a:gd name="adj2" fmla="val -718"/>
                <a:gd name="adj3" fmla="val 28177"/>
                <a:gd name="adj4" fmla="val -182250"/>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pPr algn="l"/>
              <a:r>
                <a:rPr lang="en-US" sz="1200" dirty="0">
                  <a:solidFill>
                    <a:schemeClr val="bg1"/>
                  </a:solidFill>
                  <a:latin typeface="Corbel"/>
                  <a:cs typeface="Corbel"/>
                </a:rPr>
                <a:t>Max. driving </a:t>
              </a:r>
              <a:r>
                <a:rPr lang="en-US" sz="1200" dirty="0" smtClean="0">
                  <a:solidFill>
                    <a:schemeClr val="bg1"/>
                  </a:solidFill>
                  <a:latin typeface="Corbel"/>
                  <a:cs typeface="Corbel"/>
                </a:rPr>
                <a:t>distance </a:t>
              </a:r>
              <a:r>
                <a:rPr lang="en-US" sz="1200" dirty="0" err="1" smtClean="0">
                  <a:solidFill>
                    <a:schemeClr val="bg1"/>
                  </a:solidFill>
                  <a:latin typeface="Corbel"/>
                  <a:cs typeface="Corbel"/>
                </a:rPr>
                <a:t>d</a:t>
              </a:r>
              <a:r>
                <a:rPr lang="en-US" sz="1200" dirty="0" smtClean="0">
                  <a:solidFill>
                    <a:schemeClr val="bg1"/>
                  </a:solidFill>
                  <a:latin typeface="Corbel"/>
                  <a:cs typeface="Corbel"/>
                </a:rPr>
                <a:t> </a:t>
              </a:r>
              <a:r>
                <a:rPr lang="en-US" sz="1200" dirty="0">
                  <a:solidFill>
                    <a:schemeClr val="bg1"/>
                  </a:solidFill>
                  <a:latin typeface="Corbel"/>
                  <a:cs typeface="Corbel"/>
                </a:rPr>
                <a:t>between field and POI</a:t>
              </a:r>
            </a:p>
          </p:txBody>
        </p:sp>
        <p:sp>
          <p:nvSpPr>
            <p:cNvPr id="12" name="Oval 11"/>
            <p:cNvSpPr/>
            <p:nvPr/>
          </p:nvSpPr>
          <p:spPr bwMode="auto">
            <a:xfrm>
              <a:off x="1219200" y="2616200"/>
              <a:ext cx="279400" cy="279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Corbel"/>
                <a:cs typeface="Corbel"/>
              </a:endParaRPr>
            </a:p>
          </p:txBody>
        </p:sp>
      </p:grpSp>
      <p:grpSp>
        <p:nvGrpSpPr>
          <p:cNvPr id="14" name="Gruppierung 13"/>
          <p:cNvGrpSpPr/>
          <p:nvPr/>
        </p:nvGrpSpPr>
        <p:grpSpPr>
          <a:xfrm>
            <a:off x="3149600" y="1319440"/>
            <a:ext cx="4431467" cy="814160"/>
            <a:chOff x="3149600" y="1319440"/>
            <a:chExt cx="4431467" cy="814160"/>
          </a:xfrm>
        </p:grpSpPr>
        <p:sp>
          <p:nvSpPr>
            <p:cNvPr id="21514" name="Legende mit Linie (1) 9"/>
            <p:cNvSpPr>
              <a:spLocks/>
            </p:cNvSpPr>
            <p:nvPr/>
          </p:nvSpPr>
          <p:spPr bwMode="auto">
            <a:xfrm>
              <a:off x="5091462" y="1319440"/>
              <a:ext cx="2489605" cy="324731"/>
            </a:xfrm>
            <a:prstGeom prst="borderCallout1">
              <a:avLst>
                <a:gd name="adj1" fmla="val 35417"/>
                <a:gd name="adj2" fmla="val -718"/>
                <a:gd name="adj3" fmla="val 151014"/>
                <a:gd name="adj4" fmla="val -26863"/>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a:solidFill>
                    <a:schemeClr val="bg1"/>
                  </a:solidFill>
                  <a:latin typeface="Corbel"/>
                  <a:cs typeface="Corbel"/>
                </a:rPr>
                <a:t>Overview with</a:t>
              </a:r>
              <a:r>
                <a:rPr lang="en-US" sz="1200" dirty="0" smtClean="0">
                  <a:solidFill>
                    <a:schemeClr val="bg1"/>
                  </a:solidFill>
                  <a:latin typeface="Corbel"/>
                  <a:cs typeface="Corbel"/>
                </a:rPr>
                <a:t> Biomass </a:t>
              </a:r>
              <a:r>
                <a:rPr lang="en-US" sz="1200" dirty="0">
                  <a:solidFill>
                    <a:schemeClr val="bg1"/>
                  </a:solidFill>
                  <a:latin typeface="Corbel"/>
                  <a:cs typeface="Corbel"/>
                </a:rPr>
                <a:t>and costs</a:t>
              </a:r>
            </a:p>
          </p:txBody>
        </p:sp>
        <p:sp>
          <p:nvSpPr>
            <p:cNvPr id="13" name="Rechteck 12"/>
            <p:cNvSpPr/>
            <p:nvPr/>
          </p:nvSpPr>
          <p:spPr bwMode="auto">
            <a:xfrm>
              <a:off x="3149600" y="1816100"/>
              <a:ext cx="1397000" cy="3175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Corbel"/>
                <a:cs typeface="Corbel"/>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p:cTn id="7" dur="500" fill="hold"/>
                                        <p:tgtEl>
                                          <p:spTgt spid="21510"/>
                                        </p:tgtEl>
                                        <p:attrNameLst>
                                          <p:attrName>ppt_w</p:attrName>
                                        </p:attrNameLst>
                                      </p:cBhvr>
                                      <p:tavLst>
                                        <p:tav tm="0">
                                          <p:val>
                                            <p:fltVal val="0"/>
                                          </p:val>
                                        </p:tav>
                                        <p:tav tm="100000">
                                          <p:val>
                                            <p:strVal val="#ppt_w"/>
                                          </p:val>
                                        </p:tav>
                                      </p:tavLst>
                                    </p:anim>
                                    <p:anim calcmode="lin" valueType="num">
                                      <p:cBhvr>
                                        <p:cTn id="8" dur="500" fill="hold"/>
                                        <p:tgtEl>
                                          <p:spTgt spid="215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1512"/>
                                        </p:tgtEl>
                                        <p:attrNameLst>
                                          <p:attrName>style.visibility</p:attrName>
                                        </p:attrNameLst>
                                      </p:cBhvr>
                                      <p:to>
                                        <p:strVal val="visible"/>
                                      </p:to>
                                    </p:set>
                                    <p:anim calcmode="lin" valueType="num">
                                      <p:cBhvr>
                                        <p:cTn id="19" dur="500" fill="hold"/>
                                        <p:tgtEl>
                                          <p:spTgt spid="21512"/>
                                        </p:tgtEl>
                                        <p:attrNameLst>
                                          <p:attrName>ppt_w</p:attrName>
                                        </p:attrNameLst>
                                      </p:cBhvr>
                                      <p:tavLst>
                                        <p:tav tm="0">
                                          <p:val>
                                            <p:fltVal val="0"/>
                                          </p:val>
                                        </p:tav>
                                        <p:tav tm="100000">
                                          <p:val>
                                            <p:strVal val="#ppt_w"/>
                                          </p:val>
                                        </p:tav>
                                      </p:tavLst>
                                    </p:anim>
                                    <p:anim calcmode="lin" valueType="num">
                                      <p:cBhvr>
                                        <p:cTn id="20" dur="500" fill="hold"/>
                                        <p:tgtEl>
                                          <p:spTgt spid="2151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1509"/>
                                        </p:tgtEl>
                                        <p:attrNameLst>
                                          <p:attrName>style.visibility</p:attrName>
                                        </p:attrNameLst>
                                      </p:cBhvr>
                                      <p:to>
                                        <p:strVal val="visible"/>
                                      </p:to>
                                    </p:set>
                                    <p:anim calcmode="lin" valueType="num">
                                      <p:cBhvr>
                                        <p:cTn id="31" dur="500" fill="hold"/>
                                        <p:tgtEl>
                                          <p:spTgt spid="21509"/>
                                        </p:tgtEl>
                                        <p:attrNameLst>
                                          <p:attrName>ppt_w</p:attrName>
                                        </p:attrNameLst>
                                      </p:cBhvr>
                                      <p:tavLst>
                                        <p:tav tm="0">
                                          <p:val>
                                            <p:fltVal val="0"/>
                                          </p:val>
                                        </p:tav>
                                        <p:tav tm="100000">
                                          <p:val>
                                            <p:strVal val="#ppt_w"/>
                                          </p:val>
                                        </p:tav>
                                      </p:tavLst>
                                    </p:anim>
                                    <p:anim calcmode="lin" valueType="num">
                                      <p:cBhvr>
                                        <p:cTn id="32" dur="500" fill="hold"/>
                                        <p:tgtEl>
                                          <p:spTgt spid="2150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1508"/>
                                        </p:tgtEl>
                                        <p:attrNameLst>
                                          <p:attrName>style.visibility</p:attrName>
                                        </p:attrNameLst>
                                      </p:cBhvr>
                                      <p:to>
                                        <p:strVal val="visible"/>
                                      </p:to>
                                    </p:set>
                                    <p:anim calcmode="lin" valueType="num">
                                      <p:cBhvr>
                                        <p:cTn id="37" dur="500" fill="hold"/>
                                        <p:tgtEl>
                                          <p:spTgt spid="21508"/>
                                        </p:tgtEl>
                                        <p:attrNameLst>
                                          <p:attrName>ppt_w</p:attrName>
                                        </p:attrNameLst>
                                      </p:cBhvr>
                                      <p:tavLst>
                                        <p:tav tm="0">
                                          <p:val>
                                            <p:fltVal val="0"/>
                                          </p:val>
                                        </p:tav>
                                        <p:tav tm="100000">
                                          <p:val>
                                            <p:strVal val="#ppt_w"/>
                                          </p:val>
                                        </p:tav>
                                      </p:tavLst>
                                    </p:anim>
                                    <p:anim calcmode="lin" valueType="num">
                                      <p:cBhvr>
                                        <p:cTn id="38" dur="500" fill="hold"/>
                                        <p:tgtEl>
                                          <p:spTgt spid="21508"/>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p:bldP spid="21509" grpId="0" animBg="1"/>
      <p:bldP spid="21510" grpId="0" animBg="1"/>
      <p:bldP spid="215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1" name="Rechteck 21530"/>
          <p:cNvSpPr/>
          <p:nvPr/>
        </p:nvSpPr>
        <p:spPr bwMode="auto">
          <a:xfrm>
            <a:off x="304800" y="1282700"/>
            <a:ext cx="3987800" cy="4508500"/>
          </a:xfrm>
          <a:prstGeom prst="rect">
            <a:avLst/>
          </a:prstGeom>
          <a:solidFill>
            <a:srgbClr val="FFFFFF"/>
          </a:solidFill>
          <a:ln w="9525" cap="flat" cmpd="sng" algn="ctr">
            <a:solidFill>
              <a:schemeClr val="tx1"/>
            </a:solidFill>
            <a:prstDash val="solid"/>
            <a:round/>
            <a:headEnd type="none" w="med" len="med"/>
            <a:tailEnd type="none" w="med" len="med"/>
          </a:ln>
          <a:effectLst>
            <a:outerShdw blurRad="180975" dist="1397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21506" name="Rectangle 2"/>
          <p:cNvSpPr>
            <a:spLocks noGrp="1" noChangeArrowheads="1"/>
          </p:cNvSpPr>
          <p:nvPr>
            <p:ph type="title"/>
          </p:nvPr>
        </p:nvSpPr>
        <p:spPr>
          <a:xfrm>
            <a:off x="222250" y="485775"/>
            <a:ext cx="8474075" cy="457200"/>
          </a:xfrm>
        </p:spPr>
        <p:txBody>
          <a:bodyPr anchor="ctr"/>
          <a:lstStyle/>
          <a:p>
            <a:pPr eaLnBrk="1" hangingPunct="1"/>
            <a:r>
              <a:rPr lang="en-US" dirty="0" smtClean="0">
                <a:solidFill>
                  <a:schemeClr val="tx1"/>
                </a:solidFill>
                <a:latin typeface="Corbel"/>
                <a:cs typeface="Corbel"/>
              </a:rPr>
              <a:t>We have tested the forecast on a farm by evaluating four tours*</a:t>
            </a:r>
          </a:p>
        </p:txBody>
      </p:sp>
      <p:graphicFrame>
        <p:nvGraphicFramePr>
          <p:cNvPr id="21529" name="Object 3"/>
          <p:cNvGraphicFramePr>
            <a:graphicFrameLocks/>
          </p:cNvGraphicFramePr>
          <p:nvPr>
            <p:custDataLst>
              <p:tags r:id="rId1"/>
            </p:custDataLst>
            <p:extLst>
              <p:ext uri="{D42A27DB-BD31-4B8C-83A1-F6EECF244321}">
                <p14:modId xmlns:p14="http://schemas.microsoft.com/office/powerpoint/2010/main" val="2098881777"/>
              </p:ext>
            </p:extLst>
          </p:nvPr>
        </p:nvGraphicFramePr>
        <p:xfrm>
          <a:off x="257176" y="2438400"/>
          <a:ext cx="4070293" cy="2755917"/>
        </p:xfrm>
        <a:graphic>
          <a:graphicData uri="http://schemas.openxmlformats.org/drawingml/2006/chart">
            <c:chart xmlns:c="http://schemas.openxmlformats.org/drawingml/2006/chart" xmlns:r="http://schemas.openxmlformats.org/officeDocument/2006/relationships" r:id="rId58"/>
          </a:graphicData>
        </a:graphic>
      </p:graphicFrame>
      <p:cxnSp>
        <p:nvCxnSpPr>
          <p:cNvPr id="97" name="Straight Connector 19"/>
          <p:cNvCxnSpPr/>
          <p:nvPr>
            <p:custDataLst>
              <p:tags r:id="rId2"/>
            </p:custDataLst>
          </p:nvPr>
        </p:nvCxnSpPr>
        <p:spPr bwMode="auto">
          <a:xfrm>
            <a:off x="3944938" y="3536950"/>
            <a:ext cx="0" cy="269875"/>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Connector 6"/>
          <p:cNvCxnSpPr/>
          <p:nvPr>
            <p:custDataLst>
              <p:tags r:id="rId3"/>
            </p:custDataLst>
          </p:nvPr>
        </p:nvCxnSpPr>
        <p:spPr bwMode="auto">
          <a:xfrm>
            <a:off x="620713" y="3851275"/>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1"/>
          <p:cNvCxnSpPr/>
          <p:nvPr>
            <p:custDataLst>
              <p:tags r:id="rId4"/>
            </p:custDataLst>
          </p:nvPr>
        </p:nvCxnSpPr>
        <p:spPr bwMode="auto">
          <a:xfrm flipV="1">
            <a:off x="620713" y="3851275"/>
            <a:ext cx="0" cy="1936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18"/>
          <p:cNvCxnSpPr/>
          <p:nvPr>
            <p:custDataLst>
              <p:tags r:id="rId5"/>
            </p:custDataLst>
          </p:nvPr>
        </p:nvCxnSpPr>
        <p:spPr bwMode="auto">
          <a:xfrm>
            <a:off x="3592513" y="353695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7"/>
          <p:cNvCxnSpPr/>
          <p:nvPr>
            <p:custDataLst>
              <p:tags r:id="rId6"/>
            </p:custDataLst>
          </p:nvPr>
        </p:nvCxnSpPr>
        <p:spPr bwMode="auto">
          <a:xfrm flipV="1">
            <a:off x="3592513" y="3536950"/>
            <a:ext cx="0" cy="24130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5"/>
          <p:cNvCxnSpPr/>
          <p:nvPr>
            <p:custDataLst>
              <p:tags r:id="rId7"/>
            </p:custDataLst>
          </p:nvPr>
        </p:nvCxnSpPr>
        <p:spPr bwMode="auto">
          <a:xfrm>
            <a:off x="2954338" y="3784600"/>
            <a:ext cx="0" cy="374650"/>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4"/>
          <p:cNvCxnSpPr/>
          <p:nvPr>
            <p:custDataLst>
              <p:tags r:id="rId8"/>
            </p:custDataLst>
          </p:nvPr>
        </p:nvCxnSpPr>
        <p:spPr bwMode="auto">
          <a:xfrm>
            <a:off x="2601913" y="378460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3"/>
          <p:cNvCxnSpPr/>
          <p:nvPr>
            <p:custDataLst>
              <p:tags r:id="rId9"/>
            </p:custDataLst>
          </p:nvPr>
        </p:nvCxnSpPr>
        <p:spPr bwMode="auto">
          <a:xfrm flipV="1">
            <a:off x="2601913" y="3784600"/>
            <a:ext cx="0" cy="1936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1"/>
          <p:cNvCxnSpPr/>
          <p:nvPr>
            <p:custDataLst>
              <p:tags r:id="rId10"/>
            </p:custDataLst>
          </p:nvPr>
        </p:nvCxnSpPr>
        <p:spPr bwMode="auto">
          <a:xfrm>
            <a:off x="1963738" y="2298700"/>
            <a:ext cx="0" cy="565150"/>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
          <p:cNvCxnSpPr/>
          <p:nvPr>
            <p:custDataLst>
              <p:tags r:id="rId11"/>
            </p:custDataLst>
          </p:nvPr>
        </p:nvCxnSpPr>
        <p:spPr bwMode="auto">
          <a:xfrm>
            <a:off x="1611313" y="229870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9"/>
          <p:cNvCxnSpPr/>
          <p:nvPr>
            <p:custDataLst>
              <p:tags r:id="rId12"/>
            </p:custDataLst>
          </p:nvPr>
        </p:nvCxnSpPr>
        <p:spPr bwMode="auto">
          <a:xfrm flipV="1">
            <a:off x="1611313" y="2298700"/>
            <a:ext cx="0" cy="1936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8"/>
          <p:cNvCxnSpPr/>
          <p:nvPr>
            <p:custDataLst>
              <p:tags r:id="rId13"/>
            </p:custDataLst>
          </p:nvPr>
        </p:nvCxnSpPr>
        <p:spPr bwMode="auto">
          <a:xfrm>
            <a:off x="973138" y="3851274"/>
            <a:ext cx="0" cy="279400"/>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9" name="Oval 108"/>
          <p:cNvSpPr/>
          <p:nvPr>
            <p:custDataLst>
              <p:tags r:id="rId14"/>
            </p:custDataLst>
          </p:nvPr>
        </p:nvSpPr>
        <p:spPr bwMode="gray">
          <a:xfrm>
            <a:off x="3578225" y="3419475"/>
            <a:ext cx="382588"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45F8CD49-1D08-420D-834E-A939EC15D779}" type="datetime'''''''-2''''''''''''''%'''''''''''''">
              <a:rPr lang="en-US" sz="1200" b="1" i="1">
                <a:solidFill>
                  <a:schemeClr val="bg1"/>
                </a:solidFill>
                <a:latin typeface="Corbel"/>
                <a:cs typeface="Corbel"/>
              </a:rPr>
              <a:pPr/>
              <a:t>-2%</a:t>
            </a:fld>
            <a:endParaRPr lang="en-US" sz="1200" b="1" i="1" dirty="0" err="1" smtClean="0">
              <a:solidFill>
                <a:schemeClr val="bg1"/>
              </a:solidFill>
              <a:latin typeface="Corbel"/>
              <a:cs typeface="Corbel"/>
              <a:sym typeface="Arial"/>
            </a:endParaRPr>
          </a:p>
        </p:txBody>
      </p:sp>
      <p:sp>
        <p:nvSpPr>
          <p:cNvPr id="110" name="Oval 109"/>
          <p:cNvSpPr/>
          <p:nvPr>
            <p:custDataLst>
              <p:tags r:id="rId15"/>
            </p:custDataLst>
          </p:nvPr>
        </p:nvSpPr>
        <p:spPr bwMode="gray">
          <a:xfrm>
            <a:off x="2527300" y="3667125"/>
            <a:ext cx="501650"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EF0D9D2E-D2C5-4EAA-8FF6-19948FDB5ED1}" type="datetime'''''-''''19''''''''%'''''''''''''''''''''''''''''''">
              <a:rPr lang="en-US" sz="1200" b="1" i="1">
                <a:solidFill>
                  <a:schemeClr val="bg1"/>
                </a:solidFill>
                <a:latin typeface="Corbel"/>
                <a:cs typeface="Corbel"/>
              </a:rPr>
              <a:pPr/>
              <a:t>-19%</a:t>
            </a:fld>
            <a:endParaRPr lang="en-US" sz="1200" b="1" i="1" dirty="0" err="1" smtClean="0">
              <a:solidFill>
                <a:schemeClr val="bg1"/>
              </a:solidFill>
              <a:latin typeface="Corbel"/>
              <a:cs typeface="Corbel"/>
              <a:sym typeface="Arial"/>
            </a:endParaRPr>
          </a:p>
        </p:txBody>
      </p:sp>
      <p:sp>
        <p:nvSpPr>
          <p:cNvPr id="111" name="Oval 110"/>
          <p:cNvSpPr/>
          <p:nvPr>
            <p:custDataLst>
              <p:tags r:id="rId16"/>
            </p:custDataLst>
          </p:nvPr>
        </p:nvSpPr>
        <p:spPr bwMode="gray">
          <a:xfrm>
            <a:off x="1536700" y="2181225"/>
            <a:ext cx="501650"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A29AA260-0BEC-41E9-9347-388C894BB934}" type="datetime'-''''''''''''''''''''''''1''''5''''''%'''''''''''''''''''''">
              <a:rPr lang="en-US" sz="1200" b="1" i="1">
                <a:solidFill>
                  <a:schemeClr val="bg1"/>
                </a:solidFill>
                <a:latin typeface="Corbel"/>
                <a:cs typeface="Corbel"/>
              </a:rPr>
              <a:pPr/>
              <a:t>-15%</a:t>
            </a:fld>
            <a:endParaRPr lang="en-US" sz="1200" b="1" i="1" dirty="0" err="1" smtClean="0">
              <a:solidFill>
                <a:schemeClr val="bg1"/>
              </a:solidFill>
              <a:latin typeface="Corbel"/>
              <a:cs typeface="Corbel"/>
              <a:sym typeface="Arial"/>
            </a:endParaRPr>
          </a:p>
        </p:txBody>
      </p:sp>
      <p:sp>
        <p:nvSpPr>
          <p:cNvPr id="112" name="Oval 111"/>
          <p:cNvSpPr/>
          <p:nvPr>
            <p:custDataLst>
              <p:tags r:id="rId17"/>
            </p:custDataLst>
          </p:nvPr>
        </p:nvSpPr>
        <p:spPr bwMode="gray">
          <a:xfrm>
            <a:off x="546100" y="3733800"/>
            <a:ext cx="501650"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r>
              <a:rPr lang="en-US" sz="1200" b="1" i="1" dirty="0" smtClean="0">
                <a:solidFill>
                  <a:schemeClr val="bg1"/>
                </a:solidFill>
                <a:latin typeface="Corbel"/>
                <a:cs typeface="Corbel"/>
                <a:sym typeface="Arial"/>
              </a:rPr>
              <a:t>-3%</a:t>
            </a:r>
          </a:p>
        </p:txBody>
      </p:sp>
      <p:sp>
        <p:nvSpPr>
          <p:cNvPr id="113" name="Rectangle 43"/>
          <p:cNvSpPr/>
          <p:nvPr>
            <p:custDataLst>
              <p:tags r:id="rId18"/>
            </p:custDataLst>
          </p:nvPr>
        </p:nvSpPr>
        <p:spPr bwMode="auto">
          <a:xfrm>
            <a:off x="35290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6D285EAA-F148-4652-A95B-08BD95DB0CF2}" type="datetime'''''''''''''T''''''''o''''u''''''''''r'''' 4'''''''''''''''">
              <a:rPr lang="en-US" sz="1400" b="1">
                <a:solidFill>
                  <a:schemeClr val="tx1"/>
                </a:solidFill>
                <a:latin typeface="Corbel"/>
                <a:cs typeface="Corbel"/>
              </a:rPr>
              <a:pPr/>
              <a:t>Tour 4</a:t>
            </a:fld>
            <a:endParaRPr lang="en-US" sz="1400" b="1" dirty="0" err="1" smtClean="0">
              <a:solidFill>
                <a:schemeClr val="tx1"/>
              </a:solidFill>
              <a:latin typeface="Corbel"/>
              <a:cs typeface="Corbel"/>
              <a:sym typeface="Arial"/>
            </a:endParaRPr>
          </a:p>
        </p:txBody>
      </p:sp>
      <p:sp>
        <p:nvSpPr>
          <p:cNvPr id="114" name="Rectangle 42"/>
          <p:cNvSpPr/>
          <p:nvPr>
            <p:custDataLst>
              <p:tags r:id="rId19"/>
            </p:custDataLst>
          </p:nvPr>
        </p:nvSpPr>
        <p:spPr bwMode="auto">
          <a:xfrm>
            <a:off x="25384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BA1CC8AD-944B-4BF7-A386-C3C8552589C1}" type="datetime'''''T''''''''''''''''''''''''''''''''our'''''''' ''''3'''">
              <a:rPr lang="en-US" sz="1400" b="1">
                <a:solidFill>
                  <a:schemeClr val="tx1"/>
                </a:solidFill>
                <a:latin typeface="Corbel"/>
                <a:cs typeface="Corbel"/>
              </a:rPr>
              <a:pPr/>
              <a:t>Tour 3</a:t>
            </a:fld>
            <a:endParaRPr lang="en-US" sz="1400" b="1" dirty="0" err="1" smtClean="0">
              <a:solidFill>
                <a:schemeClr val="tx1"/>
              </a:solidFill>
              <a:latin typeface="Corbel"/>
              <a:cs typeface="Corbel"/>
              <a:sym typeface="Arial"/>
            </a:endParaRPr>
          </a:p>
        </p:txBody>
      </p:sp>
      <p:sp>
        <p:nvSpPr>
          <p:cNvPr id="115" name="Rectangle 41"/>
          <p:cNvSpPr/>
          <p:nvPr>
            <p:custDataLst>
              <p:tags r:id="rId20"/>
            </p:custDataLst>
          </p:nvPr>
        </p:nvSpPr>
        <p:spPr bwMode="auto">
          <a:xfrm>
            <a:off x="15478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4B8625A4-1698-46C2-B603-3C3AB289136C}" type="datetime'To''''''''''''''''''''''''''u''''''''''''''r ''''2'''''''''">
              <a:rPr lang="en-US" sz="1400" b="1">
                <a:solidFill>
                  <a:schemeClr val="tx1"/>
                </a:solidFill>
                <a:latin typeface="Corbel"/>
                <a:cs typeface="Corbel"/>
              </a:rPr>
              <a:pPr/>
              <a:t>Tour 2</a:t>
            </a:fld>
            <a:endParaRPr lang="en-US" sz="1400" b="1" dirty="0" err="1" smtClean="0">
              <a:solidFill>
                <a:schemeClr val="tx1"/>
              </a:solidFill>
              <a:latin typeface="Corbel"/>
              <a:cs typeface="Corbel"/>
              <a:sym typeface="Arial"/>
            </a:endParaRPr>
          </a:p>
        </p:txBody>
      </p:sp>
      <p:sp>
        <p:nvSpPr>
          <p:cNvPr id="116" name="Rectangle 12"/>
          <p:cNvSpPr/>
          <p:nvPr>
            <p:custDataLst>
              <p:tags r:id="rId21"/>
            </p:custDataLst>
          </p:nvPr>
        </p:nvSpPr>
        <p:spPr bwMode="auto">
          <a:xfrm>
            <a:off x="557213" y="5203825"/>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AAE820A1-DB96-4393-9CD1-2CD6D7388588}" type="datetime'T''''ou''''''r'''''''''''''''''''''''''''' ''''1'">
              <a:rPr lang="en-US" sz="1400" b="1">
                <a:solidFill>
                  <a:schemeClr val="tx1"/>
                </a:solidFill>
                <a:latin typeface="Corbel"/>
                <a:cs typeface="Corbel"/>
              </a:rPr>
              <a:pPr/>
              <a:t>Tour 1</a:t>
            </a:fld>
            <a:endParaRPr lang="en-US" sz="1400" b="1" dirty="0" err="1" smtClean="0">
              <a:solidFill>
                <a:schemeClr val="tx1"/>
              </a:solidFill>
              <a:latin typeface="Corbel"/>
              <a:cs typeface="Corbel"/>
              <a:sym typeface="Arial"/>
            </a:endParaRPr>
          </a:p>
        </p:txBody>
      </p:sp>
      <p:sp>
        <p:nvSpPr>
          <p:cNvPr id="142" name="Rectangle 84"/>
          <p:cNvSpPr/>
          <p:nvPr>
            <p:custDataLst>
              <p:tags r:id="rId22"/>
            </p:custDataLst>
          </p:nvPr>
        </p:nvSpPr>
        <p:spPr>
          <a:xfrm>
            <a:off x="317500" y="1298724"/>
            <a:ext cx="3960813" cy="338554"/>
          </a:xfrm>
          <a:prstGeom prst="rect">
            <a:avLst/>
          </a:prstGeom>
          <a:solidFill>
            <a:srgbClr val="D9D9D9"/>
          </a:solidFill>
          <a:ln w="6350">
            <a:solidFill>
              <a:srgbClr val="BFBFBF"/>
            </a:solidFill>
          </a:ln>
          <a:extLst/>
        </p:spPr>
        <p:txBody>
          <a:bodyPr wrap="square" lIns="0" tIns="0" rIns="0" bIns="0" anchor="t" anchorCtr="0">
            <a:spAutoFit/>
          </a:bodyPr>
          <a:lstStyle/>
          <a:p>
            <a:pPr>
              <a:lnSpc>
                <a:spcPct val="90000"/>
              </a:lnSpc>
              <a:buClr>
                <a:schemeClr val="bg2"/>
              </a:buClr>
            </a:pPr>
            <a:r>
              <a:rPr lang="en-US" sz="2400" b="1" dirty="0" smtClean="0">
                <a:latin typeface="Corbel"/>
                <a:cs typeface="Corbel"/>
              </a:rPr>
              <a:t>Biomass </a:t>
            </a:r>
            <a:r>
              <a:rPr lang="en-US" sz="2400" dirty="0" smtClean="0">
                <a:latin typeface="Corbel"/>
                <a:cs typeface="Corbel"/>
              </a:rPr>
              <a:t>(t)</a:t>
            </a:r>
            <a:endParaRPr lang="en-US" sz="2400" dirty="0">
              <a:latin typeface="Corbel"/>
              <a:cs typeface="Corbel"/>
            </a:endParaRPr>
          </a:p>
        </p:txBody>
      </p:sp>
      <p:sp>
        <p:nvSpPr>
          <p:cNvPr id="143" name="Rectangle 113"/>
          <p:cNvSpPr/>
          <p:nvPr>
            <p:custDataLst>
              <p:tags r:id="rId23"/>
            </p:custDataLst>
          </p:nvPr>
        </p:nvSpPr>
        <p:spPr bwMode="auto">
          <a:xfrm>
            <a:off x="1182688" y="5561013"/>
            <a:ext cx="179387" cy="133350"/>
          </a:xfrm>
          <a:prstGeom prst="rect">
            <a:avLst/>
          </a:prstGeom>
          <a:solidFill>
            <a:srgbClr val="C3FF00"/>
          </a:solidFill>
          <a:ln w="9525" cap="rnd">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90000"/>
              </a:lnSpc>
              <a:spcBef>
                <a:spcPts val="900"/>
              </a:spcBef>
              <a:buClr>
                <a:schemeClr val="bg2"/>
              </a:buClr>
            </a:pPr>
            <a:endParaRPr lang="de-DE" sz="1600" dirty="0" err="1" smtClean="0">
              <a:solidFill>
                <a:schemeClr val="tx1"/>
              </a:solidFill>
              <a:latin typeface="Corbel"/>
              <a:cs typeface="Corbel"/>
            </a:endParaRPr>
          </a:p>
        </p:txBody>
      </p:sp>
      <p:sp>
        <p:nvSpPr>
          <p:cNvPr id="144" name="Rectangle 112"/>
          <p:cNvSpPr/>
          <p:nvPr>
            <p:custDataLst>
              <p:tags r:id="rId24"/>
            </p:custDataLst>
          </p:nvPr>
        </p:nvSpPr>
        <p:spPr bwMode="auto">
          <a:xfrm>
            <a:off x="358775" y="5561013"/>
            <a:ext cx="179387" cy="133350"/>
          </a:xfrm>
          <a:prstGeom prst="rect">
            <a:avLst/>
          </a:prstGeom>
          <a:solidFill>
            <a:srgbClr val="D9D9D9"/>
          </a:solidFill>
          <a:ln w="9525" cap="rnd">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90000"/>
              </a:lnSpc>
              <a:spcBef>
                <a:spcPts val="900"/>
              </a:spcBef>
              <a:buClr>
                <a:schemeClr val="bg2"/>
              </a:buClr>
            </a:pPr>
            <a:endParaRPr lang="de-DE" sz="1600" dirty="0" err="1" smtClean="0">
              <a:solidFill>
                <a:schemeClr val="tx1"/>
              </a:solidFill>
              <a:latin typeface="Corbel"/>
              <a:cs typeface="Corbel"/>
            </a:endParaRPr>
          </a:p>
        </p:txBody>
      </p:sp>
      <p:sp>
        <p:nvSpPr>
          <p:cNvPr id="145" name="Rectangle 98"/>
          <p:cNvSpPr/>
          <p:nvPr>
            <p:custDataLst>
              <p:tags r:id="rId25"/>
            </p:custDataLst>
          </p:nvPr>
        </p:nvSpPr>
        <p:spPr bwMode="auto">
          <a:xfrm>
            <a:off x="1412875" y="5557838"/>
            <a:ext cx="26035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nSpc>
                <a:spcPct val="90000"/>
              </a:lnSpc>
              <a:spcBef>
                <a:spcPct val="0"/>
              </a:spcBef>
              <a:spcAft>
                <a:spcPct val="0"/>
              </a:spcAft>
              <a:buClr>
                <a:schemeClr val="bg2"/>
              </a:buClr>
            </a:pPr>
            <a:fld id="{69F07E15-4C6B-48B5-B7F3-E0D182131140}" type="datetime'''''''''''''''''''''''''''R''''e''a''''''''''''l'''''">
              <a:rPr lang="en-US" sz="1050">
                <a:solidFill>
                  <a:schemeClr val="tx1"/>
                </a:solidFill>
                <a:latin typeface="Corbel"/>
                <a:cs typeface="Corbel"/>
              </a:rPr>
              <a:pPr/>
              <a:t>Real</a:t>
            </a:fld>
            <a:endParaRPr lang="en-US" sz="1050" dirty="0" err="1" smtClean="0">
              <a:solidFill>
                <a:schemeClr val="tx1"/>
              </a:solidFill>
              <a:latin typeface="Corbel"/>
              <a:cs typeface="Corbel"/>
              <a:sym typeface="Arial"/>
            </a:endParaRPr>
          </a:p>
        </p:txBody>
      </p:sp>
      <p:sp>
        <p:nvSpPr>
          <p:cNvPr id="146" name="Rectangle 99"/>
          <p:cNvSpPr/>
          <p:nvPr>
            <p:custDataLst>
              <p:tags r:id="rId26"/>
            </p:custDataLst>
          </p:nvPr>
        </p:nvSpPr>
        <p:spPr bwMode="auto">
          <a:xfrm>
            <a:off x="588963" y="5557838"/>
            <a:ext cx="492125"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nSpc>
                <a:spcPct val="90000"/>
              </a:lnSpc>
              <a:spcBef>
                <a:spcPct val="0"/>
              </a:spcBef>
              <a:spcAft>
                <a:spcPct val="0"/>
              </a:spcAft>
              <a:buClr>
                <a:schemeClr val="bg2"/>
              </a:buClr>
            </a:pPr>
            <a:fld id="{66EFE190-1FD2-4842-93AE-36EA2F67005C}" type="datetime'''''''F''''''or''''''''''''ec''''''''''''as''t'''''''''">
              <a:rPr lang="en-US" sz="1050">
                <a:solidFill>
                  <a:schemeClr val="tx1"/>
                </a:solidFill>
                <a:latin typeface="Corbel"/>
                <a:cs typeface="Corbel"/>
              </a:rPr>
              <a:pPr/>
              <a:t>Forecast</a:t>
            </a:fld>
            <a:endParaRPr lang="en-US" sz="1050" dirty="0" err="1" smtClean="0">
              <a:solidFill>
                <a:schemeClr val="tx1"/>
              </a:solidFill>
              <a:latin typeface="Corbel"/>
              <a:cs typeface="Corbel"/>
              <a:sym typeface="Arial"/>
            </a:endParaRPr>
          </a:p>
        </p:txBody>
      </p:sp>
      <p:sp>
        <p:nvSpPr>
          <p:cNvPr id="149" name="Legende mit Linie (1) 9"/>
          <p:cNvSpPr>
            <a:spLocks/>
          </p:cNvSpPr>
          <p:nvPr>
            <p:custDataLst>
              <p:tags r:id="rId27"/>
            </p:custDataLst>
          </p:nvPr>
        </p:nvSpPr>
        <p:spPr bwMode="auto">
          <a:xfrm>
            <a:off x="2507675" y="2828569"/>
            <a:ext cx="1683326" cy="307777"/>
          </a:xfrm>
          <a:prstGeom prst="borderCallout1">
            <a:avLst>
              <a:gd name="adj1" fmla="val 101439"/>
              <a:gd name="adj2" fmla="val 49996"/>
              <a:gd name="adj3" fmla="val 259142"/>
              <a:gd name="adj4" fmla="val 30481"/>
            </a:avLst>
          </a:prstGeom>
          <a:solidFill>
            <a:schemeClr val="bg1">
              <a:lumMod val="85000"/>
            </a:schemeClr>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defTabSz="392369"/>
            <a:r>
              <a:rPr lang="en-US" sz="1400" dirty="0" smtClean="0">
                <a:solidFill>
                  <a:srgbClr val="000000"/>
                </a:solidFill>
                <a:latin typeface="Corbel"/>
                <a:cs typeface="Corbel"/>
              </a:rPr>
              <a:t>Weed infestations</a:t>
            </a:r>
            <a:endParaRPr lang="en-US" sz="1400" dirty="0">
              <a:solidFill>
                <a:srgbClr val="000000"/>
              </a:solidFill>
              <a:latin typeface="Corbel"/>
              <a:cs typeface="Corbel"/>
            </a:endParaRPr>
          </a:p>
        </p:txBody>
      </p:sp>
      <p:sp>
        <p:nvSpPr>
          <p:cNvPr id="150" name="Legende mit Linie (1) 9"/>
          <p:cNvSpPr>
            <a:spLocks/>
          </p:cNvSpPr>
          <p:nvPr>
            <p:custDataLst>
              <p:tags r:id="rId28"/>
            </p:custDataLst>
          </p:nvPr>
        </p:nvSpPr>
        <p:spPr bwMode="auto">
          <a:xfrm>
            <a:off x="2518093" y="2094123"/>
            <a:ext cx="1669258" cy="523220"/>
          </a:xfrm>
          <a:prstGeom prst="borderCallout1">
            <a:avLst>
              <a:gd name="adj1" fmla="val 47068"/>
              <a:gd name="adj2" fmla="val -466"/>
              <a:gd name="adj3" fmla="val 40217"/>
              <a:gd name="adj4" fmla="val -27258"/>
            </a:avLst>
          </a:prstGeom>
          <a:solidFill>
            <a:schemeClr val="bg1">
              <a:lumMod val="85000"/>
            </a:schemeClr>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defTabSz="392369"/>
            <a:r>
              <a:rPr lang="en-US" sz="1400" dirty="0" smtClean="0">
                <a:solidFill>
                  <a:srgbClr val="000000"/>
                </a:solidFill>
                <a:latin typeface="Corbel"/>
                <a:cs typeface="Corbel"/>
              </a:rPr>
              <a:t>One field not be harvested</a:t>
            </a:r>
            <a:endParaRPr lang="en-US" sz="1400" dirty="0">
              <a:solidFill>
                <a:srgbClr val="000000"/>
              </a:solidFill>
              <a:latin typeface="Corbel"/>
              <a:cs typeface="Corbel"/>
            </a:endParaRPr>
          </a:p>
        </p:txBody>
      </p:sp>
      <p:sp>
        <p:nvSpPr>
          <p:cNvPr id="65" name="Rechteck 64"/>
          <p:cNvSpPr/>
          <p:nvPr/>
        </p:nvSpPr>
        <p:spPr>
          <a:xfrm>
            <a:off x="304800" y="5988616"/>
            <a:ext cx="8686800" cy="276999"/>
          </a:xfrm>
          <a:prstGeom prst="rect">
            <a:avLst/>
          </a:prstGeom>
        </p:spPr>
        <p:txBody>
          <a:bodyPr wrap="square">
            <a:spAutoFit/>
          </a:bodyPr>
          <a:lstStyle/>
          <a:p>
            <a:pPr algn="l"/>
            <a:r>
              <a:rPr lang="en-US" sz="1200" dirty="0" smtClean="0">
                <a:latin typeface="Corbel"/>
                <a:cs typeface="Corbel"/>
              </a:rPr>
              <a:t>* 16 </a:t>
            </a:r>
            <a:r>
              <a:rPr lang="en-US" sz="1200" dirty="0">
                <a:latin typeface="Corbel"/>
                <a:cs typeface="Corbel"/>
              </a:rPr>
              <a:t>fields to be </a:t>
            </a:r>
            <a:r>
              <a:rPr lang="en-US" sz="1200" dirty="0" smtClean="0">
                <a:latin typeface="Corbel"/>
                <a:cs typeface="Corbel"/>
              </a:rPr>
              <a:t>harvested; avg. dist. </a:t>
            </a:r>
            <a:r>
              <a:rPr lang="en-US" sz="1200" dirty="0" err="1">
                <a:latin typeface="Corbel"/>
                <a:cs typeface="Corbel"/>
              </a:rPr>
              <a:t>b</a:t>
            </a:r>
            <a:r>
              <a:rPr lang="en-US" sz="1200" dirty="0" err="1" smtClean="0">
                <a:latin typeface="Corbel"/>
                <a:cs typeface="Corbel"/>
              </a:rPr>
              <a:t>etw</a:t>
            </a:r>
            <a:r>
              <a:rPr lang="en-US" sz="1200" dirty="0" smtClean="0">
                <a:latin typeface="Corbel"/>
                <a:cs typeface="Corbel"/>
              </a:rPr>
              <a:t>. </a:t>
            </a:r>
            <a:r>
              <a:rPr lang="en-US" sz="1200" dirty="0">
                <a:latin typeface="Corbel"/>
                <a:cs typeface="Corbel"/>
              </a:rPr>
              <a:t>field and </a:t>
            </a:r>
            <a:r>
              <a:rPr lang="en-US" sz="1200" dirty="0" smtClean="0">
                <a:latin typeface="Corbel"/>
                <a:cs typeface="Corbel"/>
              </a:rPr>
              <a:t>silo: 9.5 km; average </a:t>
            </a:r>
            <a:r>
              <a:rPr lang="en-US" sz="1200" dirty="0">
                <a:latin typeface="Corbel"/>
                <a:cs typeface="Corbel"/>
              </a:rPr>
              <a:t>exploitable </a:t>
            </a:r>
            <a:r>
              <a:rPr lang="en-US" sz="1200" dirty="0" smtClean="0">
                <a:latin typeface="Corbel"/>
                <a:cs typeface="Corbel"/>
              </a:rPr>
              <a:t>acreage: </a:t>
            </a:r>
            <a:r>
              <a:rPr lang="en-US" sz="1200" dirty="0">
                <a:latin typeface="Corbel"/>
                <a:cs typeface="Corbel"/>
              </a:rPr>
              <a:t>2.44 ha </a:t>
            </a:r>
            <a:endParaRPr lang="de-DE" sz="1200" dirty="0"/>
          </a:p>
        </p:txBody>
      </p:sp>
      <p:grpSp>
        <p:nvGrpSpPr>
          <p:cNvPr id="66" name="Gruppierung 65"/>
          <p:cNvGrpSpPr/>
          <p:nvPr/>
        </p:nvGrpSpPr>
        <p:grpSpPr>
          <a:xfrm>
            <a:off x="4759325" y="1282700"/>
            <a:ext cx="4079749" cy="4508500"/>
            <a:chOff x="4759325" y="1409700"/>
            <a:chExt cx="4079749" cy="4508500"/>
          </a:xfrm>
        </p:grpSpPr>
        <p:sp>
          <p:nvSpPr>
            <p:cNvPr id="67" name="Rechteck 66"/>
            <p:cNvSpPr/>
            <p:nvPr/>
          </p:nvSpPr>
          <p:spPr bwMode="auto">
            <a:xfrm>
              <a:off x="4813300" y="1409700"/>
              <a:ext cx="3987800" cy="4508500"/>
            </a:xfrm>
            <a:prstGeom prst="rect">
              <a:avLst/>
            </a:prstGeom>
            <a:solidFill>
              <a:srgbClr val="FFFFFF"/>
            </a:solidFill>
            <a:ln w="9525" cap="flat" cmpd="sng" algn="ctr">
              <a:solidFill>
                <a:schemeClr val="tx1"/>
              </a:solidFill>
              <a:prstDash val="solid"/>
              <a:round/>
              <a:headEnd type="none" w="med" len="med"/>
              <a:tailEnd type="none" w="med" len="med"/>
            </a:ln>
            <a:effectLst>
              <a:outerShdw blurRad="180975" dist="1397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graphicFrame>
          <p:nvGraphicFramePr>
            <p:cNvPr id="68" name="Object 21"/>
            <p:cNvGraphicFramePr>
              <a:graphicFrameLocks/>
            </p:cNvGraphicFramePr>
            <p:nvPr>
              <p:custDataLst>
                <p:tags r:id="rId30"/>
              </p:custDataLst>
              <p:extLst>
                <p:ext uri="{D42A27DB-BD31-4B8C-83A1-F6EECF244321}">
                  <p14:modId xmlns:p14="http://schemas.microsoft.com/office/powerpoint/2010/main" val="1601282033"/>
                </p:ext>
              </p:extLst>
            </p:nvPr>
          </p:nvGraphicFramePr>
          <p:xfrm>
            <a:off x="4759325" y="2457450"/>
            <a:ext cx="4079749" cy="2860651"/>
          </p:xfrm>
          <a:graphic>
            <a:graphicData uri="http://schemas.openxmlformats.org/drawingml/2006/chart">
              <c:chart xmlns:c="http://schemas.openxmlformats.org/drawingml/2006/chart" xmlns:r="http://schemas.openxmlformats.org/officeDocument/2006/relationships" r:id="rId59"/>
            </a:graphicData>
          </a:graphic>
        </p:graphicFrame>
        <p:cxnSp>
          <p:nvCxnSpPr>
            <p:cNvPr id="69" name="Straight Connector 252"/>
            <p:cNvCxnSpPr/>
            <p:nvPr>
              <p:custDataLst>
                <p:tags r:id="rId31"/>
              </p:custDataLst>
            </p:nvPr>
          </p:nvCxnSpPr>
          <p:spPr bwMode="auto">
            <a:xfrm>
              <a:off x="8475663" y="3584575"/>
              <a:ext cx="0" cy="269875"/>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234"/>
            <p:cNvCxnSpPr/>
            <p:nvPr>
              <p:custDataLst>
                <p:tags r:id="rId32"/>
              </p:custDataLst>
            </p:nvPr>
          </p:nvCxnSpPr>
          <p:spPr bwMode="auto">
            <a:xfrm>
              <a:off x="8118475" y="3584575"/>
              <a:ext cx="357188"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233"/>
            <p:cNvCxnSpPr/>
            <p:nvPr>
              <p:custDataLst>
                <p:tags r:id="rId33"/>
              </p:custDataLst>
            </p:nvPr>
          </p:nvCxnSpPr>
          <p:spPr bwMode="auto">
            <a:xfrm flipV="1">
              <a:off x="8118475" y="3584574"/>
              <a:ext cx="0" cy="35560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232"/>
            <p:cNvCxnSpPr/>
            <p:nvPr>
              <p:custDataLst>
                <p:tags r:id="rId34"/>
              </p:custDataLst>
            </p:nvPr>
          </p:nvCxnSpPr>
          <p:spPr bwMode="auto">
            <a:xfrm>
              <a:off x="7475538" y="3384550"/>
              <a:ext cx="0" cy="269875"/>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231"/>
            <p:cNvCxnSpPr/>
            <p:nvPr>
              <p:custDataLst>
                <p:tags r:id="rId35"/>
              </p:custDataLst>
            </p:nvPr>
          </p:nvCxnSpPr>
          <p:spPr bwMode="auto">
            <a:xfrm>
              <a:off x="7123113" y="3384550"/>
              <a:ext cx="352425"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230"/>
            <p:cNvCxnSpPr/>
            <p:nvPr>
              <p:custDataLst>
                <p:tags r:id="rId36"/>
              </p:custDataLst>
            </p:nvPr>
          </p:nvCxnSpPr>
          <p:spPr bwMode="auto">
            <a:xfrm flipV="1">
              <a:off x="7123113" y="3384550"/>
              <a:ext cx="0" cy="76517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29"/>
            <p:cNvCxnSpPr/>
            <p:nvPr>
              <p:custDataLst>
                <p:tags r:id="rId37"/>
              </p:custDataLst>
            </p:nvPr>
          </p:nvCxnSpPr>
          <p:spPr bwMode="auto">
            <a:xfrm>
              <a:off x="6484938" y="2241550"/>
              <a:ext cx="0" cy="269875"/>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Connector 28"/>
            <p:cNvCxnSpPr/>
            <p:nvPr>
              <p:custDataLst>
                <p:tags r:id="rId38"/>
              </p:custDataLst>
            </p:nvPr>
          </p:nvCxnSpPr>
          <p:spPr bwMode="auto">
            <a:xfrm>
              <a:off x="6127750" y="2241550"/>
              <a:ext cx="357188"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26"/>
            <p:cNvCxnSpPr/>
            <p:nvPr>
              <p:custDataLst>
                <p:tags r:id="rId39"/>
              </p:custDataLst>
            </p:nvPr>
          </p:nvCxnSpPr>
          <p:spPr bwMode="auto">
            <a:xfrm flipV="1">
              <a:off x="6127750" y="2241549"/>
              <a:ext cx="0" cy="37465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25"/>
            <p:cNvCxnSpPr/>
            <p:nvPr>
              <p:custDataLst>
                <p:tags r:id="rId40"/>
              </p:custDataLst>
            </p:nvPr>
          </p:nvCxnSpPr>
          <p:spPr bwMode="auto">
            <a:xfrm>
              <a:off x="5484813" y="3632200"/>
              <a:ext cx="0" cy="269875"/>
            </a:xfrm>
            <a:prstGeom prst="line">
              <a:avLst/>
            </a:prstGeom>
            <a:ln w="12700" cap="rnd">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24"/>
            <p:cNvCxnSpPr/>
            <p:nvPr>
              <p:custDataLst>
                <p:tags r:id="rId41"/>
              </p:custDataLst>
            </p:nvPr>
          </p:nvCxnSpPr>
          <p:spPr bwMode="auto">
            <a:xfrm>
              <a:off x="5127625" y="3632200"/>
              <a:ext cx="357188" cy="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23"/>
            <p:cNvCxnSpPr/>
            <p:nvPr>
              <p:custDataLst>
                <p:tags r:id="rId42"/>
              </p:custDataLst>
            </p:nvPr>
          </p:nvCxnSpPr>
          <p:spPr bwMode="auto">
            <a:xfrm flipV="1">
              <a:off x="5127625" y="3632200"/>
              <a:ext cx="0" cy="24130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51"/>
            <p:cNvSpPr/>
            <p:nvPr>
              <p:custDataLst>
                <p:tags r:id="rId43"/>
              </p:custDataLst>
            </p:nvPr>
          </p:nvSpPr>
          <p:spPr bwMode="auto">
            <a:xfrm>
              <a:off x="6064250" y="5327650"/>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1C9C3273-2C0C-4A4C-B16F-0D6A56585C5C}" type="datetime'''T''''''''''''o''ur'''''''''' ''''''''''''''''''''2'''">
                <a:rPr lang="en-US" sz="1400" b="1">
                  <a:solidFill>
                    <a:schemeClr val="tx1"/>
                  </a:solidFill>
                  <a:latin typeface="Corbel"/>
                  <a:cs typeface="Corbel"/>
                </a:rPr>
                <a:pPr/>
                <a:t>Tour 2</a:t>
              </a:fld>
              <a:endParaRPr lang="en-US" sz="1400" b="1" dirty="0" err="1" smtClean="0">
                <a:solidFill>
                  <a:schemeClr val="tx1"/>
                </a:solidFill>
                <a:latin typeface="Corbel"/>
                <a:cs typeface="Corbel"/>
                <a:sym typeface="Arial"/>
              </a:endParaRPr>
            </a:p>
          </p:txBody>
        </p:sp>
        <p:sp>
          <p:nvSpPr>
            <p:cNvPr id="82" name="Rectangle 50"/>
            <p:cNvSpPr/>
            <p:nvPr>
              <p:custDataLst>
                <p:tags r:id="rId44"/>
              </p:custDataLst>
            </p:nvPr>
          </p:nvSpPr>
          <p:spPr bwMode="auto">
            <a:xfrm>
              <a:off x="5064125" y="5327650"/>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35781C59-461A-4646-9E50-40310CB48F2E}" type="datetime'''''''''T''o''''''''''''u''''''''''r ''''''''''''''''1'''">
                <a:rPr lang="en-US" sz="1400" b="1">
                  <a:solidFill>
                    <a:schemeClr val="tx1"/>
                  </a:solidFill>
                  <a:latin typeface="Corbel"/>
                  <a:cs typeface="Corbel"/>
                </a:rPr>
                <a:pPr/>
                <a:t>Tour 1</a:t>
              </a:fld>
              <a:endParaRPr lang="en-US" sz="1400" b="1" dirty="0" err="1" smtClean="0">
                <a:solidFill>
                  <a:schemeClr val="tx1"/>
                </a:solidFill>
                <a:latin typeface="Corbel"/>
                <a:cs typeface="Corbel"/>
                <a:sym typeface="Arial"/>
              </a:endParaRPr>
            </a:p>
          </p:txBody>
        </p:sp>
        <p:sp>
          <p:nvSpPr>
            <p:cNvPr id="83" name="Oval 82"/>
            <p:cNvSpPr/>
            <p:nvPr>
              <p:custDataLst>
                <p:tags r:id="rId45"/>
              </p:custDataLst>
            </p:nvPr>
          </p:nvSpPr>
          <p:spPr bwMode="gray">
            <a:xfrm>
              <a:off x="8078788" y="3467100"/>
              <a:ext cx="436563"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A4273733-F561-4DBF-B280-BFE3C4D059EC}" type="datetime'+''''''''''''''8''''''''%'''''''''''">
                <a:rPr lang="en-US" sz="1200" b="1" i="1">
                  <a:solidFill>
                    <a:schemeClr val="bg1"/>
                  </a:solidFill>
                  <a:latin typeface="Corbel"/>
                  <a:cs typeface="Corbel"/>
                </a:rPr>
                <a:pPr/>
                <a:t>+8%</a:t>
              </a:fld>
              <a:endParaRPr lang="en-US" sz="1200" b="1" i="1" dirty="0" err="1" smtClean="0">
                <a:solidFill>
                  <a:schemeClr val="bg1"/>
                </a:solidFill>
                <a:latin typeface="Corbel"/>
                <a:cs typeface="Corbel"/>
                <a:sym typeface="Arial"/>
              </a:endParaRPr>
            </a:p>
          </p:txBody>
        </p:sp>
        <p:sp>
          <p:nvSpPr>
            <p:cNvPr id="84" name="Oval 83"/>
            <p:cNvSpPr/>
            <p:nvPr>
              <p:custDataLst>
                <p:tags r:id="rId46"/>
              </p:custDataLst>
            </p:nvPr>
          </p:nvSpPr>
          <p:spPr bwMode="gray">
            <a:xfrm>
              <a:off x="7021513" y="3267075"/>
              <a:ext cx="555625"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215A3283-8056-4D4D-8E6D-4B07B6C3C769}" type="datetime'''''+''''''''''5''''''''''''''''''''''''''''''7''''''''%'">
                <a:rPr lang="en-US" sz="1200" b="1" i="1">
                  <a:solidFill>
                    <a:schemeClr val="bg1"/>
                  </a:solidFill>
                  <a:latin typeface="Corbel"/>
                  <a:cs typeface="Corbel"/>
                </a:rPr>
                <a:pPr/>
                <a:t>+57%</a:t>
              </a:fld>
              <a:endParaRPr lang="en-US" sz="1200" b="1" i="1" dirty="0" err="1" smtClean="0">
                <a:solidFill>
                  <a:schemeClr val="bg1"/>
                </a:solidFill>
                <a:latin typeface="Corbel"/>
                <a:cs typeface="Corbel"/>
                <a:sym typeface="Arial"/>
              </a:endParaRPr>
            </a:p>
          </p:txBody>
        </p:sp>
        <p:sp>
          <p:nvSpPr>
            <p:cNvPr id="85" name="Oval 84"/>
            <p:cNvSpPr/>
            <p:nvPr>
              <p:custDataLst>
                <p:tags r:id="rId47"/>
              </p:custDataLst>
            </p:nvPr>
          </p:nvSpPr>
          <p:spPr bwMode="gray">
            <a:xfrm>
              <a:off x="6088063" y="2124075"/>
              <a:ext cx="436563"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94F11F20-9628-486C-9934-BA3D808991AF}" type="datetime'''''+''''''''''''''4''''''''''%'''''''''''''''''''''''''''''''">
                <a:rPr lang="en-US" sz="1200" b="1" i="1">
                  <a:solidFill>
                    <a:schemeClr val="bg1"/>
                  </a:solidFill>
                  <a:latin typeface="Corbel"/>
                  <a:cs typeface="Corbel"/>
                </a:rPr>
                <a:pPr/>
                <a:t>+4%</a:t>
              </a:fld>
              <a:endParaRPr lang="en-US" sz="1200" b="1" i="1" dirty="0" err="1" smtClean="0">
                <a:solidFill>
                  <a:schemeClr val="bg1"/>
                </a:solidFill>
                <a:latin typeface="Corbel"/>
                <a:cs typeface="Corbel"/>
                <a:sym typeface="Arial"/>
              </a:endParaRPr>
            </a:p>
          </p:txBody>
        </p:sp>
        <p:sp>
          <p:nvSpPr>
            <p:cNvPr id="86" name="Oval 85"/>
            <p:cNvSpPr/>
            <p:nvPr>
              <p:custDataLst>
                <p:tags r:id="rId48"/>
              </p:custDataLst>
            </p:nvPr>
          </p:nvSpPr>
          <p:spPr bwMode="gray">
            <a:xfrm>
              <a:off x="5114925" y="3514725"/>
              <a:ext cx="382588" cy="234950"/>
            </a:xfrm>
            <a:prstGeom prst="ellipse">
              <a:avLst/>
            </a:prstGeom>
            <a:solidFill>
              <a:schemeClr val="bg2"/>
            </a:solidFill>
            <a:ln w="9525" cap="rnd">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9F9BA2BC-8CE4-4DF2-83D8-7B632830E161}" type="datetime'''-''''''''''''3''''''''''''%'''''''''''''''''''''''">
                <a:rPr lang="en-US" sz="1200" b="1" i="1">
                  <a:solidFill>
                    <a:schemeClr val="bg1"/>
                  </a:solidFill>
                  <a:latin typeface="Corbel"/>
                  <a:cs typeface="Corbel"/>
                </a:rPr>
                <a:pPr/>
                <a:t>-3%</a:t>
              </a:fld>
              <a:endParaRPr lang="en-US" sz="1200" b="1" i="1" dirty="0" err="1" smtClean="0">
                <a:solidFill>
                  <a:schemeClr val="bg1"/>
                </a:solidFill>
                <a:latin typeface="Corbel"/>
                <a:cs typeface="Corbel"/>
                <a:sym typeface="Arial"/>
              </a:endParaRPr>
            </a:p>
          </p:txBody>
        </p:sp>
        <p:sp>
          <p:nvSpPr>
            <p:cNvPr id="87" name="Rectangle 53"/>
            <p:cNvSpPr/>
            <p:nvPr>
              <p:custDataLst>
                <p:tags r:id="rId49"/>
              </p:custDataLst>
            </p:nvPr>
          </p:nvSpPr>
          <p:spPr bwMode="auto">
            <a:xfrm>
              <a:off x="8054975" y="5327650"/>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8DFC7C2C-66CC-4702-83AF-D5D5BBB2E6CF}" type="datetime'T''''''''''''o''ur ''''''''''''4'''''''''''''''''">
                <a:rPr lang="en-US" sz="1400" b="1">
                  <a:solidFill>
                    <a:schemeClr val="tx1"/>
                  </a:solidFill>
                  <a:latin typeface="Corbel"/>
                  <a:cs typeface="Corbel"/>
                </a:rPr>
                <a:pPr/>
                <a:t>Tour 4</a:t>
              </a:fld>
              <a:endParaRPr lang="en-US" sz="1400" b="1" dirty="0" err="1" smtClean="0">
                <a:solidFill>
                  <a:schemeClr val="tx1"/>
                </a:solidFill>
                <a:latin typeface="Corbel"/>
                <a:cs typeface="Corbel"/>
                <a:sym typeface="Arial"/>
              </a:endParaRPr>
            </a:p>
          </p:txBody>
        </p:sp>
        <p:sp>
          <p:nvSpPr>
            <p:cNvPr id="88" name="Rectangle 52"/>
            <p:cNvSpPr/>
            <p:nvPr>
              <p:custDataLst>
                <p:tags r:id="rId50"/>
              </p:custDataLst>
            </p:nvPr>
          </p:nvSpPr>
          <p:spPr bwMode="auto">
            <a:xfrm>
              <a:off x="7059613" y="5327650"/>
              <a:ext cx="479425" cy="165100"/>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6DFE24D2-14FC-4854-85B9-8002051639D6}" type="datetime'''''''T''''''o''''u''''''''''''''''''''r ''''''''''3'''''''''">
                <a:rPr lang="en-US" sz="1400" b="1">
                  <a:solidFill>
                    <a:schemeClr val="tx1"/>
                  </a:solidFill>
                  <a:latin typeface="Corbel"/>
                  <a:cs typeface="Corbel"/>
                </a:rPr>
                <a:pPr/>
                <a:t>Tour 3</a:t>
              </a:fld>
              <a:endParaRPr lang="en-US" sz="1400" b="1" dirty="0" err="1" smtClean="0">
                <a:solidFill>
                  <a:schemeClr val="tx1"/>
                </a:solidFill>
                <a:latin typeface="Corbel"/>
                <a:cs typeface="Corbel"/>
                <a:sym typeface="Arial"/>
              </a:endParaRPr>
            </a:p>
          </p:txBody>
        </p:sp>
        <p:sp>
          <p:nvSpPr>
            <p:cNvPr id="89" name="Rectangle 27"/>
            <p:cNvSpPr/>
            <p:nvPr>
              <p:custDataLst>
                <p:tags r:id="rId51"/>
              </p:custDataLst>
            </p:nvPr>
          </p:nvSpPr>
          <p:spPr bwMode="auto">
            <a:xfrm>
              <a:off x="5857875" y="5689600"/>
              <a:ext cx="179387" cy="133350"/>
            </a:xfrm>
            <a:prstGeom prst="rect">
              <a:avLst/>
            </a:prstGeom>
            <a:solidFill>
              <a:srgbClr val="C3FF00"/>
            </a:solidFill>
            <a:ln w="9525" cap="rnd">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90000"/>
                </a:lnSpc>
                <a:spcBef>
                  <a:spcPts val="900"/>
                </a:spcBef>
                <a:buClr>
                  <a:schemeClr val="bg2"/>
                </a:buClr>
              </a:pPr>
              <a:endParaRPr lang="de-DE" sz="1600" dirty="0" err="1" smtClean="0">
                <a:solidFill>
                  <a:schemeClr val="tx1"/>
                </a:solidFill>
                <a:latin typeface="Corbel"/>
                <a:cs typeface="Corbel"/>
              </a:endParaRPr>
            </a:p>
          </p:txBody>
        </p:sp>
        <p:sp>
          <p:nvSpPr>
            <p:cNvPr id="90" name="Rectangle 5"/>
            <p:cNvSpPr/>
            <p:nvPr>
              <p:custDataLst>
                <p:tags r:id="rId52"/>
              </p:custDataLst>
            </p:nvPr>
          </p:nvSpPr>
          <p:spPr bwMode="auto">
            <a:xfrm>
              <a:off x="5033963" y="5689600"/>
              <a:ext cx="179388" cy="133350"/>
            </a:xfrm>
            <a:prstGeom prst="rect">
              <a:avLst/>
            </a:prstGeom>
            <a:solidFill>
              <a:srgbClr val="D9D9D9"/>
            </a:solidFill>
            <a:ln w="9525" cap="rnd">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lnSpc>
                  <a:spcPct val="90000"/>
                </a:lnSpc>
                <a:spcBef>
                  <a:spcPts val="900"/>
                </a:spcBef>
                <a:buClr>
                  <a:schemeClr val="bg2"/>
                </a:buClr>
              </a:pPr>
              <a:endParaRPr lang="de-DE" sz="1600" dirty="0" err="1" smtClean="0">
                <a:solidFill>
                  <a:schemeClr val="tx1"/>
                </a:solidFill>
                <a:latin typeface="Corbel"/>
                <a:cs typeface="Corbel"/>
              </a:endParaRPr>
            </a:p>
          </p:txBody>
        </p:sp>
        <p:sp>
          <p:nvSpPr>
            <p:cNvPr id="91" name="Rectangle 30"/>
            <p:cNvSpPr/>
            <p:nvPr>
              <p:custDataLst>
                <p:tags r:id="rId53"/>
              </p:custDataLst>
            </p:nvPr>
          </p:nvSpPr>
          <p:spPr bwMode="auto">
            <a:xfrm>
              <a:off x="6088063" y="5686425"/>
              <a:ext cx="26035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nSpc>
                  <a:spcPct val="90000"/>
                </a:lnSpc>
                <a:spcBef>
                  <a:spcPct val="0"/>
                </a:spcBef>
                <a:spcAft>
                  <a:spcPct val="0"/>
                </a:spcAft>
                <a:buClr>
                  <a:schemeClr val="bg2"/>
                </a:buClr>
              </a:pPr>
              <a:fld id="{402FF9DB-DB82-43BA-927E-3B05AFD7F0F9}" type="datetime'''''''''''''''''''''''''''''''''''''''''''''Re''''a''''''l'">
                <a:rPr lang="en-US" sz="1050">
                  <a:solidFill>
                    <a:schemeClr val="tx1"/>
                  </a:solidFill>
                  <a:latin typeface="Corbel"/>
                  <a:cs typeface="Corbel"/>
                </a:rPr>
                <a:pPr/>
                <a:t>Real</a:t>
              </a:fld>
              <a:endParaRPr lang="en-US" sz="1050" dirty="0" err="1" smtClean="0">
                <a:solidFill>
                  <a:schemeClr val="tx1"/>
                </a:solidFill>
                <a:latin typeface="Corbel"/>
                <a:cs typeface="Corbel"/>
                <a:sym typeface="Arial"/>
              </a:endParaRPr>
            </a:p>
          </p:txBody>
        </p:sp>
        <p:sp>
          <p:nvSpPr>
            <p:cNvPr id="92" name="Rectangle 4"/>
            <p:cNvSpPr/>
            <p:nvPr>
              <p:custDataLst>
                <p:tags r:id="rId54"/>
              </p:custDataLst>
            </p:nvPr>
          </p:nvSpPr>
          <p:spPr bwMode="auto">
            <a:xfrm>
              <a:off x="5264150" y="5686425"/>
              <a:ext cx="492125"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nSpc>
                  <a:spcPct val="90000"/>
                </a:lnSpc>
                <a:spcBef>
                  <a:spcPct val="0"/>
                </a:spcBef>
                <a:spcAft>
                  <a:spcPct val="0"/>
                </a:spcAft>
                <a:buClr>
                  <a:schemeClr val="bg2"/>
                </a:buClr>
              </a:pPr>
              <a:fld id="{E01424AD-C500-498C-9C99-3AC997815308}" type="datetime'F''''''o''''''''''r''ec''''''''''''''''''''ast'''">
                <a:rPr lang="en-US" sz="1050">
                  <a:solidFill>
                    <a:schemeClr val="tx1"/>
                  </a:solidFill>
                  <a:latin typeface="Corbel"/>
                  <a:cs typeface="Corbel"/>
                </a:rPr>
                <a:pPr/>
                <a:t>Forecast</a:t>
              </a:fld>
              <a:endParaRPr lang="en-US" sz="1050" dirty="0" err="1" smtClean="0">
                <a:solidFill>
                  <a:schemeClr val="tx1"/>
                </a:solidFill>
                <a:latin typeface="Corbel"/>
                <a:cs typeface="Corbel"/>
                <a:sym typeface="Arial"/>
              </a:endParaRPr>
            </a:p>
          </p:txBody>
        </p:sp>
        <p:sp>
          <p:nvSpPr>
            <p:cNvPr id="93" name="Rectangle 127"/>
            <p:cNvSpPr/>
            <p:nvPr>
              <p:custDataLst>
                <p:tags r:id="rId55"/>
              </p:custDataLst>
            </p:nvPr>
          </p:nvSpPr>
          <p:spPr>
            <a:xfrm>
              <a:off x="4824412" y="1425724"/>
              <a:ext cx="3967163" cy="338554"/>
            </a:xfrm>
            <a:prstGeom prst="rect">
              <a:avLst/>
            </a:prstGeom>
            <a:solidFill>
              <a:srgbClr val="D9D9D9"/>
            </a:solidFill>
            <a:ln w="6350">
              <a:solidFill>
                <a:srgbClr val="BFBFBF"/>
              </a:solidFill>
            </a:ln>
            <a:extLst/>
          </p:spPr>
          <p:txBody>
            <a:bodyPr wrap="square" lIns="0" tIns="0" rIns="0" bIns="0" anchor="t" anchorCtr="0">
              <a:spAutoFit/>
            </a:bodyPr>
            <a:lstStyle/>
            <a:p>
              <a:pPr>
                <a:lnSpc>
                  <a:spcPct val="90000"/>
                </a:lnSpc>
                <a:spcBef>
                  <a:spcPts val="1200"/>
                </a:spcBef>
                <a:buClr>
                  <a:schemeClr val="bg2"/>
                </a:buClr>
              </a:pPr>
              <a:r>
                <a:rPr lang="en-US" sz="2400" b="1" dirty="0">
                  <a:latin typeface="Corbel"/>
                  <a:cs typeface="Corbel"/>
                </a:rPr>
                <a:t>Transportation costs</a:t>
              </a:r>
              <a:r>
                <a:rPr lang="en-US" sz="2400" dirty="0">
                  <a:latin typeface="Corbel"/>
                  <a:cs typeface="Corbel"/>
                </a:rPr>
                <a:t> (EUR)</a:t>
              </a:r>
            </a:p>
          </p:txBody>
        </p:sp>
      </p:grpSp>
      <p:sp>
        <p:nvSpPr>
          <p:cNvPr id="62" name="Legende mit Linie (1) 9"/>
          <p:cNvSpPr>
            <a:spLocks/>
          </p:cNvSpPr>
          <p:nvPr>
            <p:custDataLst>
              <p:tags r:id="rId29"/>
            </p:custDataLst>
          </p:nvPr>
        </p:nvSpPr>
        <p:spPr bwMode="auto">
          <a:xfrm>
            <a:off x="7137400" y="2123043"/>
            <a:ext cx="1574800" cy="738664"/>
          </a:xfrm>
          <a:prstGeom prst="borderCallout1">
            <a:avLst>
              <a:gd name="adj1" fmla="val 101439"/>
              <a:gd name="adj2" fmla="val 49996"/>
              <a:gd name="adj3" fmla="val 177297"/>
              <a:gd name="adj4" fmla="val 30019"/>
            </a:avLst>
          </a:prstGeom>
          <a:solidFill>
            <a:schemeClr val="bg1">
              <a:lumMod val="85000"/>
            </a:schemeClr>
          </a:solidFill>
          <a:ln w="190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defTabSz="392369"/>
            <a:r>
              <a:rPr lang="en-US" sz="1400" dirty="0" smtClean="0">
                <a:solidFill>
                  <a:srgbClr val="000000"/>
                </a:solidFill>
                <a:latin typeface="Corbel"/>
                <a:cs typeface="Corbel"/>
              </a:rPr>
              <a:t>Higher </a:t>
            </a:r>
            <a:r>
              <a:rPr lang="en-US" sz="1400" dirty="0">
                <a:solidFill>
                  <a:srgbClr val="000000"/>
                </a:solidFill>
                <a:latin typeface="Corbel"/>
                <a:cs typeface="Corbel"/>
              </a:rPr>
              <a:t>fuel </a:t>
            </a:r>
            <a:r>
              <a:rPr lang="en-US" sz="1400" dirty="0" smtClean="0">
                <a:solidFill>
                  <a:srgbClr val="000000"/>
                </a:solidFill>
                <a:latin typeface="Corbel"/>
                <a:cs typeface="Corbel"/>
              </a:rPr>
              <a:t>consumption</a:t>
            </a:r>
            <a:br>
              <a:rPr lang="en-US" sz="1400" dirty="0" smtClean="0">
                <a:solidFill>
                  <a:srgbClr val="000000"/>
                </a:solidFill>
                <a:latin typeface="Corbel"/>
                <a:cs typeface="Corbel"/>
              </a:rPr>
            </a:br>
            <a:r>
              <a:rPr lang="en-US" sz="1400" dirty="0" smtClean="0">
                <a:solidFill>
                  <a:srgbClr val="000000"/>
                </a:solidFill>
                <a:latin typeface="Corbel"/>
                <a:cs typeface="Corbel"/>
              </a:rPr>
              <a:t>due to dry soil</a:t>
            </a:r>
            <a:endParaRPr lang="en-US" sz="1400" dirty="0">
              <a:solidFill>
                <a:srgbClr val="000000"/>
              </a:solidFill>
              <a:latin typeface="Corbel"/>
              <a:cs typeface="Corbel"/>
            </a:endParaRPr>
          </a:p>
        </p:txBody>
      </p:sp>
      <p:sp>
        <p:nvSpPr>
          <p:cNvPr id="63" name="Rechteck 62"/>
          <p:cNvSpPr/>
          <p:nvPr/>
        </p:nvSpPr>
        <p:spPr bwMode="auto">
          <a:xfrm>
            <a:off x="190500" y="1206500"/>
            <a:ext cx="4267200" cy="4775200"/>
          </a:xfrm>
          <a:prstGeom prst="rect">
            <a:avLst/>
          </a:prstGeom>
          <a:solidFill>
            <a:srgbClr val="FFFFFF">
              <a:alpha val="7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37250058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p:cNvGraphicFramePr>
          <p:nvPr>
            <p:custDataLst>
              <p:tags r:id="rId2"/>
            </p:custDataLst>
            <p:extLst>
              <p:ext uri="{D42A27DB-BD31-4B8C-83A1-F6EECF244321}">
                <p14:modId xmlns:p14="http://schemas.microsoft.com/office/powerpoint/2010/main" val="216745241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59" name="think-cell Slide" r:id="rId47" imgW="0" imgH="0" progId="TCLayout.ActiveDocument.1">
                  <p:embed/>
                </p:oleObj>
              </mc:Choice>
              <mc:Fallback>
                <p:oleObj name="think-cell Slide" r:id="rId47"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hidden="1"/>
          <p:cNvSpPr/>
          <p:nvPr>
            <p:custDataLst>
              <p:tags r:id="rId3"/>
            </p:custDataLst>
          </p:nvPr>
        </p:nvSpPr>
        <p:spPr bwMode="auto">
          <a:xfrm>
            <a:off x="0" y="0"/>
            <a:ext cx="158750" cy="158750"/>
          </a:xfrm>
          <a:prstGeom prst="rect">
            <a:avLst/>
          </a:prstGeom>
          <a:solidFill>
            <a:schemeClr val="bg1"/>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lnSpc>
                <a:spcPct val="90000"/>
              </a:lnSpc>
              <a:spcBef>
                <a:spcPct val="0"/>
              </a:spcBef>
              <a:spcAft>
                <a:spcPct val="0"/>
              </a:spcAft>
              <a:buClr>
                <a:schemeClr val="bg2"/>
              </a:buClr>
            </a:pPr>
            <a:endParaRPr lang="en-US" sz="1200" b="1" i="1" dirty="0" err="1" smtClean="0">
              <a:solidFill>
                <a:schemeClr val="tx1"/>
              </a:solidFill>
              <a:latin typeface="Arial"/>
              <a:cs typeface="Arial"/>
              <a:sym typeface="Arial"/>
            </a:endParaRPr>
          </a:p>
        </p:txBody>
      </p:sp>
      <p:sp>
        <p:nvSpPr>
          <p:cNvPr id="95234" name="Rectangle 2"/>
          <p:cNvSpPr>
            <a:spLocks noGrp="1" noChangeArrowheads="1"/>
          </p:cNvSpPr>
          <p:nvPr>
            <p:ph type="title"/>
            <p:custDataLst>
              <p:tags r:id="rId4"/>
            </p:custDataLst>
          </p:nvPr>
        </p:nvSpPr>
        <p:spPr>
          <a:xfrm>
            <a:off x="244507" y="406241"/>
            <a:ext cx="8745984" cy="664797"/>
          </a:xfrm>
        </p:spPr>
        <p:txBody>
          <a:bodyPr wrap="none"/>
          <a:lstStyle/>
          <a:p>
            <a:r>
              <a:rPr lang="en-US" dirty="0" smtClean="0">
                <a:solidFill>
                  <a:srgbClr val="606060"/>
                </a:solidFill>
                <a:latin typeface="Corbel"/>
                <a:cs typeface="Corbel"/>
              </a:rPr>
              <a:t>Agriculture must provide food for an extra 2 billion people</a:t>
            </a:r>
            <a:r>
              <a:rPr lang="en-US" dirty="0">
                <a:solidFill>
                  <a:srgbClr val="606060"/>
                </a:solidFill>
                <a:latin typeface="Corbel"/>
                <a:cs typeface="Corbel"/>
              </a:rPr>
              <a:t> </a:t>
            </a:r>
            <a:r>
              <a:rPr lang="en-US" dirty="0" smtClean="0">
                <a:solidFill>
                  <a:srgbClr val="606060"/>
                </a:solidFill>
                <a:latin typeface="Corbel"/>
                <a:cs typeface="Corbel"/>
              </a:rPr>
              <a:t>but 80% of </a:t>
            </a:r>
            <a:br>
              <a:rPr lang="en-US" dirty="0" smtClean="0">
                <a:solidFill>
                  <a:srgbClr val="606060"/>
                </a:solidFill>
                <a:latin typeface="Corbel"/>
                <a:cs typeface="Corbel"/>
              </a:rPr>
            </a:br>
            <a:r>
              <a:rPr lang="en-US" dirty="0" smtClean="0">
                <a:solidFill>
                  <a:srgbClr val="606060"/>
                </a:solidFill>
                <a:latin typeface="Corbel"/>
                <a:cs typeface="Corbel"/>
              </a:rPr>
              <a:t>extra agricultural food can be provided only through yield increase! </a:t>
            </a:r>
          </a:p>
        </p:txBody>
      </p:sp>
      <p:pic>
        <p:nvPicPr>
          <p:cNvPr id="13530" name="Picture 218" descr="C:\Private\Dropbox\diss\Defense\pictures\growing population.jpg"/>
          <p:cNvPicPr>
            <a:picLocks noChangeAspect="1" noChangeArrowheads="1"/>
          </p:cNvPicPr>
          <p:nvPr>
            <p:custDataLst>
              <p:tags r:id="rId5"/>
            </p:custDataLst>
          </p:nvPr>
        </p:nvPicPr>
        <p:blipFill>
          <a:blip r:embed="rId48">
            <a:extLst>
              <a:ext uri="{BEBA8EAE-BF5A-486C-A8C5-ECC9F3942E4B}">
                <a14:imgProps xmlns:a14="http://schemas.microsoft.com/office/drawing/2010/main">
                  <a14:imgLayer r:embed="rId49">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286102" y="1207729"/>
            <a:ext cx="3925858" cy="2610696"/>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custDataLst>
              <p:tags r:id="rId6"/>
            </p:custDataLst>
          </p:nvPr>
        </p:nvSpPr>
        <p:spPr>
          <a:xfrm>
            <a:off x="245109" y="5730240"/>
            <a:ext cx="8648065" cy="466090"/>
          </a:xfrm>
          <a:prstGeom prst="rect">
            <a:avLst/>
          </a:prstGeom>
          <a:noFill/>
          <a:ln w="12700" cap="rnd">
            <a:noFill/>
          </a:ln>
        </p:spPr>
        <p:txBody>
          <a:bodyPr vert="horz" wrap="square" lIns="0" tIns="0" rIns="0" bIns="0" rtlCol="0" anchor="b" anchorCtr="0">
            <a:noAutofit/>
          </a:bodyPr>
          <a:lstStyle/>
          <a:p>
            <a:pPr algn="l">
              <a:lnSpc>
                <a:spcPct val="85000"/>
              </a:lnSpc>
              <a:spcBef>
                <a:spcPct val="0"/>
              </a:spcBef>
              <a:tabLst>
                <a:tab pos="533400" algn="l"/>
                <a:tab pos="812800" algn="l"/>
              </a:tabLst>
            </a:pPr>
            <a:r>
              <a:rPr lang="en-US" sz="1000" dirty="0" smtClean="0">
                <a:solidFill>
                  <a:srgbClr val="606060"/>
                </a:solidFill>
                <a:latin typeface="Corbel"/>
                <a:cs typeface="Corbel"/>
              </a:rPr>
              <a:t>Source:	(1)	UN, World population to exceed 9 billion by 2050. http://www.un.org/esa/population/publications/wpp2008/pressrelease.pdf, 2013</a:t>
            </a:r>
            <a:endParaRPr lang="en-US" sz="1000" dirty="0">
              <a:solidFill>
                <a:srgbClr val="606060"/>
              </a:solidFill>
              <a:latin typeface="Corbel"/>
              <a:cs typeface="Corbel"/>
            </a:endParaRPr>
          </a:p>
          <a:p>
            <a:pPr algn="l">
              <a:lnSpc>
                <a:spcPct val="85000"/>
              </a:lnSpc>
              <a:spcBef>
                <a:spcPct val="0"/>
              </a:spcBef>
              <a:tabLst>
                <a:tab pos="533400" algn="l"/>
                <a:tab pos="812800" algn="l"/>
              </a:tabLst>
            </a:pPr>
            <a:r>
              <a:rPr lang="en-US" sz="1000" dirty="0" smtClean="0">
                <a:solidFill>
                  <a:srgbClr val="606060"/>
                </a:solidFill>
                <a:latin typeface="Corbel"/>
                <a:cs typeface="Corbel"/>
              </a:rPr>
              <a:t>	(2)	N</a:t>
            </a:r>
            <a:r>
              <a:rPr lang="en-US" sz="1000" dirty="0">
                <a:solidFill>
                  <a:srgbClr val="606060"/>
                </a:solidFill>
                <a:latin typeface="Corbel"/>
                <a:cs typeface="Corbel"/>
              </a:rPr>
              <a:t>. </a:t>
            </a:r>
            <a:r>
              <a:rPr lang="en-US" sz="1000" dirty="0" err="1">
                <a:solidFill>
                  <a:srgbClr val="606060"/>
                </a:solidFill>
                <a:latin typeface="Corbel"/>
                <a:cs typeface="Corbel"/>
              </a:rPr>
              <a:t>Alexandratos</a:t>
            </a:r>
            <a:r>
              <a:rPr lang="en-US" sz="1000" dirty="0">
                <a:solidFill>
                  <a:srgbClr val="606060"/>
                </a:solidFill>
                <a:latin typeface="Corbel"/>
                <a:cs typeface="Corbel"/>
              </a:rPr>
              <a:t>, J. </a:t>
            </a:r>
            <a:r>
              <a:rPr lang="en-US" sz="1000" dirty="0" err="1">
                <a:solidFill>
                  <a:srgbClr val="606060"/>
                </a:solidFill>
                <a:latin typeface="Corbel"/>
                <a:cs typeface="Corbel"/>
              </a:rPr>
              <a:t>Bruinsma</a:t>
            </a:r>
            <a:r>
              <a:rPr lang="en-US" sz="1000" dirty="0">
                <a:solidFill>
                  <a:srgbClr val="606060"/>
                </a:solidFill>
                <a:latin typeface="Corbel"/>
                <a:cs typeface="Corbel"/>
              </a:rPr>
              <a:t>, G. </a:t>
            </a:r>
            <a:r>
              <a:rPr lang="en-US" sz="1000" dirty="0" err="1">
                <a:solidFill>
                  <a:srgbClr val="606060"/>
                </a:solidFill>
                <a:latin typeface="Corbel"/>
                <a:cs typeface="Corbel"/>
              </a:rPr>
              <a:t>Boedeker</a:t>
            </a:r>
            <a:r>
              <a:rPr lang="en-US" sz="1000" dirty="0">
                <a:solidFill>
                  <a:srgbClr val="606060"/>
                </a:solidFill>
                <a:latin typeface="Corbel"/>
                <a:cs typeface="Corbel"/>
              </a:rPr>
              <a:t>, J. </a:t>
            </a:r>
            <a:r>
              <a:rPr lang="en-US" sz="1000" dirty="0" err="1">
                <a:solidFill>
                  <a:srgbClr val="606060"/>
                </a:solidFill>
                <a:latin typeface="Corbel"/>
                <a:cs typeface="Corbel"/>
              </a:rPr>
              <a:t>Schmidhuber</a:t>
            </a:r>
            <a:r>
              <a:rPr lang="en-US" sz="1000" dirty="0">
                <a:solidFill>
                  <a:srgbClr val="606060"/>
                </a:solidFill>
                <a:latin typeface="Corbel"/>
                <a:cs typeface="Corbel"/>
              </a:rPr>
              <a:t>, S. </a:t>
            </a:r>
            <a:r>
              <a:rPr lang="en-US" sz="1000" dirty="0" err="1">
                <a:solidFill>
                  <a:srgbClr val="606060"/>
                </a:solidFill>
                <a:latin typeface="Corbel"/>
                <a:cs typeface="Corbel"/>
              </a:rPr>
              <a:t>Broca</a:t>
            </a:r>
            <a:r>
              <a:rPr lang="en-US" sz="1000" dirty="0">
                <a:solidFill>
                  <a:srgbClr val="606060"/>
                </a:solidFill>
                <a:latin typeface="Corbel"/>
                <a:cs typeface="Corbel"/>
              </a:rPr>
              <a:t>, P. </a:t>
            </a:r>
            <a:r>
              <a:rPr lang="en-US" sz="1000" dirty="0" err="1">
                <a:solidFill>
                  <a:srgbClr val="606060"/>
                </a:solidFill>
                <a:latin typeface="Corbel"/>
                <a:cs typeface="Corbel"/>
              </a:rPr>
              <a:t>Shettym</a:t>
            </a:r>
            <a:r>
              <a:rPr lang="en-US" sz="1000" dirty="0">
                <a:solidFill>
                  <a:srgbClr val="606060"/>
                </a:solidFill>
                <a:latin typeface="Corbel"/>
                <a:cs typeface="Corbel"/>
              </a:rPr>
              <a:t>, and MG </a:t>
            </a:r>
            <a:r>
              <a:rPr lang="en-US" sz="1000" dirty="0" err="1">
                <a:solidFill>
                  <a:srgbClr val="606060"/>
                </a:solidFill>
                <a:latin typeface="Corbel"/>
                <a:cs typeface="Corbel"/>
              </a:rPr>
              <a:t>Ottaviani</a:t>
            </a:r>
            <a:r>
              <a:rPr lang="en-US" sz="1000" dirty="0">
                <a:solidFill>
                  <a:srgbClr val="606060"/>
                </a:solidFill>
                <a:latin typeface="Corbel"/>
                <a:cs typeface="Corbel"/>
              </a:rPr>
              <a:t>. World agriculture: towards 2030/2050</a:t>
            </a:r>
            <a:r>
              <a:rPr lang="en-US" sz="1000" dirty="0" smtClean="0">
                <a:solidFill>
                  <a:srgbClr val="606060"/>
                </a:solidFill>
                <a:latin typeface="Corbel"/>
                <a:cs typeface="Corbel"/>
              </a:rPr>
              <a:t>.			Interim </a:t>
            </a:r>
            <a:r>
              <a:rPr lang="en-US" sz="1000" dirty="0">
                <a:solidFill>
                  <a:srgbClr val="606060"/>
                </a:solidFill>
                <a:latin typeface="Corbel"/>
                <a:cs typeface="Corbel"/>
              </a:rPr>
              <a:t>Report. </a:t>
            </a:r>
            <a:r>
              <a:rPr lang="en-US" sz="1000" i="1" dirty="0">
                <a:solidFill>
                  <a:srgbClr val="606060"/>
                </a:solidFill>
                <a:latin typeface="Corbel"/>
                <a:cs typeface="Corbel"/>
              </a:rPr>
              <a:t>Prospects For Food, Nutrition, Agriculture and Major Commodity Groups</a:t>
            </a:r>
            <a:r>
              <a:rPr lang="en-US" sz="1000" dirty="0">
                <a:solidFill>
                  <a:srgbClr val="606060"/>
                </a:solidFill>
                <a:latin typeface="Corbel"/>
                <a:cs typeface="Corbel"/>
              </a:rPr>
              <a:t>, 2006</a:t>
            </a:r>
            <a:r>
              <a:rPr lang="en-US" sz="1000" dirty="0" smtClean="0">
                <a:solidFill>
                  <a:srgbClr val="606060"/>
                </a:solidFill>
                <a:latin typeface="Corbel"/>
                <a:cs typeface="Corbel"/>
              </a:rPr>
              <a:t>.</a:t>
            </a:r>
          </a:p>
        </p:txBody>
      </p:sp>
      <p:sp>
        <p:nvSpPr>
          <p:cNvPr id="28" name="Rectangle 27"/>
          <p:cNvSpPr/>
          <p:nvPr>
            <p:custDataLst>
              <p:tags r:id="rId7"/>
            </p:custDataLst>
          </p:nvPr>
        </p:nvSpPr>
        <p:spPr>
          <a:xfrm>
            <a:off x="1835696" y="1458710"/>
            <a:ext cx="2448272" cy="757130"/>
          </a:xfrm>
          <a:prstGeom prst="rect">
            <a:avLst/>
          </a:prstGeom>
        </p:spPr>
        <p:txBody>
          <a:bodyPr wrap="square">
            <a:spAutoFit/>
          </a:bodyPr>
          <a:lstStyle/>
          <a:p>
            <a:pPr lvl="0" algn="ctr">
              <a:lnSpc>
                <a:spcPct val="90000"/>
              </a:lnSpc>
              <a:spcBef>
                <a:spcPts val="1200"/>
              </a:spcBef>
              <a:buClr>
                <a:srgbClr val="0070C0"/>
              </a:buClr>
            </a:pPr>
            <a:r>
              <a:rPr lang="en-US" sz="2400" b="1" dirty="0" smtClean="0">
                <a:solidFill>
                  <a:schemeClr val="bg2">
                    <a:lumMod val="50000"/>
                  </a:schemeClr>
                </a:solidFill>
                <a:latin typeface="Corbel"/>
                <a:cs typeface="Corbel"/>
              </a:rPr>
              <a:t>9 </a:t>
            </a:r>
            <a:r>
              <a:rPr lang="en-US" sz="2400" b="1" dirty="0">
                <a:solidFill>
                  <a:schemeClr val="bg2">
                    <a:lumMod val="50000"/>
                  </a:schemeClr>
                </a:solidFill>
                <a:latin typeface="Corbel"/>
                <a:cs typeface="Corbel"/>
              </a:rPr>
              <a:t>b</a:t>
            </a:r>
            <a:r>
              <a:rPr lang="en-US" sz="2400" b="1" dirty="0" smtClean="0">
                <a:solidFill>
                  <a:schemeClr val="bg2">
                    <a:lumMod val="50000"/>
                  </a:schemeClr>
                </a:solidFill>
                <a:latin typeface="Corbel"/>
                <a:cs typeface="Corbel"/>
              </a:rPr>
              <a:t>illion people</a:t>
            </a:r>
            <a:br>
              <a:rPr lang="en-US" sz="2400" b="1" dirty="0" smtClean="0">
                <a:solidFill>
                  <a:schemeClr val="bg2">
                    <a:lumMod val="50000"/>
                  </a:schemeClr>
                </a:solidFill>
                <a:latin typeface="Corbel"/>
                <a:cs typeface="Corbel"/>
              </a:rPr>
            </a:br>
            <a:r>
              <a:rPr lang="en-US" sz="2400" b="1" dirty="0" smtClean="0">
                <a:solidFill>
                  <a:schemeClr val="bg2">
                    <a:lumMod val="50000"/>
                  </a:schemeClr>
                </a:solidFill>
                <a:latin typeface="Corbel"/>
                <a:cs typeface="Corbel"/>
              </a:rPr>
              <a:t>by 2050!</a:t>
            </a:r>
            <a:endParaRPr lang="en-US" sz="2400" b="1" dirty="0">
              <a:solidFill>
                <a:schemeClr val="bg2">
                  <a:lumMod val="50000"/>
                </a:schemeClr>
              </a:solidFill>
              <a:latin typeface="Corbel"/>
              <a:cs typeface="Corbel"/>
            </a:endParaRPr>
          </a:p>
        </p:txBody>
      </p:sp>
      <p:sp>
        <p:nvSpPr>
          <p:cNvPr id="95" name="Process 8"/>
          <p:cNvSpPr>
            <a:spLocks noChangeArrowheads="1"/>
          </p:cNvSpPr>
          <p:nvPr>
            <p:custDataLst>
              <p:tags r:id="rId8"/>
            </p:custDataLst>
          </p:nvPr>
        </p:nvSpPr>
        <p:spPr bwMode="auto">
          <a:xfrm>
            <a:off x="5891213" y="1423752"/>
            <a:ext cx="1938422" cy="616562"/>
          </a:xfrm>
          <a:prstGeom prst="flowChartProcess">
            <a:avLst/>
          </a:prstGeom>
          <a:solidFill>
            <a:srgbClr val="98CC0F"/>
          </a:solidFill>
          <a:ln w="12700">
            <a:solidFill>
              <a:schemeClr val="bg2"/>
            </a:solidFill>
            <a:miter lim="800000"/>
            <a:headEnd/>
            <a:tailEnd/>
          </a:ln>
          <a:scene3d>
            <a:camera prst="orthographicFront"/>
            <a:lightRig rig="threePt" dir="t"/>
          </a:scene3d>
          <a:sp3d>
            <a:bevelT w="165100" prst="coolSlant"/>
          </a:sp3d>
        </p:spPr>
        <p:txBody>
          <a:bodyPr anchor="ctr"/>
          <a:lstStyle/>
          <a:p>
            <a:pPr algn="ctr">
              <a:spcBef>
                <a:spcPct val="20000"/>
              </a:spcBef>
            </a:pPr>
            <a:r>
              <a:rPr lang="en-US" sz="1400" b="1" dirty="0">
                <a:solidFill>
                  <a:schemeClr val="bg1"/>
                </a:solidFill>
                <a:latin typeface="Corbel"/>
                <a:cs typeface="Corbel"/>
              </a:rPr>
              <a:t>Extra </a:t>
            </a:r>
            <a:r>
              <a:rPr lang="en-US" sz="1400" b="1" dirty="0" smtClean="0">
                <a:solidFill>
                  <a:schemeClr val="bg1"/>
                </a:solidFill>
                <a:latin typeface="Corbel"/>
                <a:cs typeface="Corbel"/>
              </a:rPr>
              <a:t>agricultural</a:t>
            </a:r>
            <a:br>
              <a:rPr lang="en-US" sz="1400" b="1" dirty="0" smtClean="0">
                <a:solidFill>
                  <a:schemeClr val="bg1"/>
                </a:solidFill>
                <a:latin typeface="Corbel"/>
                <a:cs typeface="Corbel"/>
              </a:rPr>
            </a:br>
            <a:r>
              <a:rPr lang="en-US" sz="1400" b="1" dirty="0" smtClean="0">
                <a:solidFill>
                  <a:schemeClr val="bg1"/>
                </a:solidFill>
                <a:latin typeface="Corbel"/>
                <a:cs typeface="Corbel"/>
              </a:rPr>
              <a:t>food </a:t>
            </a:r>
            <a:r>
              <a:rPr lang="en-US" sz="1400" b="1" dirty="0">
                <a:solidFill>
                  <a:schemeClr val="bg1"/>
                </a:solidFill>
                <a:latin typeface="Corbel"/>
                <a:cs typeface="Corbel"/>
              </a:rPr>
              <a:t>production</a:t>
            </a:r>
          </a:p>
        </p:txBody>
      </p:sp>
      <p:sp>
        <p:nvSpPr>
          <p:cNvPr id="96" name="Process 8"/>
          <p:cNvSpPr>
            <a:spLocks noChangeArrowheads="1"/>
          </p:cNvSpPr>
          <p:nvPr>
            <p:custDataLst>
              <p:tags r:id="rId9"/>
            </p:custDataLst>
          </p:nvPr>
        </p:nvSpPr>
        <p:spPr bwMode="auto">
          <a:xfrm>
            <a:off x="6942138" y="2643572"/>
            <a:ext cx="1938422" cy="616562"/>
          </a:xfrm>
          <a:prstGeom prst="flowChartProcess">
            <a:avLst/>
          </a:prstGeom>
          <a:solidFill>
            <a:srgbClr val="98CC0F"/>
          </a:solidFill>
          <a:ln w="12700">
            <a:solidFill>
              <a:schemeClr val="bg2"/>
            </a:solidFill>
            <a:miter lim="800000"/>
            <a:headEnd/>
            <a:tailEnd/>
          </a:ln>
          <a:scene3d>
            <a:camera prst="orthographicFront"/>
            <a:lightRig rig="threePt" dir="t"/>
          </a:scene3d>
          <a:sp3d>
            <a:bevelT w="165100" prst="coolSlant"/>
          </a:sp3d>
        </p:spPr>
        <p:txBody>
          <a:bodyPr anchor="ctr"/>
          <a:lstStyle/>
          <a:p>
            <a:pPr algn="ctr">
              <a:spcBef>
                <a:spcPct val="20000"/>
              </a:spcBef>
            </a:pPr>
            <a:r>
              <a:rPr lang="en-US" sz="1400" b="1" dirty="0" smtClean="0">
                <a:solidFill>
                  <a:schemeClr val="bg1"/>
                </a:solidFill>
                <a:latin typeface="Corbel"/>
                <a:cs typeface="Corbel"/>
              </a:rPr>
              <a:t>By increasing yield</a:t>
            </a:r>
            <a:endParaRPr lang="en-US" sz="1400" b="1" dirty="0">
              <a:solidFill>
                <a:schemeClr val="bg1"/>
              </a:solidFill>
              <a:latin typeface="Corbel"/>
              <a:cs typeface="Corbel"/>
            </a:endParaRPr>
          </a:p>
        </p:txBody>
      </p:sp>
      <p:sp>
        <p:nvSpPr>
          <p:cNvPr id="97" name="Process 8"/>
          <p:cNvSpPr>
            <a:spLocks noChangeArrowheads="1"/>
          </p:cNvSpPr>
          <p:nvPr>
            <p:custDataLst>
              <p:tags r:id="rId10"/>
            </p:custDataLst>
          </p:nvPr>
        </p:nvSpPr>
        <p:spPr bwMode="auto">
          <a:xfrm>
            <a:off x="4895850" y="2647396"/>
            <a:ext cx="1938422" cy="616562"/>
          </a:xfrm>
          <a:prstGeom prst="flowChartProcess">
            <a:avLst/>
          </a:prstGeom>
          <a:solidFill>
            <a:srgbClr val="98CC0F"/>
          </a:solidFill>
          <a:ln w="12700">
            <a:solidFill>
              <a:schemeClr val="bg2"/>
            </a:solidFill>
            <a:miter lim="800000"/>
            <a:headEnd/>
            <a:tailEnd/>
          </a:ln>
          <a:scene3d>
            <a:camera prst="orthographicFront"/>
            <a:lightRig rig="threePt" dir="t"/>
          </a:scene3d>
          <a:sp3d>
            <a:bevelT w="165100" prst="coolSlant"/>
          </a:sp3d>
        </p:spPr>
        <p:txBody>
          <a:bodyPr anchor="ctr"/>
          <a:lstStyle/>
          <a:p>
            <a:pPr algn="ctr">
              <a:spcBef>
                <a:spcPct val="20000"/>
              </a:spcBef>
            </a:pPr>
            <a:r>
              <a:rPr lang="en-US" sz="1400" b="1" dirty="0" smtClean="0">
                <a:solidFill>
                  <a:schemeClr val="bg1"/>
                </a:solidFill>
                <a:latin typeface="Corbel"/>
                <a:cs typeface="Corbel"/>
              </a:rPr>
              <a:t>By increasing arable land</a:t>
            </a:r>
            <a:endParaRPr lang="en-US" sz="1400" b="1" dirty="0">
              <a:solidFill>
                <a:schemeClr val="bg1"/>
              </a:solidFill>
              <a:latin typeface="Corbel"/>
              <a:cs typeface="Corbel"/>
            </a:endParaRPr>
          </a:p>
        </p:txBody>
      </p:sp>
      <p:cxnSp>
        <p:nvCxnSpPr>
          <p:cNvPr id="98" name="Elbow Connector 97"/>
          <p:cNvCxnSpPr>
            <a:stCxn id="95" idx="2"/>
            <a:endCxn id="97" idx="0"/>
          </p:cNvCxnSpPr>
          <p:nvPr>
            <p:custDataLst>
              <p:tags r:id="rId11"/>
            </p:custDataLst>
          </p:nvPr>
        </p:nvCxnSpPr>
        <p:spPr>
          <a:xfrm rot="5400000">
            <a:off x="6059202" y="1846174"/>
            <a:ext cx="607082" cy="995363"/>
          </a:xfrm>
          <a:prstGeom prst="bentConnector3">
            <a:avLst/>
          </a:prstGeom>
          <a:ln w="12700" cap="rnd">
            <a:solidFill>
              <a:srgbClr val="3366FF"/>
            </a:solidFill>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95" idx="2"/>
            <a:endCxn id="96" idx="0"/>
          </p:cNvCxnSpPr>
          <p:nvPr>
            <p:custDataLst>
              <p:tags r:id="rId12"/>
            </p:custDataLst>
          </p:nvPr>
        </p:nvCxnSpPr>
        <p:spPr>
          <a:xfrm rot="16200000" flipH="1">
            <a:off x="7084257" y="1816480"/>
            <a:ext cx="603258" cy="1050925"/>
          </a:xfrm>
          <a:prstGeom prst="bentConnector3">
            <a:avLst/>
          </a:prstGeom>
          <a:ln w="12700" cap="rnd">
            <a:solidFill>
              <a:srgbClr val="3366FF"/>
            </a:solidFill>
            <a:tailEnd type="arrow"/>
          </a:ln>
        </p:spPr>
        <p:style>
          <a:lnRef idx="1">
            <a:schemeClr val="accent1"/>
          </a:lnRef>
          <a:fillRef idx="0">
            <a:schemeClr val="accent1"/>
          </a:fillRef>
          <a:effectRef idx="0">
            <a:schemeClr val="accent1"/>
          </a:effectRef>
          <a:fontRef idx="minor">
            <a:schemeClr val="tx1"/>
          </a:fontRef>
        </p:style>
      </p:cxnSp>
      <p:sp>
        <p:nvSpPr>
          <p:cNvPr id="100" name="Oval 99"/>
          <p:cNvSpPr/>
          <p:nvPr>
            <p:custDataLst>
              <p:tags r:id="rId13"/>
            </p:custDataLst>
          </p:nvPr>
        </p:nvSpPr>
        <p:spPr>
          <a:xfrm>
            <a:off x="6567488" y="1972444"/>
            <a:ext cx="611621" cy="279400"/>
          </a:xfrm>
          <a:prstGeom prst="ellipse">
            <a:avLst/>
          </a:prstGeom>
          <a:solidFill>
            <a:srgbClr val="3366FF"/>
          </a:solidFill>
          <a:ln w="12700" cap="rnd">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buClr>
                <a:schemeClr val="bg2"/>
              </a:buClr>
            </a:pPr>
            <a:r>
              <a:rPr lang="en-US" sz="1200" b="1" i="1" dirty="0" smtClean="0">
                <a:solidFill>
                  <a:schemeClr val="bg1"/>
                </a:solidFill>
                <a:latin typeface="Corbel"/>
                <a:cs typeface="Corbel"/>
              </a:rPr>
              <a:t>100%</a:t>
            </a:r>
          </a:p>
        </p:txBody>
      </p:sp>
      <p:sp>
        <p:nvSpPr>
          <p:cNvPr id="101" name="Oval 100"/>
          <p:cNvSpPr/>
          <p:nvPr>
            <p:custDataLst>
              <p:tags r:id="rId14"/>
            </p:custDataLst>
          </p:nvPr>
        </p:nvSpPr>
        <p:spPr>
          <a:xfrm>
            <a:off x="5570538" y="2467868"/>
            <a:ext cx="611621" cy="279400"/>
          </a:xfrm>
          <a:prstGeom prst="ellipse">
            <a:avLst/>
          </a:prstGeom>
          <a:solidFill>
            <a:srgbClr val="3366FF"/>
          </a:solidFill>
          <a:ln w="12700" cap="rnd">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buClr>
                <a:schemeClr val="bg2"/>
              </a:buClr>
            </a:pPr>
            <a:r>
              <a:rPr lang="en-US" sz="1200" b="1" i="1" dirty="0">
                <a:solidFill>
                  <a:schemeClr val="bg1"/>
                </a:solidFill>
                <a:latin typeface="Corbel"/>
                <a:cs typeface="Corbel"/>
              </a:rPr>
              <a:t>≤20</a:t>
            </a:r>
            <a:r>
              <a:rPr lang="en-US" sz="1200" b="1" i="1" dirty="0" smtClean="0">
                <a:solidFill>
                  <a:schemeClr val="bg1"/>
                </a:solidFill>
                <a:latin typeface="Corbel"/>
                <a:cs typeface="Corbel"/>
              </a:rPr>
              <a:t>%</a:t>
            </a:r>
            <a:endParaRPr lang="en-US" sz="1200" b="1" i="1" dirty="0">
              <a:solidFill>
                <a:schemeClr val="bg1"/>
              </a:solidFill>
              <a:latin typeface="Corbel"/>
              <a:cs typeface="Corbel"/>
            </a:endParaRPr>
          </a:p>
        </p:txBody>
      </p:sp>
      <p:sp>
        <p:nvSpPr>
          <p:cNvPr id="102" name="Oval 101"/>
          <p:cNvSpPr/>
          <p:nvPr>
            <p:custDataLst>
              <p:tags r:id="rId15"/>
            </p:custDataLst>
          </p:nvPr>
        </p:nvSpPr>
        <p:spPr>
          <a:xfrm>
            <a:off x="7616825" y="2467868"/>
            <a:ext cx="611621" cy="279400"/>
          </a:xfrm>
          <a:prstGeom prst="ellipse">
            <a:avLst/>
          </a:prstGeom>
          <a:solidFill>
            <a:srgbClr val="3366FF"/>
          </a:solidFill>
          <a:ln w="12700" cap="rnd">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buClr>
                <a:schemeClr val="bg2"/>
              </a:buClr>
            </a:pPr>
            <a:r>
              <a:rPr lang="en-US" sz="1200" b="1" i="1" dirty="0">
                <a:solidFill>
                  <a:schemeClr val="bg1"/>
                </a:solidFill>
                <a:latin typeface="Corbel"/>
                <a:cs typeface="Corbel"/>
              </a:rPr>
              <a:t>≥80%</a:t>
            </a:r>
          </a:p>
        </p:txBody>
      </p:sp>
      <p:grpSp>
        <p:nvGrpSpPr>
          <p:cNvPr id="23" name="Gruppierung 22"/>
          <p:cNvGrpSpPr/>
          <p:nvPr/>
        </p:nvGrpSpPr>
        <p:grpSpPr>
          <a:xfrm>
            <a:off x="6935788" y="3428705"/>
            <a:ext cx="1926901" cy="2174535"/>
            <a:chOff x="6935788" y="3428705"/>
            <a:chExt cx="1926901" cy="2174535"/>
          </a:xfrm>
        </p:grpSpPr>
        <p:sp>
          <p:nvSpPr>
            <p:cNvPr id="104" name="Rectangle 103"/>
            <p:cNvSpPr/>
            <p:nvPr>
              <p:custDataLst>
                <p:tags r:id="rId42"/>
              </p:custDataLst>
            </p:nvPr>
          </p:nvSpPr>
          <p:spPr>
            <a:xfrm>
              <a:off x="6935788" y="3428705"/>
              <a:ext cx="1926901" cy="447302"/>
            </a:xfrm>
            <a:prstGeom prst="rect">
              <a:avLst/>
            </a:prstGeom>
          </p:spPr>
          <p:txBody>
            <a:bodyPr wrap="square" lIns="0" tIns="0" rIns="0" bIns="0" anchorCtr="0">
              <a:spAutoFit/>
            </a:bodyPr>
            <a:lstStyle/>
            <a:p>
              <a:pPr eaLnBrk="0" hangingPunct="0">
                <a:lnSpc>
                  <a:spcPct val="90000"/>
                </a:lnSpc>
                <a:spcBef>
                  <a:spcPts val="900"/>
                </a:spcBef>
                <a:buClr>
                  <a:schemeClr val="bg2"/>
                </a:buClr>
              </a:pPr>
              <a:r>
                <a:rPr lang="en-US" sz="1600" b="1" dirty="0" smtClean="0">
                  <a:solidFill>
                    <a:srgbClr val="3366FF"/>
                  </a:solidFill>
                  <a:latin typeface="Corbel"/>
                  <a:cs typeface="Corbel"/>
                </a:rPr>
                <a:t>Too many factors</a:t>
              </a:r>
              <a:br>
                <a:rPr lang="en-US" sz="1600" b="1" dirty="0" smtClean="0">
                  <a:solidFill>
                    <a:srgbClr val="3366FF"/>
                  </a:solidFill>
                  <a:latin typeface="Corbel"/>
                  <a:cs typeface="Corbel"/>
                </a:rPr>
              </a:br>
              <a:r>
                <a:rPr lang="en-US" sz="1600" b="1" dirty="0" smtClean="0">
                  <a:solidFill>
                    <a:srgbClr val="3366FF"/>
                  </a:solidFill>
                  <a:latin typeface="Corbel"/>
                  <a:cs typeface="Corbel"/>
                </a:rPr>
                <a:t>High complexity!</a:t>
              </a:r>
              <a:endParaRPr lang="en-US" sz="1600" b="1" dirty="0">
                <a:solidFill>
                  <a:srgbClr val="3366FF"/>
                </a:solidFill>
                <a:latin typeface="Corbel"/>
                <a:cs typeface="Corbel"/>
              </a:endParaRPr>
            </a:p>
          </p:txBody>
        </p:sp>
        <p:pic>
          <p:nvPicPr>
            <p:cNvPr id="105" name="Picture 2" descr="http://1.bp.blogspot.com/-x6rCZGLQoFI/TW52MaaDAHI/AAAAAAAAAH0/YjRdtYIBlyg/s1600/Farmer.gif"/>
            <p:cNvPicPr>
              <a:picLocks noChangeAspect="1" noChangeArrowheads="1"/>
            </p:cNvPicPr>
            <p:nvPr>
              <p:custDataLst>
                <p:tags r:id="rId43"/>
              </p:custDataLst>
            </p:nvPr>
          </p:nvPicPr>
          <p:blipFill>
            <a:blip r:embed="rId50" cstate="print">
              <a:extLst>
                <a:ext uri="{28A0092B-C50C-407E-A947-70E740481C1C}">
                  <a14:useLocalDpi xmlns:a14="http://schemas.microsoft.com/office/drawing/2010/main" val="0"/>
                </a:ext>
              </a:extLst>
            </a:blip>
            <a:srcRect/>
            <a:stretch>
              <a:fillRect/>
            </a:stretch>
          </p:blipFill>
          <p:spPr bwMode="auto">
            <a:xfrm>
              <a:off x="7386638" y="4078472"/>
              <a:ext cx="965072" cy="1524768"/>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custDataLst>
                <p:tags r:id="rId44"/>
              </p:custDataLst>
            </p:nvPr>
          </p:nvSpPr>
          <p:spPr>
            <a:xfrm>
              <a:off x="7696780" y="3859945"/>
              <a:ext cx="345968" cy="487313"/>
            </a:xfrm>
            <a:prstGeom prst="rect">
              <a:avLst/>
            </a:prstGeom>
          </p:spPr>
          <p:txBody>
            <a:bodyPr wrap="none">
              <a:spAutoFit/>
            </a:bodyPr>
            <a:lstStyle/>
            <a:p>
              <a:pPr algn="ctr" eaLnBrk="0" hangingPunct="0">
                <a:lnSpc>
                  <a:spcPct val="90000"/>
                </a:lnSpc>
                <a:spcBef>
                  <a:spcPct val="0"/>
                </a:spcBef>
              </a:pPr>
              <a:r>
                <a:rPr lang="en-US" sz="2800" b="1" dirty="0" smtClean="0">
                  <a:solidFill>
                    <a:schemeClr val="bg2"/>
                  </a:solidFill>
                  <a:latin typeface="Corbel"/>
                  <a:cs typeface="Corbel"/>
                </a:rPr>
                <a:t>?</a:t>
              </a:r>
              <a:endParaRPr lang="en-US" sz="2800" b="1" dirty="0">
                <a:solidFill>
                  <a:schemeClr val="bg2"/>
                </a:solidFill>
                <a:latin typeface="Corbel"/>
                <a:cs typeface="Corbel"/>
              </a:endParaRPr>
            </a:p>
          </p:txBody>
        </p:sp>
      </p:grpSp>
      <p:sp>
        <p:nvSpPr>
          <p:cNvPr id="9" name="Textfeld 8"/>
          <p:cNvSpPr txBox="1"/>
          <p:nvPr/>
        </p:nvSpPr>
        <p:spPr>
          <a:xfrm>
            <a:off x="3517900" y="6629400"/>
            <a:ext cx="184666" cy="523220"/>
          </a:xfrm>
          <a:prstGeom prst="rect">
            <a:avLst/>
          </a:prstGeom>
          <a:noFill/>
        </p:spPr>
        <p:txBody>
          <a:bodyPr wrap="none" rtlCol="0">
            <a:spAutoFit/>
          </a:bodyPr>
          <a:lstStyle/>
          <a:p>
            <a:endParaRPr lang="de-DE" dirty="0">
              <a:latin typeface="Corbel"/>
              <a:cs typeface="Corbel"/>
            </a:endParaRPr>
          </a:p>
        </p:txBody>
      </p:sp>
      <p:grpSp>
        <p:nvGrpSpPr>
          <p:cNvPr id="25" name="Gruppierung 24"/>
          <p:cNvGrpSpPr/>
          <p:nvPr/>
        </p:nvGrpSpPr>
        <p:grpSpPr>
          <a:xfrm>
            <a:off x="244475" y="3818424"/>
            <a:ext cx="3948577" cy="1782276"/>
            <a:chOff x="244475" y="3818424"/>
            <a:chExt cx="3948577" cy="1782276"/>
          </a:xfrm>
        </p:grpSpPr>
        <p:grpSp>
          <p:nvGrpSpPr>
            <p:cNvPr id="58" name="Gruppierung 57"/>
            <p:cNvGrpSpPr/>
            <p:nvPr/>
          </p:nvGrpSpPr>
          <p:grpSpPr>
            <a:xfrm>
              <a:off x="1257300" y="4311649"/>
              <a:ext cx="1765300" cy="371474"/>
              <a:chOff x="1244600" y="4308017"/>
              <a:chExt cx="1776414" cy="796518"/>
            </a:xfrm>
          </p:grpSpPr>
          <p:cxnSp>
            <p:nvCxnSpPr>
              <p:cNvPr id="59" name="Straight Connector 4"/>
              <p:cNvCxnSpPr/>
              <p:nvPr>
                <p:custDataLst>
                  <p:tags r:id="rId39"/>
                </p:custDataLst>
              </p:nvPr>
            </p:nvCxnSpPr>
            <p:spPr bwMode="auto">
              <a:xfrm>
                <a:off x="3021013" y="4308017"/>
                <a:ext cx="1" cy="435706"/>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3"/>
              <p:cNvCxnSpPr/>
              <p:nvPr>
                <p:custDataLst>
                  <p:tags r:id="rId40"/>
                </p:custDataLst>
              </p:nvPr>
            </p:nvCxnSpPr>
            <p:spPr bwMode="auto">
              <a:xfrm>
                <a:off x="1244600" y="4308017"/>
                <a:ext cx="1776413"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2"/>
              <p:cNvCxnSpPr/>
              <p:nvPr>
                <p:custDataLst>
                  <p:tags r:id="rId41"/>
                </p:custDataLst>
              </p:nvPr>
            </p:nvCxnSpPr>
            <p:spPr bwMode="auto">
              <a:xfrm flipV="1">
                <a:off x="1244600" y="4314825"/>
                <a:ext cx="0" cy="78971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custDataLst>
                <p:tags r:id="rId29"/>
              </p:custDataLst>
            </p:nvPr>
          </p:nvSpPr>
          <p:spPr bwMode="auto">
            <a:xfrm>
              <a:off x="1098550" y="5464175"/>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9B57A7CF-EB12-44CE-94A0-95937D3ECCB9}" type="datetime'''''2''''''''''010'''''''''''''''''">
                <a:rPr lang="en-US" sz="1000">
                  <a:solidFill>
                    <a:schemeClr val="tx1"/>
                  </a:solidFill>
                  <a:latin typeface="Corbel"/>
                  <a:cs typeface="Corbel"/>
                </a:rPr>
                <a:pPr/>
                <a:t>2010</a:t>
              </a:fld>
              <a:endParaRPr lang="en-US" sz="1000" dirty="0" err="1" smtClean="0">
                <a:solidFill>
                  <a:schemeClr val="tx1"/>
                </a:solidFill>
                <a:latin typeface="Corbel"/>
                <a:cs typeface="Corbel"/>
                <a:sym typeface="Arial"/>
              </a:endParaRPr>
            </a:p>
          </p:txBody>
        </p:sp>
        <p:sp>
          <p:nvSpPr>
            <p:cNvPr id="73" name="Rectangle 72"/>
            <p:cNvSpPr/>
            <p:nvPr>
              <p:custDataLst>
                <p:tags r:id="rId30"/>
              </p:custDataLst>
            </p:nvPr>
          </p:nvSpPr>
          <p:spPr bwMode="auto">
            <a:xfrm>
              <a:off x="2874963" y="5464175"/>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C13866BD-D379-498D-974D-EC83C824C10E}" type="datetime'''''''''''''''''2''''''''0''''''''''5''''''''''''''0'''''">
                <a:rPr lang="en-US" sz="1000">
                  <a:solidFill>
                    <a:schemeClr val="tx1"/>
                  </a:solidFill>
                  <a:latin typeface="Corbel"/>
                  <a:cs typeface="Corbel"/>
                </a:rPr>
                <a:pPr/>
                <a:t>2050</a:t>
              </a:fld>
              <a:endParaRPr lang="en-US" sz="1000" dirty="0" err="1" smtClean="0">
                <a:solidFill>
                  <a:schemeClr val="tx1"/>
                </a:solidFill>
                <a:latin typeface="Corbel"/>
                <a:cs typeface="Corbel"/>
                <a:sym typeface="Arial"/>
              </a:endParaRPr>
            </a:p>
          </p:txBody>
        </p:sp>
        <p:sp>
          <p:nvSpPr>
            <p:cNvPr id="72" name="Oval 71"/>
            <p:cNvSpPr/>
            <p:nvPr>
              <p:custDataLst>
                <p:tags r:id="rId31"/>
              </p:custDataLst>
            </p:nvPr>
          </p:nvSpPr>
          <p:spPr bwMode="gray">
            <a:xfrm>
              <a:off x="1854200" y="4197350"/>
              <a:ext cx="555625" cy="234950"/>
            </a:xfrm>
            <a:prstGeom prst="ellipse">
              <a:avLst/>
            </a:prstGeom>
            <a:solidFill>
              <a:srgbClr val="3366FF"/>
            </a:solidFill>
            <a:ln w="12700" cap="rnd" cmpd="sng" algn="ctr">
              <a:solidFill>
                <a:srgbClr val="3366FF"/>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37F773A0-89D1-4CA2-995B-7D6FE6B5DA70}" type="datetime'''''''+''''''4''''''''3''''''''''''''%'''">
                <a:rPr lang="en-US" sz="1200" b="1" i="1">
                  <a:solidFill>
                    <a:schemeClr val="bg1"/>
                  </a:solidFill>
                  <a:latin typeface="Corbel"/>
                  <a:cs typeface="Corbel"/>
                </a:rPr>
                <a:pPr/>
                <a:t>+43%</a:t>
              </a:fld>
              <a:endParaRPr lang="en-US" sz="1200" b="1" i="1" dirty="0" err="1" smtClean="0">
                <a:solidFill>
                  <a:schemeClr val="bg1"/>
                </a:solidFill>
                <a:latin typeface="Corbel"/>
                <a:cs typeface="Corbel"/>
                <a:sym typeface="Arial"/>
              </a:endParaRPr>
            </a:p>
          </p:txBody>
        </p:sp>
        <p:sp>
          <p:nvSpPr>
            <p:cNvPr id="27" name="Rectangle 26"/>
            <p:cNvSpPr/>
            <p:nvPr>
              <p:custDataLst>
                <p:tags r:id="rId32"/>
              </p:custDataLst>
            </p:nvPr>
          </p:nvSpPr>
          <p:spPr>
            <a:xfrm>
              <a:off x="244475" y="3818424"/>
              <a:ext cx="3948577" cy="318036"/>
            </a:xfrm>
            <a:prstGeom prst="rect">
              <a:avLst/>
            </a:prstGeom>
          </p:spPr>
          <p:txBody>
            <a:bodyPr wrap="square">
              <a:spAutoFit/>
            </a:bodyPr>
            <a:lstStyle/>
            <a:p>
              <a:pPr lvl="0">
                <a:lnSpc>
                  <a:spcPct val="90000"/>
                </a:lnSpc>
                <a:spcBef>
                  <a:spcPts val="1200"/>
                </a:spcBef>
                <a:buClr>
                  <a:srgbClr val="0070C0"/>
                </a:buClr>
              </a:pPr>
              <a:r>
                <a:rPr lang="en-US" sz="1600" b="1" dirty="0" smtClean="0">
                  <a:solidFill>
                    <a:srgbClr val="3366FF"/>
                  </a:solidFill>
                  <a:latin typeface="Corbel"/>
                  <a:cs typeface="Corbel"/>
                </a:rPr>
                <a:t>World demand for cereal </a:t>
              </a:r>
              <a:r>
                <a:rPr lang="en-US" sz="1100" dirty="0">
                  <a:solidFill>
                    <a:schemeClr val="bg2">
                      <a:lumMod val="50000"/>
                    </a:schemeClr>
                  </a:solidFill>
                  <a:latin typeface="Corbel"/>
                  <a:cs typeface="Corbel"/>
                </a:rPr>
                <a:t>(</a:t>
              </a:r>
              <a:r>
                <a:rPr lang="en-US" sz="1100" dirty="0" err="1">
                  <a:solidFill>
                    <a:schemeClr val="bg2">
                      <a:lumMod val="50000"/>
                    </a:schemeClr>
                  </a:solidFill>
                  <a:latin typeface="Corbel"/>
                  <a:cs typeface="Corbel"/>
                </a:rPr>
                <a:t>bn</a:t>
              </a:r>
              <a:r>
                <a:rPr lang="en-US" sz="1100" dirty="0">
                  <a:solidFill>
                    <a:schemeClr val="bg2">
                      <a:lumMod val="50000"/>
                    </a:schemeClr>
                  </a:solidFill>
                  <a:latin typeface="Corbel"/>
                  <a:cs typeface="Corbel"/>
                </a:rPr>
                <a:t> </a:t>
              </a:r>
              <a:r>
                <a:rPr lang="en-US" sz="1100" dirty="0" smtClean="0">
                  <a:solidFill>
                    <a:schemeClr val="bg2">
                      <a:lumMod val="50000"/>
                    </a:schemeClr>
                  </a:solidFill>
                  <a:latin typeface="Corbel"/>
                  <a:cs typeface="Corbel"/>
                </a:rPr>
                <a:t>tonnes</a:t>
              </a:r>
              <a:r>
                <a:rPr lang="en-US" sz="1100" baseline="30000" dirty="0" smtClean="0">
                  <a:solidFill>
                    <a:schemeClr val="bg2">
                      <a:lumMod val="50000"/>
                    </a:schemeClr>
                  </a:solidFill>
                  <a:latin typeface="Corbel"/>
                  <a:cs typeface="Corbel"/>
                </a:rPr>
                <a:t>2</a:t>
              </a:r>
              <a:r>
                <a:rPr lang="en-US" sz="1100" dirty="0" smtClean="0">
                  <a:solidFill>
                    <a:schemeClr val="bg2">
                      <a:lumMod val="50000"/>
                    </a:schemeClr>
                  </a:solidFill>
                  <a:latin typeface="Corbel"/>
                  <a:cs typeface="Corbel"/>
                </a:rPr>
                <a:t>)</a:t>
              </a:r>
              <a:endParaRPr lang="en-US" sz="2000" b="1" dirty="0">
                <a:solidFill>
                  <a:schemeClr val="bg2">
                    <a:lumMod val="50000"/>
                  </a:schemeClr>
                </a:solidFill>
                <a:latin typeface="Corbel"/>
                <a:cs typeface="Corbel"/>
              </a:endParaRPr>
            </a:p>
          </p:txBody>
        </p:sp>
        <p:sp>
          <p:nvSpPr>
            <p:cNvPr id="7" name="Rechteck 6"/>
            <p:cNvSpPr/>
            <p:nvPr/>
          </p:nvSpPr>
          <p:spPr bwMode="auto">
            <a:xfrm>
              <a:off x="2540000" y="4680857"/>
              <a:ext cx="979714" cy="677334"/>
            </a:xfrm>
            <a:prstGeom prst="rect">
              <a:avLst/>
            </a:prstGeom>
            <a:solidFill>
              <a:srgbClr val="98CC0F"/>
            </a:solidFill>
            <a:ln w="9525" cap="flat" cmpd="sng" algn="ctr">
              <a:solidFill>
                <a:schemeClr val="bg2">
                  <a:lumMod val="75000"/>
                </a:schemeClr>
              </a:solidFill>
              <a:prstDash val="solid"/>
              <a:round/>
              <a:headEnd type="none" w="med" len="med"/>
              <a:tailEnd type="none" w="med" len="med"/>
            </a:ln>
            <a:effectLst>
              <a:outerShdw blurRad="111125" dist="63500" dir="2088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35" name="Rechteck 34"/>
            <p:cNvSpPr/>
            <p:nvPr/>
          </p:nvSpPr>
          <p:spPr bwMode="auto">
            <a:xfrm>
              <a:off x="774095" y="4886477"/>
              <a:ext cx="979714" cy="471714"/>
            </a:xfrm>
            <a:prstGeom prst="rect">
              <a:avLst/>
            </a:prstGeom>
            <a:solidFill>
              <a:srgbClr val="98CC0F"/>
            </a:solidFill>
            <a:ln w="9525" cap="flat" cmpd="sng" algn="ctr">
              <a:solidFill>
                <a:schemeClr val="bg2">
                  <a:lumMod val="75000"/>
                </a:schemeClr>
              </a:solidFill>
              <a:prstDash val="solid"/>
              <a:round/>
              <a:headEnd type="none" w="med" len="med"/>
              <a:tailEnd type="none" w="med" len="med"/>
            </a:ln>
            <a:effectLst>
              <a:outerShdw blurRad="111125" dist="63500" dir="2088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grpSp>
          <p:nvGrpSpPr>
            <p:cNvPr id="14" name="Gruppierung 13"/>
            <p:cNvGrpSpPr/>
            <p:nvPr/>
          </p:nvGrpSpPr>
          <p:grpSpPr>
            <a:xfrm>
              <a:off x="457200" y="5363482"/>
              <a:ext cx="3394075" cy="49893"/>
              <a:chOff x="1244600" y="5439682"/>
              <a:chExt cx="1778000" cy="49893"/>
            </a:xfrm>
          </p:grpSpPr>
          <p:cxnSp>
            <p:nvCxnSpPr>
              <p:cNvPr id="36" name="Straight Connector 3"/>
              <p:cNvCxnSpPr/>
              <p:nvPr>
                <p:custDataLst>
                  <p:tags r:id="rId35"/>
                </p:custDataLst>
              </p:nvPr>
            </p:nvCxnSpPr>
            <p:spPr bwMode="auto">
              <a:xfrm>
                <a:off x="1244600" y="5439682"/>
                <a:ext cx="1776413" cy="0"/>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2"/>
              <p:cNvCxnSpPr/>
              <p:nvPr>
                <p:custDataLst>
                  <p:tags r:id="rId36"/>
                </p:custDataLst>
              </p:nvPr>
            </p:nvCxnSpPr>
            <p:spPr bwMode="auto">
              <a:xfrm flipV="1">
                <a:off x="1244600" y="5441950"/>
                <a:ext cx="0" cy="47625"/>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2"/>
              <p:cNvCxnSpPr/>
              <p:nvPr>
                <p:custDataLst>
                  <p:tags r:id="rId37"/>
                </p:custDataLst>
              </p:nvPr>
            </p:nvCxnSpPr>
            <p:spPr bwMode="auto">
              <a:xfrm flipV="1">
                <a:off x="2130425" y="5441950"/>
                <a:ext cx="0" cy="47625"/>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2"/>
              <p:cNvCxnSpPr/>
              <p:nvPr>
                <p:custDataLst>
                  <p:tags r:id="rId38"/>
                </p:custDataLst>
              </p:nvPr>
            </p:nvCxnSpPr>
            <p:spPr bwMode="auto">
              <a:xfrm flipV="1">
                <a:off x="3022600" y="5441950"/>
                <a:ext cx="0" cy="47625"/>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69"/>
            <p:cNvSpPr/>
            <p:nvPr>
              <p:custDataLst>
                <p:tags r:id="rId33"/>
              </p:custDataLst>
            </p:nvPr>
          </p:nvSpPr>
          <p:spPr bwMode="auto">
            <a:xfrm>
              <a:off x="1098550" y="4708525"/>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r>
                <a:rPr lang="en-US" sz="1000" dirty="0" smtClean="0">
                  <a:solidFill>
                    <a:schemeClr val="tx1"/>
                  </a:solidFill>
                  <a:latin typeface="Corbel"/>
                  <a:cs typeface="Corbel"/>
                </a:rPr>
                <a:t>2,1</a:t>
              </a:r>
              <a:endParaRPr lang="en-US" sz="1000" dirty="0" smtClean="0">
                <a:solidFill>
                  <a:schemeClr val="tx1"/>
                </a:solidFill>
                <a:latin typeface="Corbel"/>
                <a:cs typeface="Corbel"/>
                <a:sym typeface="Arial"/>
              </a:endParaRPr>
            </a:p>
          </p:txBody>
        </p:sp>
        <p:sp>
          <p:nvSpPr>
            <p:cNvPr id="45" name="Rectangle 69"/>
            <p:cNvSpPr/>
            <p:nvPr>
              <p:custDataLst>
                <p:tags r:id="rId34"/>
              </p:custDataLst>
            </p:nvPr>
          </p:nvSpPr>
          <p:spPr bwMode="auto">
            <a:xfrm>
              <a:off x="2870200" y="4508500"/>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r>
                <a:rPr lang="en-US" sz="1000" dirty="0" smtClean="0">
                  <a:solidFill>
                    <a:schemeClr val="tx1"/>
                  </a:solidFill>
                  <a:latin typeface="Corbel"/>
                  <a:cs typeface="Corbel"/>
                </a:rPr>
                <a:t>3,0</a:t>
              </a:r>
              <a:endParaRPr lang="en-US" sz="1000" dirty="0" smtClean="0">
                <a:solidFill>
                  <a:schemeClr val="tx1"/>
                </a:solidFill>
                <a:latin typeface="Corbel"/>
                <a:cs typeface="Corbel"/>
                <a:sym typeface="Arial"/>
              </a:endParaRPr>
            </a:p>
          </p:txBody>
        </p:sp>
      </p:grpSp>
      <p:grpSp>
        <p:nvGrpSpPr>
          <p:cNvPr id="24" name="Gruppierung 23"/>
          <p:cNvGrpSpPr/>
          <p:nvPr/>
        </p:nvGrpSpPr>
        <p:grpSpPr>
          <a:xfrm>
            <a:off x="4895850" y="3403972"/>
            <a:ext cx="1938422" cy="2188791"/>
            <a:chOff x="4895850" y="3403972"/>
            <a:chExt cx="1938422" cy="2188791"/>
          </a:xfrm>
        </p:grpSpPr>
        <p:grpSp>
          <p:nvGrpSpPr>
            <p:cNvPr id="15" name="Gruppierung 14"/>
            <p:cNvGrpSpPr/>
            <p:nvPr/>
          </p:nvGrpSpPr>
          <p:grpSpPr>
            <a:xfrm>
              <a:off x="5436097" y="4264026"/>
              <a:ext cx="888504" cy="133350"/>
              <a:chOff x="1244600" y="4314825"/>
              <a:chExt cx="1776413" cy="524203"/>
            </a:xfrm>
          </p:grpSpPr>
          <p:cxnSp>
            <p:nvCxnSpPr>
              <p:cNvPr id="5" name="Straight Connector 4"/>
              <p:cNvCxnSpPr/>
              <p:nvPr>
                <p:custDataLst>
                  <p:tags r:id="rId26"/>
                </p:custDataLst>
              </p:nvPr>
            </p:nvCxnSpPr>
            <p:spPr bwMode="auto">
              <a:xfrm flipH="1">
                <a:off x="3021011" y="4314825"/>
                <a:ext cx="2" cy="524203"/>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custDataLst>
                  <p:tags r:id="rId27"/>
                </p:custDataLst>
              </p:nvPr>
            </p:nvCxnSpPr>
            <p:spPr bwMode="auto">
              <a:xfrm>
                <a:off x="1244600" y="4314825"/>
                <a:ext cx="1776413"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custDataLst>
                  <p:tags r:id="rId28"/>
                </p:custDataLst>
              </p:nvPr>
            </p:nvCxnSpPr>
            <p:spPr bwMode="auto">
              <a:xfrm flipV="1">
                <a:off x="1244600" y="4314825"/>
                <a:ext cx="0" cy="36195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2" name="Oval 91"/>
            <p:cNvSpPr/>
            <p:nvPr>
              <p:custDataLst>
                <p:tags r:id="rId16"/>
              </p:custDataLst>
            </p:nvPr>
          </p:nvSpPr>
          <p:spPr bwMode="gray">
            <a:xfrm>
              <a:off x="5589588" y="4140200"/>
              <a:ext cx="561975" cy="234950"/>
            </a:xfrm>
            <a:prstGeom prst="ellipse">
              <a:avLst/>
            </a:prstGeom>
            <a:solidFill>
              <a:srgbClr val="3366FF"/>
            </a:solidFill>
            <a:ln w="9525" cap="rnd">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lnSpc>
                  <a:spcPct val="90000"/>
                </a:lnSpc>
                <a:spcBef>
                  <a:spcPct val="0"/>
                </a:spcBef>
                <a:spcAft>
                  <a:spcPct val="0"/>
                </a:spcAft>
                <a:buClr>
                  <a:schemeClr val="bg2"/>
                </a:buClr>
              </a:pPr>
              <a:fld id="{E76A2FBA-A327-490D-B2AD-EAD5EC971A6F}" type="datetime'''''''''''-0''''''''''''''.''''''2''''''''''''%'''''''">
                <a:rPr lang="en-US" sz="1200" b="1" i="1">
                  <a:solidFill>
                    <a:schemeClr val="bg1"/>
                  </a:solidFill>
                  <a:latin typeface="Corbel"/>
                  <a:cs typeface="Corbel"/>
                </a:rPr>
                <a:pPr/>
                <a:t>-0.2%</a:t>
              </a:fld>
              <a:endParaRPr lang="en-US" sz="1200" b="1" i="1" dirty="0" err="1" smtClean="0">
                <a:solidFill>
                  <a:schemeClr val="bg1"/>
                </a:solidFill>
                <a:latin typeface="Corbel"/>
                <a:cs typeface="Corbel"/>
                <a:sym typeface="Arial"/>
              </a:endParaRPr>
            </a:p>
          </p:txBody>
        </p:sp>
        <p:sp>
          <p:nvSpPr>
            <p:cNvPr id="93" name="Rectangle 92"/>
            <p:cNvSpPr/>
            <p:nvPr>
              <p:custDataLst>
                <p:tags r:id="rId17"/>
              </p:custDataLst>
            </p:nvPr>
          </p:nvSpPr>
          <p:spPr bwMode="auto">
            <a:xfrm>
              <a:off x="6164263" y="5456238"/>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8B4F8E69-10B5-40E0-88DC-67FF6445713F}" type="datetime'2''''''0''''''''''''''''''''''''''''''''''''''''''5''''0'''">
                <a:rPr lang="en-US" sz="1000" b="1">
                  <a:solidFill>
                    <a:schemeClr val="tx1"/>
                  </a:solidFill>
                  <a:latin typeface="Corbel"/>
                  <a:cs typeface="Corbel"/>
                </a:rPr>
                <a:pPr/>
                <a:t>2050</a:t>
              </a:fld>
              <a:endParaRPr lang="en-US" sz="1000" b="1" dirty="0" err="1" smtClean="0">
                <a:solidFill>
                  <a:schemeClr val="tx1"/>
                </a:solidFill>
                <a:latin typeface="Corbel"/>
                <a:cs typeface="Corbel"/>
                <a:sym typeface="Arial"/>
              </a:endParaRPr>
            </a:p>
          </p:txBody>
        </p:sp>
        <p:sp>
          <p:nvSpPr>
            <p:cNvPr id="94" name="Rectangle 93"/>
            <p:cNvSpPr/>
            <p:nvPr>
              <p:custDataLst>
                <p:tags r:id="rId18"/>
              </p:custDataLst>
            </p:nvPr>
          </p:nvSpPr>
          <p:spPr bwMode="auto">
            <a:xfrm>
              <a:off x="5283200" y="5456238"/>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fld id="{ECD4E0E8-5ACB-451C-BCB0-34ED5E64688E}" type="datetime'''''''''''''''2''''''''''''0''1''''''''''''0'''''''''''''''''">
                <a:rPr lang="en-US" sz="1000" b="1">
                  <a:solidFill>
                    <a:schemeClr val="tx1"/>
                  </a:solidFill>
                  <a:latin typeface="Corbel"/>
                  <a:cs typeface="Corbel"/>
                </a:rPr>
                <a:pPr/>
                <a:t>2010</a:t>
              </a:fld>
              <a:endParaRPr lang="en-US" sz="1000" b="1" dirty="0" err="1" smtClean="0">
                <a:solidFill>
                  <a:schemeClr val="tx1"/>
                </a:solidFill>
                <a:latin typeface="Corbel"/>
                <a:cs typeface="Corbel"/>
                <a:sym typeface="Arial"/>
              </a:endParaRPr>
            </a:p>
          </p:txBody>
        </p:sp>
        <p:sp>
          <p:nvSpPr>
            <p:cNvPr id="103" name="Rectangle 102"/>
            <p:cNvSpPr/>
            <p:nvPr>
              <p:custDataLst>
                <p:tags r:id="rId19"/>
              </p:custDataLst>
            </p:nvPr>
          </p:nvSpPr>
          <p:spPr>
            <a:xfrm>
              <a:off x="4895850" y="3403972"/>
              <a:ext cx="1938422" cy="649409"/>
            </a:xfrm>
            <a:prstGeom prst="rect">
              <a:avLst/>
            </a:prstGeom>
          </p:spPr>
          <p:txBody>
            <a:bodyPr wrap="square">
              <a:spAutoFit/>
            </a:bodyPr>
            <a:lstStyle/>
            <a:p>
              <a:pPr algn="ctr" eaLnBrk="0" hangingPunct="0">
                <a:lnSpc>
                  <a:spcPct val="90000"/>
                </a:lnSpc>
                <a:spcBef>
                  <a:spcPct val="0"/>
                </a:spcBef>
              </a:pPr>
              <a:r>
                <a:rPr lang="en-US" sz="1400" b="1" dirty="0">
                  <a:solidFill>
                    <a:srgbClr val="3366FF"/>
                  </a:solidFill>
                  <a:latin typeface="Corbel"/>
                  <a:cs typeface="Corbel"/>
                </a:rPr>
                <a:t>Amount </a:t>
              </a:r>
              <a:r>
                <a:rPr lang="en-US" sz="1400" b="1" dirty="0" smtClean="0">
                  <a:solidFill>
                    <a:srgbClr val="3366FF"/>
                  </a:solidFill>
                  <a:latin typeface="Corbel"/>
                  <a:cs typeface="Corbel"/>
                </a:rPr>
                <a:t>of arable land</a:t>
              </a:r>
              <a:br>
                <a:rPr lang="en-US" sz="1400" b="1" dirty="0" smtClean="0">
                  <a:solidFill>
                    <a:srgbClr val="3366FF"/>
                  </a:solidFill>
                  <a:latin typeface="Corbel"/>
                  <a:cs typeface="Corbel"/>
                </a:rPr>
              </a:br>
              <a:r>
                <a:rPr lang="en-US" sz="1400" b="1" dirty="0" smtClean="0">
                  <a:solidFill>
                    <a:srgbClr val="3366FF"/>
                  </a:solidFill>
                  <a:latin typeface="Corbel"/>
                  <a:cs typeface="Corbel"/>
                </a:rPr>
                <a:t>in </a:t>
              </a:r>
              <a:r>
                <a:rPr lang="en-US" sz="1400" b="1" dirty="0">
                  <a:solidFill>
                    <a:srgbClr val="3366FF"/>
                  </a:solidFill>
                  <a:latin typeface="Corbel"/>
                  <a:cs typeface="Corbel"/>
                </a:rPr>
                <a:t>developed </a:t>
              </a:r>
              <a:r>
                <a:rPr lang="en-US" sz="1400" b="1" dirty="0" smtClean="0">
                  <a:solidFill>
                    <a:srgbClr val="3366FF"/>
                  </a:solidFill>
                  <a:latin typeface="Corbel"/>
                  <a:cs typeface="Corbel"/>
                </a:rPr>
                <a:t>countries</a:t>
              </a:r>
              <a:r>
                <a:rPr lang="en-US" sz="1200" b="1" dirty="0" smtClean="0">
                  <a:solidFill>
                    <a:schemeClr val="bg2">
                      <a:lumMod val="50000"/>
                    </a:schemeClr>
                  </a:solidFill>
                  <a:latin typeface="Corbel"/>
                  <a:cs typeface="Corbel"/>
                </a:rPr>
                <a:t/>
              </a:r>
              <a:br>
                <a:rPr lang="en-US" sz="1200" b="1" dirty="0" smtClean="0">
                  <a:solidFill>
                    <a:schemeClr val="bg2">
                      <a:lumMod val="50000"/>
                    </a:schemeClr>
                  </a:solidFill>
                  <a:latin typeface="Corbel"/>
                  <a:cs typeface="Corbel"/>
                </a:rPr>
              </a:br>
              <a:r>
                <a:rPr lang="en-US" sz="1200" dirty="0">
                  <a:solidFill>
                    <a:schemeClr val="bg2">
                      <a:lumMod val="50000"/>
                    </a:schemeClr>
                  </a:solidFill>
                  <a:latin typeface="Corbel"/>
                  <a:cs typeface="Corbel"/>
                </a:rPr>
                <a:t>(</a:t>
              </a:r>
              <a:r>
                <a:rPr lang="en-US" sz="1200" dirty="0" err="1">
                  <a:solidFill>
                    <a:schemeClr val="bg2">
                      <a:lumMod val="50000"/>
                    </a:schemeClr>
                  </a:solidFill>
                  <a:latin typeface="Corbel"/>
                  <a:cs typeface="Corbel"/>
                </a:rPr>
                <a:t>mn</a:t>
              </a:r>
              <a:r>
                <a:rPr lang="en-US" sz="1200" dirty="0">
                  <a:solidFill>
                    <a:schemeClr val="bg2">
                      <a:lumMod val="50000"/>
                    </a:schemeClr>
                  </a:solidFill>
                  <a:latin typeface="Corbel"/>
                  <a:cs typeface="Corbel"/>
                </a:rPr>
                <a:t> hectares</a:t>
              </a:r>
              <a:r>
                <a:rPr lang="en-US" sz="1200" dirty="0" smtClean="0">
                  <a:solidFill>
                    <a:schemeClr val="bg2">
                      <a:lumMod val="50000"/>
                    </a:schemeClr>
                  </a:solidFill>
                  <a:latin typeface="Corbel"/>
                  <a:cs typeface="Corbel"/>
                </a:rPr>
                <a:t>)</a:t>
              </a:r>
              <a:endParaRPr lang="en-US" sz="1200" b="1" dirty="0">
                <a:solidFill>
                  <a:schemeClr val="bg2">
                    <a:lumMod val="50000"/>
                  </a:schemeClr>
                </a:solidFill>
                <a:latin typeface="Corbel"/>
                <a:cs typeface="Corbel"/>
              </a:endParaRPr>
            </a:p>
          </p:txBody>
        </p:sp>
        <p:sp>
          <p:nvSpPr>
            <p:cNvPr id="46" name="Rechteck 45"/>
            <p:cNvSpPr/>
            <p:nvPr/>
          </p:nvSpPr>
          <p:spPr bwMode="auto">
            <a:xfrm>
              <a:off x="5206395" y="4546600"/>
              <a:ext cx="495905" cy="811591"/>
            </a:xfrm>
            <a:prstGeom prst="rect">
              <a:avLst/>
            </a:prstGeom>
            <a:solidFill>
              <a:srgbClr val="98CC0F"/>
            </a:solidFill>
            <a:ln w="9525" cap="flat" cmpd="sng" algn="ctr">
              <a:solidFill>
                <a:schemeClr val="bg2">
                  <a:lumMod val="75000"/>
                </a:schemeClr>
              </a:solidFill>
              <a:prstDash val="solid"/>
              <a:round/>
              <a:headEnd type="none" w="med" len="med"/>
              <a:tailEnd type="none" w="med" len="med"/>
            </a:ln>
            <a:effectLst>
              <a:outerShdw blurRad="111125" dist="63500" dir="2088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47" name="Rechteck 46"/>
            <p:cNvSpPr/>
            <p:nvPr/>
          </p:nvSpPr>
          <p:spPr bwMode="auto">
            <a:xfrm>
              <a:off x="6082695" y="4622800"/>
              <a:ext cx="495905" cy="735391"/>
            </a:xfrm>
            <a:prstGeom prst="rect">
              <a:avLst/>
            </a:prstGeom>
            <a:solidFill>
              <a:srgbClr val="98CC0F"/>
            </a:solidFill>
            <a:ln w="9525" cap="flat" cmpd="sng" algn="ctr">
              <a:solidFill>
                <a:schemeClr val="bg2">
                  <a:lumMod val="75000"/>
                </a:schemeClr>
              </a:solidFill>
              <a:prstDash val="solid"/>
              <a:round/>
              <a:headEnd type="none" w="med" len="med"/>
              <a:tailEnd type="none" w="med" len="med"/>
            </a:ln>
            <a:effectLst>
              <a:outerShdw blurRad="111125" dist="63500" dir="2088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51" name="Rectangle 69"/>
            <p:cNvSpPr/>
            <p:nvPr>
              <p:custDataLst>
                <p:tags r:id="rId20"/>
              </p:custDataLst>
            </p:nvPr>
          </p:nvSpPr>
          <p:spPr bwMode="auto">
            <a:xfrm>
              <a:off x="5289550" y="4378325"/>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r>
                <a:rPr lang="en-US" sz="1000" dirty="0" smtClean="0">
                  <a:solidFill>
                    <a:schemeClr val="tx1"/>
                  </a:solidFill>
                  <a:latin typeface="Corbel"/>
                  <a:cs typeface="Corbel"/>
                </a:rPr>
                <a:t>625</a:t>
              </a:r>
              <a:endParaRPr lang="en-US" sz="1000" dirty="0" smtClean="0">
                <a:solidFill>
                  <a:schemeClr val="tx1"/>
                </a:solidFill>
                <a:latin typeface="Corbel"/>
                <a:cs typeface="Corbel"/>
                <a:sym typeface="Arial"/>
              </a:endParaRPr>
            </a:p>
          </p:txBody>
        </p:sp>
        <p:sp>
          <p:nvSpPr>
            <p:cNvPr id="52" name="Rectangle 69"/>
            <p:cNvSpPr/>
            <p:nvPr>
              <p:custDataLst>
                <p:tags r:id="rId21"/>
              </p:custDataLst>
            </p:nvPr>
          </p:nvSpPr>
          <p:spPr bwMode="auto">
            <a:xfrm>
              <a:off x="6178550" y="4454525"/>
              <a:ext cx="292100" cy="136525"/>
            </a:xfrm>
            <a:prstGeom prst="rect">
              <a:avLst/>
            </a:prstGeom>
            <a:noFill/>
            <a:ln w="12700" cap="rnd"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lnSpc>
                  <a:spcPct val="90000"/>
                </a:lnSpc>
                <a:spcBef>
                  <a:spcPct val="0"/>
                </a:spcBef>
                <a:spcAft>
                  <a:spcPct val="0"/>
                </a:spcAft>
                <a:buClr>
                  <a:schemeClr val="bg2"/>
                </a:buClr>
              </a:pPr>
              <a:r>
                <a:rPr lang="en-US" sz="1000" dirty="0" smtClean="0">
                  <a:solidFill>
                    <a:schemeClr val="tx1"/>
                  </a:solidFill>
                  <a:latin typeface="Corbel"/>
                  <a:cs typeface="Corbel"/>
                </a:rPr>
                <a:t>575</a:t>
              </a:r>
              <a:endParaRPr lang="en-US" sz="1000" dirty="0" smtClean="0">
                <a:solidFill>
                  <a:schemeClr val="tx1"/>
                </a:solidFill>
                <a:latin typeface="Corbel"/>
                <a:cs typeface="Corbel"/>
                <a:sym typeface="Arial"/>
              </a:endParaRPr>
            </a:p>
          </p:txBody>
        </p:sp>
        <p:grpSp>
          <p:nvGrpSpPr>
            <p:cNvPr id="53" name="Gruppierung 52"/>
            <p:cNvGrpSpPr/>
            <p:nvPr/>
          </p:nvGrpSpPr>
          <p:grpSpPr>
            <a:xfrm>
              <a:off x="5026025" y="5363488"/>
              <a:ext cx="1778000" cy="49893"/>
              <a:chOff x="1244600" y="5439682"/>
              <a:chExt cx="1778000" cy="49893"/>
            </a:xfrm>
          </p:grpSpPr>
          <p:cxnSp>
            <p:nvCxnSpPr>
              <p:cNvPr id="54" name="Straight Connector 3"/>
              <p:cNvCxnSpPr/>
              <p:nvPr>
                <p:custDataLst>
                  <p:tags r:id="rId22"/>
                </p:custDataLst>
              </p:nvPr>
            </p:nvCxnSpPr>
            <p:spPr bwMode="auto">
              <a:xfrm>
                <a:off x="1244600" y="5439682"/>
                <a:ext cx="1776413" cy="0"/>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2"/>
              <p:cNvCxnSpPr/>
              <p:nvPr>
                <p:custDataLst>
                  <p:tags r:id="rId23"/>
                </p:custDataLst>
              </p:nvPr>
            </p:nvCxnSpPr>
            <p:spPr bwMode="auto">
              <a:xfrm flipV="1">
                <a:off x="1244600" y="5441950"/>
                <a:ext cx="0" cy="47625"/>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2"/>
              <p:cNvCxnSpPr/>
              <p:nvPr>
                <p:custDataLst>
                  <p:tags r:id="rId24"/>
                </p:custDataLst>
              </p:nvPr>
            </p:nvCxnSpPr>
            <p:spPr bwMode="auto">
              <a:xfrm flipV="1">
                <a:off x="2130425" y="5441950"/>
                <a:ext cx="0" cy="47625"/>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2"/>
              <p:cNvCxnSpPr/>
              <p:nvPr>
                <p:custDataLst>
                  <p:tags r:id="rId25"/>
                </p:custDataLst>
              </p:nvPr>
            </p:nvCxnSpPr>
            <p:spPr bwMode="auto">
              <a:xfrm flipV="1">
                <a:off x="3022600" y="5441950"/>
                <a:ext cx="0" cy="47625"/>
              </a:xfrm>
              <a:prstGeom prst="line">
                <a:avLst/>
              </a:prstGeom>
              <a:ln w="12700" cap="rnd">
                <a:solidFill>
                  <a:srgbClr val="60606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900282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8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8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8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100" grpId="0" animBg="1"/>
      <p:bldP spid="101" grpId="0" animBg="1"/>
      <p:bldP spid="10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uppierung 77"/>
          <p:cNvGrpSpPr/>
          <p:nvPr/>
        </p:nvGrpSpPr>
        <p:grpSpPr>
          <a:xfrm>
            <a:off x="4724401" y="4044827"/>
            <a:ext cx="3984405" cy="1495690"/>
            <a:chOff x="4724401" y="4044827"/>
            <a:chExt cx="3984405" cy="1495690"/>
          </a:xfrm>
        </p:grpSpPr>
        <p:sp>
          <p:nvSpPr>
            <p:cNvPr id="79" name="Textfeld 38"/>
            <p:cNvSpPr txBox="1">
              <a:spLocks noChangeArrowheads="1"/>
            </p:cNvSpPr>
            <p:nvPr/>
          </p:nvSpPr>
          <p:spPr bwMode="auto">
            <a:xfrm>
              <a:off x="5070489" y="4255983"/>
              <a:ext cx="240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dirty="0" smtClean="0">
                  <a:solidFill>
                    <a:schemeClr val="bg2">
                      <a:lumMod val="75000"/>
                    </a:schemeClr>
                  </a:solidFill>
                  <a:latin typeface="Corbel"/>
                  <a:cs typeface="Corbel"/>
                </a:rPr>
                <a:t>Order (incl. geo reference)</a:t>
              </a:r>
              <a:endParaRPr lang="en-US" sz="1600" dirty="0">
                <a:solidFill>
                  <a:schemeClr val="bg2">
                    <a:lumMod val="75000"/>
                  </a:schemeClr>
                </a:solidFill>
                <a:latin typeface="Corbel"/>
                <a:cs typeface="Corbel"/>
              </a:endParaRPr>
            </a:p>
          </p:txBody>
        </p:sp>
        <p:pic>
          <p:nvPicPr>
            <p:cNvPr id="89" name="Picture 2" descr="http://1.bp.blogspot.com/-x6rCZGLQoFI/TW52MaaDAHI/AAAAAAAAAH0/YjRdtYIBlyg/s1600/Farmer.gif"/>
            <p:cNvPicPr>
              <a:picLocks noChangeAspect="1" noChangeArrowheads="1"/>
            </p:cNvPicPr>
            <p:nvPr>
              <p:custDataLst>
                <p:tags r:id="rId19"/>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7920107" y="4044827"/>
              <a:ext cx="719499" cy="1136774"/>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uppierung 89"/>
            <p:cNvGrpSpPr/>
            <p:nvPr/>
          </p:nvGrpSpPr>
          <p:grpSpPr>
            <a:xfrm rot="16200000" flipH="1">
              <a:off x="6210303" y="3086100"/>
              <a:ext cx="253998" cy="2768602"/>
              <a:chOff x="1320800" y="5937249"/>
              <a:chExt cx="1765300" cy="203201"/>
            </a:xfrm>
          </p:grpSpPr>
          <p:cxnSp>
            <p:nvCxnSpPr>
              <p:cNvPr id="97" name="Straight Connector 4"/>
              <p:cNvCxnSpPr/>
              <p:nvPr>
                <p:custDataLst>
                  <p:tags r:id="rId22"/>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3"/>
              <p:cNvCxnSpPr/>
              <p:nvPr>
                <p:custDataLst>
                  <p:tags r:id="rId23"/>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2" name="Gruppierung 91"/>
            <p:cNvGrpSpPr/>
            <p:nvPr/>
          </p:nvGrpSpPr>
          <p:grpSpPr>
            <a:xfrm rot="16200000" flipH="1">
              <a:off x="5981704" y="3073399"/>
              <a:ext cx="482597" cy="2997203"/>
              <a:chOff x="1320800" y="5937249"/>
              <a:chExt cx="1765300" cy="203201"/>
            </a:xfrm>
          </p:grpSpPr>
          <p:cxnSp>
            <p:nvCxnSpPr>
              <p:cNvPr id="95" name="Straight Connector 4"/>
              <p:cNvCxnSpPr/>
              <p:nvPr>
                <p:custDataLst>
                  <p:tags r:id="rId20"/>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3"/>
              <p:cNvCxnSpPr/>
              <p:nvPr>
                <p:custDataLst>
                  <p:tags r:id="rId21"/>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Textfeld 38"/>
            <p:cNvSpPr txBox="1">
              <a:spLocks noChangeArrowheads="1"/>
            </p:cNvSpPr>
            <p:nvPr/>
          </p:nvSpPr>
          <p:spPr bwMode="auto">
            <a:xfrm>
              <a:off x="5514024" y="47893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sp>
          <p:nvSpPr>
            <p:cNvPr id="94" name="Textfeld 35"/>
            <p:cNvSpPr txBox="1">
              <a:spLocks noChangeArrowheads="1"/>
            </p:cNvSpPr>
            <p:nvPr/>
          </p:nvSpPr>
          <p:spPr bwMode="auto">
            <a:xfrm>
              <a:off x="7910591" y="5201963"/>
              <a:ext cx="798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Farmer</a:t>
              </a:r>
              <a:endParaRPr lang="en-US" sz="1600">
                <a:solidFill>
                  <a:srgbClr val="3366FF"/>
                </a:solidFill>
                <a:latin typeface="Corbel"/>
                <a:cs typeface="Corbel"/>
              </a:endParaRPr>
            </a:p>
          </p:txBody>
        </p:sp>
      </p:grpSp>
      <p:sp>
        <p:nvSpPr>
          <p:cNvPr id="22531" name="Titel 3"/>
          <p:cNvSpPr>
            <a:spLocks noGrp="1"/>
          </p:cNvSpPr>
          <p:nvPr>
            <p:ph type="title"/>
          </p:nvPr>
        </p:nvSpPr>
        <p:spPr>
          <a:xfrm>
            <a:off x="242888" y="400051"/>
            <a:ext cx="7942262" cy="666750"/>
          </a:xfrm>
        </p:spPr>
        <p:txBody>
          <a:bodyPr anchor="ctr"/>
          <a:lstStyle/>
          <a:p>
            <a:r>
              <a:rPr lang="en-US" dirty="0" smtClean="0">
                <a:solidFill>
                  <a:schemeClr val="bg2">
                    <a:lumMod val="75000"/>
                  </a:schemeClr>
                </a:solidFill>
                <a:latin typeface="Corbel"/>
                <a:cs typeface="Corbel"/>
              </a:rPr>
              <a:t>From the view of a contractor an </a:t>
            </a:r>
            <a:r>
              <a:rPr lang="en-US" dirty="0" err="1" smtClean="0">
                <a:solidFill>
                  <a:schemeClr val="bg2">
                    <a:lumMod val="75000"/>
                  </a:schemeClr>
                </a:solidFill>
                <a:latin typeface="Corbel"/>
                <a:cs typeface="Corbel"/>
              </a:rPr>
              <a:t>iGreen</a:t>
            </a:r>
            <a:r>
              <a:rPr lang="en-US" dirty="0" smtClean="0">
                <a:solidFill>
                  <a:schemeClr val="bg2">
                    <a:lumMod val="75000"/>
                  </a:schemeClr>
                </a:solidFill>
                <a:latin typeface="Corbel"/>
                <a:cs typeface="Corbel"/>
              </a:rPr>
              <a:t> Node provides many options</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40</a:t>
            </a:fld>
            <a:endParaRPr lang="en-US" sz="900"/>
          </a:p>
        </p:txBody>
      </p:sp>
      <p:grpSp>
        <p:nvGrpSpPr>
          <p:cNvPr id="30" name="Gruppierung 29"/>
          <p:cNvGrpSpPr/>
          <p:nvPr/>
        </p:nvGrpSpPr>
        <p:grpSpPr>
          <a:xfrm>
            <a:off x="5130803" y="3116263"/>
            <a:ext cx="3628248" cy="757237"/>
            <a:chOff x="5130803" y="3116263"/>
            <a:chExt cx="3628248" cy="757237"/>
          </a:xfrm>
        </p:grpSpPr>
        <p:cxnSp>
          <p:nvCxnSpPr>
            <p:cNvPr id="61" name="Straight Connector 4"/>
            <p:cNvCxnSpPr/>
            <p:nvPr>
              <p:custDataLst>
                <p:tags r:id="rId18"/>
              </p:custDataLst>
            </p:nvPr>
          </p:nvCxnSpPr>
          <p:spPr bwMode="auto">
            <a:xfrm>
              <a:off x="5130803" y="3403601"/>
              <a:ext cx="2590799" cy="0"/>
            </a:xfrm>
            <a:prstGeom prst="line">
              <a:avLst/>
            </a:prstGeom>
            <a:ln w="12700" cap="rnd">
              <a:solidFill>
                <a:srgbClr val="3366FF"/>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uppieren 44"/>
            <p:cNvGrpSpPr>
              <a:grpSpLocks/>
            </p:cNvGrpSpPr>
            <p:nvPr/>
          </p:nvGrpSpPr>
          <p:grpSpPr bwMode="auto">
            <a:xfrm>
              <a:off x="7843839" y="3116263"/>
              <a:ext cx="915212" cy="757237"/>
              <a:chOff x="3563938" y="4005263"/>
              <a:chExt cx="1112837" cy="920750"/>
            </a:xfrm>
            <a:solidFill>
              <a:srgbClr val="98CC0F"/>
            </a:solidFill>
          </p:grpSpPr>
          <p:sp>
            <p:nvSpPr>
              <p:cNvPr id="67" name="Abgerundetes Rechteck 66"/>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600" smtClean="0">
                    <a:solidFill>
                      <a:srgbClr val="3366FF"/>
                    </a:solidFill>
                    <a:latin typeface="+mn-lt"/>
                    <a:ea typeface="+mn-ea"/>
                  </a:rPr>
                  <a:t>iGreen Node</a:t>
                </a:r>
                <a:endParaRPr lang="en-US" sz="1600">
                  <a:solidFill>
                    <a:srgbClr val="3366FF"/>
                  </a:solidFill>
                  <a:latin typeface="+mn-lt"/>
                  <a:ea typeface="+mn-ea"/>
                </a:endParaRPr>
              </a:p>
            </p:txBody>
          </p:sp>
          <p:pic>
            <p:nvPicPr>
              <p:cNvPr id="68" name="Picture 199" descr="02-BLU Kopie.jpg"/>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69" name="Textfeld 38"/>
            <p:cNvSpPr txBox="1">
              <a:spLocks noChangeArrowheads="1"/>
            </p:cNvSpPr>
            <p:nvPr/>
          </p:nvSpPr>
          <p:spPr bwMode="auto">
            <a:xfrm>
              <a:off x="5224775" y="3379683"/>
              <a:ext cx="2425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with colleagues</a:t>
              </a:r>
              <a:endParaRPr lang="en-US" sz="1600">
                <a:solidFill>
                  <a:schemeClr val="bg2">
                    <a:lumMod val="75000"/>
                  </a:schemeClr>
                </a:solidFill>
                <a:latin typeface="Corbel"/>
                <a:cs typeface="Corbel"/>
              </a:endParaRPr>
            </a:p>
          </p:txBody>
        </p:sp>
      </p:grpSp>
      <p:grpSp>
        <p:nvGrpSpPr>
          <p:cNvPr id="27" name="Gruppierung 26"/>
          <p:cNvGrpSpPr/>
          <p:nvPr/>
        </p:nvGrpSpPr>
        <p:grpSpPr>
          <a:xfrm>
            <a:off x="544659" y="1506263"/>
            <a:ext cx="3811445" cy="1373774"/>
            <a:chOff x="544659" y="1506263"/>
            <a:chExt cx="3811445" cy="1373774"/>
          </a:xfrm>
        </p:grpSpPr>
        <p:pic>
          <p:nvPicPr>
            <p:cNvPr id="22562" name="Picture 51"/>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90550" y="1920874"/>
              <a:ext cx="6060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Textfeld 35"/>
            <p:cNvSpPr txBox="1">
              <a:spLocks noChangeArrowheads="1"/>
            </p:cNvSpPr>
            <p:nvPr/>
          </p:nvSpPr>
          <p:spPr bwMode="auto">
            <a:xfrm>
              <a:off x="544659" y="1506263"/>
              <a:ext cx="67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Retail</a:t>
              </a:r>
              <a:endParaRPr lang="en-US" sz="1600">
                <a:solidFill>
                  <a:srgbClr val="3366FF"/>
                </a:solidFill>
                <a:latin typeface="Corbel"/>
                <a:cs typeface="Corbel"/>
              </a:endParaRPr>
            </a:p>
          </p:txBody>
        </p:sp>
        <p:sp>
          <p:nvSpPr>
            <p:cNvPr id="99" name="Textfeld 38"/>
            <p:cNvSpPr txBox="1">
              <a:spLocks noChangeArrowheads="1"/>
            </p:cNvSpPr>
            <p:nvPr/>
          </p:nvSpPr>
          <p:spPr bwMode="auto">
            <a:xfrm>
              <a:off x="2564298" y="20080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100" name="Gruppierung 99"/>
            <p:cNvGrpSpPr/>
            <p:nvPr/>
          </p:nvGrpSpPr>
          <p:grpSpPr>
            <a:xfrm flipH="1" flipV="1">
              <a:off x="1358901" y="2349502"/>
              <a:ext cx="2997203" cy="482597"/>
              <a:chOff x="1308101" y="5270502"/>
              <a:chExt cx="2997203" cy="482597"/>
            </a:xfrm>
          </p:grpSpPr>
          <p:grpSp>
            <p:nvGrpSpPr>
              <p:cNvPr id="101" name="Gruppierung 100"/>
              <p:cNvGrpSpPr/>
              <p:nvPr/>
            </p:nvGrpSpPr>
            <p:grpSpPr>
              <a:xfrm rot="16200000" flipH="1">
                <a:off x="2794003" y="4025900"/>
                <a:ext cx="253998" cy="2768602"/>
                <a:chOff x="1320800" y="5937249"/>
                <a:chExt cx="1765300" cy="203201"/>
              </a:xfrm>
            </p:grpSpPr>
            <p:cxnSp>
              <p:nvCxnSpPr>
                <p:cNvPr id="105" name="Straight Connector 4"/>
                <p:cNvCxnSpPr/>
                <p:nvPr>
                  <p:custDataLst>
                    <p:tags r:id="rId1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3"/>
                <p:cNvCxnSpPr/>
                <p:nvPr>
                  <p:custDataLst>
                    <p:tags r:id="rId1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02" name="Gruppierung 101"/>
              <p:cNvGrpSpPr/>
              <p:nvPr/>
            </p:nvGrpSpPr>
            <p:grpSpPr>
              <a:xfrm rot="16200000" flipH="1">
                <a:off x="2565404" y="4013199"/>
                <a:ext cx="482597" cy="2997203"/>
                <a:chOff x="1320800" y="5937249"/>
                <a:chExt cx="1765300" cy="203201"/>
              </a:xfrm>
            </p:grpSpPr>
            <p:cxnSp>
              <p:nvCxnSpPr>
                <p:cNvPr id="103" name="Straight Connector 4"/>
                <p:cNvCxnSpPr/>
                <p:nvPr>
                  <p:custDataLst>
                    <p:tags r:id="rId1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3"/>
                <p:cNvCxnSpPr/>
                <p:nvPr>
                  <p:custDataLst>
                    <p:tags r:id="rId1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7" name="Textfeld 38"/>
            <p:cNvSpPr txBox="1">
              <a:spLocks noChangeArrowheads="1"/>
            </p:cNvSpPr>
            <p:nvPr/>
          </p:nvSpPr>
          <p:spPr bwMode="auto">
            <a:xfrm>
              <a:off x="2231584" y="2541483"/>
              <a:ext cx="135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Delivery Note</a:t>
              </a:r>
              <a:endParaRPr lang="en-US" sz="1600">
                <a:solidFill>
                  <a:schemeClr val="bg2">
                    <a:lumMod val="75000"/>
                  </a:schemeClr>
                </a:solidFill>
                <a:latin typeface="Corbel"/>
                <a:cs typeface="Corbel"/>
              </a:endParaRPr>
            </a:p>
          </p:txBody>
        </p:sp>
      </p:grpSp>
      <p:grpSp>
        <p:nvGrpSpPr>
          <p:cNvPr id="33" name="Gruppierung 32"/>
          <p:cNvGrpSpPr/>
          <p:nvPr/>
        </p:nvGrpSpPr>
        <p:grpSpPr>
          <a:xfrm>
            <a:off x="640253" y="3049483"/>
            <a:ext cx="3233247" cy="910054"/>
            <a:chOff x="640253" y="3049483"/>
            <a:chExt cx="3233247" cy="910054"/>
          </a:xfrm>
        </p:grpSpPr>
        <p:grpSp>
          <p:nvGrpSpPr>
            <p:cNvPr id="73" name="Gruppierung 72"/>
            <p:cNvGrpSpPr/>
            <p:nvPr/>
          </p:nvGrpSpPr>
          <p:grpSpPr>
            <a:xfrm>
              <a:off x="1298575" y="3403600"/>
              <a:ext cx="2574925" cy="228600"/>
              <a:chOff x="4495801" y="4343400"/>
              <a:chExt cx="2768602" cy="215903"/>
            </a:xfrm>
          </p:grpSpPr>
          <p:cxnSp>
            <p:nvCxnSpPr>
              <p:cNvPr id="74" name="Straight Connector 4"/>
              <p:cNvCxnSpPr/>
              <p:nvPr>
                <p:custDataLst>
                  <p:tags r:id="rId12"/>
                </p:custDataLst>
              </p:nvPr>
            </p:nvCxnSpPr>
            <p:spPr bwMode="auto">
              <a:xfrm rot="16200000" flipH="1">
                <a:off x="5880102" y="2959099"/>
                <a:ext cx="0" cy="2768602"/>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4"/>
              <p:cNvCxnSpPr/>
              <p:nvPr>
                <p:custDataLst>
                  <p:tags r:id="rId13"/>
                </p:custDataLst>
              </p:nvPr>
            </p:nvCxnSpPr>
            <p:spPr bwMode="auto">
              <a:xfrm flipV="1">
                <a:off x="4495803" y="4559299"/>
                <a:ext cx="2768600" cy="4"/>
              </a:xfrm>
              <a:prstGeom prst="line">
                <a:avLst/>
              </a:prstGeom>
              <a:ln w="12700" cap="rnd">
                <a:solidFill>
                  <a:srgbClr val="3366FF"/>
                </a:solidFill>
                <a:headEnd type="triangle"/>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feld 38"/>
            <p:cNvSpPr txBox="1">
              <a:spLocks noChangeArrowheads="1"/>
            </p:cNvSpPr>
            <p:nvPr/>
          </p:nvSpPr>
          <p:spPr bwMode="auto">
            <a:xfrm>
              <a:off x="1675853" y="3049483"/>
              <a:ext cx="1648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Exchange of data</a:t>
              </a:r>
              <a:endParaRPr lang="en-US" sz="1600">
                <a:solidFill>
                  <a:schemeClr val="bg2">
                    <a:lumMod val="75000"/>
                  </a:schemeClr>
                </a:solidFill>
                <a:latin typeface="Corbel"/>
                <a:cs typeface="Corbel"/>
              </a:endParaRPr>
            </a:p>
          </p:txBody>
        </p:sp>
        <p:sp>
          <p:nvSpPr>
            <p:cNvPr id="77" name="Textfeld 38"/>
            <p:cNvSpPr txBox="1">
              <a:spLocks noChangeArrowheads="1"/>
            </p:cNvSpPr>
            <p:nvPr/>
          </p:nvSpPr>
          <p:spPr bwMode="auto">
            <a:xfrm>
              <a:off x="1792924" y="3620983"/>
              <a:ext cx="1516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Documentation</a:t>
              </a:r>
              <a:endParaRPr lang="en-US" sz="1600">
                <a:solidFill>
                  <a:schemeClr val="bg2">
                    <a:lumMod val="75000"/>
                  </a:schemeClr>
                </a:solidFill>
                <a:latin typeface="Corbel"/>
                <a:cs typeface="Corbel"/>
              </a:endParaRPr>
            </a:p>
          </p:txBody>
        </p:sp>
        <p:pic>
          <p:nvPicPr>
            <p:cNvPr id="116" name="Grafik 4" descr="20110304_radar_aloqa_list_with_galaxy_s.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rot="20779235">
              <a:off x="640253" y="3122923"/>
              <a:ext cx="453438" cy="791423"/>
            </a:xfrm>
            <a:prstGeom prst="rect">
              <a:avLst/>
            </a:prstGeom>
            <a:noFill/>
            <a:ln>
              <a:noFill/>
            </a:ln>
            <a:scene3d>
              <a:camera prst="perspectiveHeroicExtremeRigh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uppierung 35"/>
          <p:cNvGrpSpPr/>
          <p:nvPr/>
        </p:nvGrpSpPr>
        <p:grpSpPr>
          <a:xfrm>
            <a:off x="69186" y="4203701"/>
            <a:ext cx="4286918" cy="1336816"/>
            <a:chOff x="69186" y="4203701"/>
            <a:chExt cx="4286918" cy="1336816"/>
          </a:xfrm>
        </p:grpSpPr>
        <p:grpSp>
          <p:nvGrpSpPr>
            <p:cNvPr id="32" name="Gruppierung 31"/>
            <p:cNvGrpSpPr/>
            <p:nvPr/>
          </p:nvGrpSpPr>
          <p:grpSpPr>
            <a:xfrm>
              <a:off x="159308" y="4203701"/>
              <a:ext cx="4196796" cy="924236"/>
              <a:chOff x="159308" y="4203701"/>
              <a:chExt cx="4196796" cy="924236"/>
            </a:xfrm>
          </p:grpSpPr>
          <p:pic>
            <p:nvPicPr>
              <p:cNvPr id="22568" name="Picture 55"/>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308" y="4203701"/>
                <a:ext cx="1358729"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feld 38"/>
              <p:cNvSpPr txBox="1">
                <a:spLocks noChangeArrowheads="1"/>
              </p:cNvSpPr>
              <p:nvPr/>
            </p:nvSpPr>
            <p:spPr bwMode="auto">
              <a:xfrm>
                <a:off x="2564298" y="425598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Order</a:t>
                </a:r>
                <a:endParaRPr lang="en-US" sz="1600">
                  <a:solidFill>
                    <a:schemeClr val="bg2">
                      <a:lumMod val="75000"/>
                    </a:schemeClr>
                  </a:solidFill>
                  <a:latin typeface="Corbel"/>
                  <a:cs typeface="Corbel"/>
                </a:endParaRPr>
              </a:p>
            </p:txBody>
          </p:sp>
          <p:grpSp>
            <p:nvGrpSpPr>
              <p:cNvPr id="22" name="Gruppierung 21"/>
              <p:cNvGrpSpPr/>
              <p:nvPr/>
            </p:nvGrpSpPr>
            <p:grpSpPr>
              <a:xfrm flipH="1">
                <a:off x="1358901" y="4330702"/>
                <a:ext cx="2997203" cy="482597"/>
                <a:chOff x="1308101" y="5270502"/>
                <a:chExt cx="2997203" cy="482597"/>
              </a:xfrm>
            </p:grpSpPr>
            <p:grpSp>
              <p:nvGrpSpPr>
                <p:cNvPr id="82" name="Gruppierung 81"/>
                <p:cNvGrpSpPr/>
                <p:nvPr/>
              </p:nvGrpSpPr>
              <p:grpSpPr>
                <a:xfrm rot="16200000" flipH="1">
                  <a:off x="2794003" y="4025900"/>
                  <a:ext cx="253998" cy="2768602"/>
                  <a:chOff x="1320800" y="5937249"/>
                  <a:chExt cx="1765300" cy="203201"/>
                </a:xfrm>
              </p:grpSpPr>
              <p:cxnSp>
                <p:nvCxnSpPr>
                  <p:cNvPr id="83" name="Straight Connector 4"/>
                  <p:cNvCxnSpPr/>
                  <p:nvPr>
                    <p:custDataLst>
                      <p:tags r:id="rId10"/>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3"/>
                  <p:cNvCxnSpPr/>
                  <p:nvPr>
                    <p:custDataLst>
                      <p:tags r:id="rId11"/>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uppierung 84"/>
                <p:cNvGrpSpPr/>
                <p:nvPr/>
              </p:nvGrpSpPr>
              <p:grpSpPr>
                <a:xfrm rot="16200000" flipH="1">
                  <a:off x="2565404" y="4013199"/>
                  <a:ext cx="482597" cy="2997203"/>
                  <a:chOff x="1320800" y="5937249"/>
                  <a:chExt cx="1765300" cy="203201"/>
                </a:xfrm>
              </p:grpSpPr>
              <p:cxnSp>
                <p:nvCxnSpPr>
                  <p:cNvPr id="86" name="Straight Connector 4"/>
                  <p:cNvCxnSpPr/>
                  <p:nvPr>
                    <p:custDataLst>
                      <p:tags r:id="rId8"/>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3"/>
                  <p:cNvCxnSpPr/>
                  <p:nvPr>
                    <p:custDataLst>
                      <p:tags r:id="rId9"/>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sp>
            <p:nvSpPr>
              <p:cNvPr id="88" name="Textfeld 38"/>
              <p:cNvSpPr txBox="1">
                <a:spLocks noChangeArrowheads="1"/>
              </p:cNvSpPr>
              <p:nvPr/>
            </p:nvSpPr>
            <p:spPr bwMode="auto">
              <a:xfrm>
                <a:off x="2411668" y="4789383"/>
                <a:ext cx="990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Task data</a:t>
                </a:r>
                <a:endParaRPr lang="en-US" sz="1600">
                  <a:solidFill>
                    <a:schemeClr val="bg2">
                      <a:lumMod val="75000"/>
                    </a:schemeClr>
                  </a:solidFill>
                  <a:latin typeface="Corbel"/>
                  <a:cs typeface="Corbel"/>
                </a:endParaRPr>
              </a:p>
            </p:txBody>
          </p:sp>
        </p:grpSp>
        <p:sp>
          <p:nvSpPr>
            <p:cNvPr id="118" name="Textfeld 35"/>
            <p:cNvSpPr txBox="1">
              <a:spLocks noChangeArrowheads="1"/>
            </p:cNvSpPr>
            <p:nvPr/>
          </p:nvSpPr>
          <p:spPr bwMode="auto">
            <a:xfrm>
              <a:off x="69186" y="5201963"/>
              <a:ext cx="15183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Farm Machine</a:t>
              </a:r>
              <a:endParaRPr lang="en-US" sz="1600">
                <a:solidFill>
                  <a:srgbClr val="3366FF"/>
                </a:solidFill>
                <a:latin typeface="Corbel"/>
                <a:cs typeface="Corbel"/>
              </a:endParaRPr>
            </a:p>
          </p:txBody>
        </p:sp>
      </p:grpSp>
      <p:grpSp>
        <p:nvGrpSpPr>
          <p:cNvPr id="29" name="Gruppierung 28"/>
          <p:cNvGrpSpPr/>
          <p:nvPr/>
        </p:nvGrpSpPr>
        <p:grpSpPr>
          <a:xfrm>
            <a:off x="4724401" y="1506263"/>
            <a:ext cx="3959759" cy="1373774"/>
            <a:chOff x="4724401" y="1506263"/>
            <a:chExt cx="3959759" cy="1373774"/>
          </a:xfrm>
        </p:grpSpPr>
        <p:pic>
          <p:nvPicPr>
            <p:cNvPr id="46" name="Picture 3" descr="C:\Users\ctuot01\Downloads\58445wmyb63qi2z.jpg"/>
            <p:cNvPicPr>
              <a:picLocks noChangeAspect="1" noChangeArrowheads="1"/>
            </p:cNvPicPr>
            <p:nvPr>
              <p:custDataLst>
                <p:tags r:id="rId3"/>
              </p:custDataLst>
            </p:nvPr>
          </p:nvPicPr>
          <p:blipFill rotWithShape="1">
            <a:blip r:embed="rId31">
              <a:extLst>
                <a:ext uri="{28A0092B-C50C-407E-A947-70E740481C1C}">
                  <a14:useLocalDpi xmlns:a14="http://schemas.microsoft.com/office/drawing/2010/main" val="0"/>
                </a:ext>
              </a:extLst>
            </a:blip>
            <a:srcRect l="-1" r="42111" b="9325"/>
            <a:stretch/>
          </p:blipFill>
          <p:spPr bwMode="auto">
            <a:xfrm>
              <a:off x="7972104" y="1841500"/>
              <a:ext cx="584246" cy="1011389"/>
            </a:xfrm>
            <a:prstGeom prst="rect">
              <a:avLst/>
            </a:prstGeom>
            <a:noFill/>
            <a:extLst>
              <a:ext uri="{909E8E84-426E-40dd-AFC4-6F175D3DCCD1}">
                <a14:hiddenFill xmlns:a14="http://schemas.microsoft.com/office/drawing/2010/main">
                  <a:solidFill>
                    <a:srgbClr val="FFFFFF"/>
                  </a:solidFill>
                </a14:hiddenFill>
              </a:ext>
            </a:extLst>
          </p:spPr>
        </p:pic>
        <p:sp>
          <p:nvSpPr>
            <p:cNvPr id="91" name="Textfeld 38"/>
            <p:cNvSpPr txBox="1">
              <a:spLocks noChangeArrowheads="1"/>
            </p:cNvSpPr>
            <p:nvPr/>
          </p:nvSpPr>
          <p:spPr bwMode="auto">
            <a:xfrm>
              <a:off x="5804415" y="2008083"/>
              <a:ext cx="935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Request)</a:t>
              </a:r>
              <a:endParaRPr lang="en-US" sz="1600">
                <a:solidFill>
                  <a:schemeClr val="bg2">
                    <a:lumMod val="75000"/>
                  </a:schemeClr>
                </a:solidFill>
                <a:latin typeface="Corbel"/>
                <a:cs typeface="Corbel"/>
              </a:endParaRPr>
            </a:p>
          </p:txBody>
        </p:sp>
        <p:sp>
          <p:nvSpPr>
            <p:cNvPr id="98" name="Textfeld 38"/>
            <p:cNvSpPr txBox="1">
              <a:spLocks noChangeArrowheads="1"/>
            </p:cNvSpPr>
            <p:nvPr/>
          </p:nvSpPr>
          <p:spPr bwMode="auto">
            <a:xfrm>
              <a:off x="5990867" y="2541483"/>
              <a:ext cx="562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chemeClr val="bg2">
                      <a:lumMod val="75000"/>
                    </a:schemeClr>
                  </a:solidFill>
                  <a:latin typeface="Corbel"/>
                  <a:cs typeface="Corbel"/>
                </a:rPr>
                <a:t>Map</a:t>
              </a:r>
              <a:endParaRPr lang="en-US" sz="1600">
                <a:solidFill>
                  <a:schemeClr val="bg2">
                    <a:lumMod val="75000"/>
                  </a:schemeClr>
                </a:solidFill>
                <a:latin typeface="Corbel"/>
                <a:cs typeface="Corbel"/>
              </a:endParaRPr>
            </a:p>
          </p:txBody>
        </p:sp>
        <p:grpSp>
          <p:nvGrpSpPr>
            <p:cNvPr id="108" name="Gruppierung 107"/>
            <p:cNvGrpSpPr/>
            <p:nvPr/>
          </p:nvGrpSpPr>
          <p:grpSpPr>
            <a:xfrm flipV="1">
              <a:off x="4724401" y="2349502"/>
              <a:ext cx="2997203" cy="482597"/>
              <a:chOff x="1308101" y="5270502"/>
              <a:chExt cx="2997203" cy="482597"/>
            </a:xfrm>
          </p:grpSpPr>
          <p:grpSp>
            <p:nvGrpSpPr>
              <p:cNvPr id="109" name="Gruppierung 108"/>
              <p:cNvGrpSpPr/>
              <p:nvPr/>
            </p:nvGrpSpPr>
            <p:grpSpPr>
              <a:xfrm rot="16200000" flipH="1">
                <a:off x="2794003" y="4025900"/>
                <a:ext cx="253998" cy="2768602"/>
                <a:chOff x="1320800" y="5937249"/>
                <a:chExt cx="1765300" cy="203201"/>
              </a:xfrm>
            </p:grpSpPr>
            <p:cxnSp>
              <p:nvCxnSpPr>
                <p:cNvPr id="113" name="Straight Connector 4"/>
                <p:cNvCxnSpPr/>
                <p:nvPr>
                  <p:custDataLst>
                    <p:tags r:id="rId6"/>
                  </p:custDataLst>
                </p:nvPr>
              </p:nvCxnSpPr>
              <p:spPr bwMode="auto">
                <a:xfrm>
                  <a:off x="3086099" y="5937249"/>
                  <a:ext cx="1" cy="203201"/>
                </a:xfrm>
                <a:prstGeom prst="line">
                  <a:avLst/>
                </a:prstGeom>
                <a:ln w="12700" cap="rnd">
                  <a:solidFill>
                    <a:srgbClr val="3366F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3"/>
                <p:cNvCxnSpPr/>
                <p:nvPr>
                  <p:custDataLst>
                    <p:tags r:id="rId7"/>
                  </p:custDataLst>
                </p:nvPr>
              </p:nvCxnSpPr>
              <p:spPr bwMode="auto">
                <a:xfrm>
                  <a:off x="1320800" y="5937249"/>
                  <a:ext cx="1765299" cy="0"/>
                </a:xfrm>
                <a:prstGeom prst="line">
                  <a:avLst/>
                </a:prstGeom>
                <a:ln w="12700" cap="rnd">
                  <a:solidFill>
                    <a:srgbClr val="3366FF"/>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10" name="Gruppierung 109"/>
              <p:cNvGrpSpPr/>
              <p:nvPr/>
            </p:nvGrpSpPr>
            <p:grpSpPr>
              <a:xfrm rot="16200000" flipH="1">
                <a:off x="2565404" y="4013199"/>
                <a:ext cx="482597" cy="2997203"/>
                <a:chOff x="1320800" y="5937249"/>
                <a:chExt cx="1765300" cy="203201"/>
              </a:xfrm>
            </p:grpSpPr>
            <p:cxnSp>
              <p:nvCxnSpPr>
                <p:cNvPr id="111" name="Straight Connector 4"/>
                <p:cNvCxnSpPr/>
                <p:nvPr>
                  <p:custDataLst>
                    <p:tags r:id="rId4"/>
                  </p:custDataLst>
                </p:nvPr>
              </p:nvCxnSpPr>
              <p:spPr bwMode="auto">
                <a:xfrm>
                  <a:off x="3086099" y="5937249"/>
                  <a:ext cx="1" cy="203201"/>
                </a:xfrm>
                <a:prstGeom prst="line">
                  <a:avLst/>
                </a:prstGeom>
                <a:ln w="12700" cap="rnd">
                  <a:solidFill>
                    <a:srgbClr val="3366FF"/>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3"/>
                <p:cNvCxnSpPr/>
                <p:nvPr>
                  <p:custDataLst>
                    <p:tags r:id="rId5"/>
                  </p:custDataLst>
                </p:nvPr>
              </p:nvCxnSpPr>
              <p:spPr bwMode="auto">
                <a:xfrm>
                  <a:off x="1320800" y="5937249"/>
                  <a:ext cx="1765299" cy="0"/>
                </a:xfrm>
                <a:prstGeom prst="line">
                  <a:avLst/>
                </a:prstGeom>
                <a:ln w="12700" cap="rnd">
                  <a:solidFill>
                    <a:srgbClr val="336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9" name="Textfeld 35"/>
            <p:cNvSpPr txBox="1">
              <a:spLocks noChangeArrowheads="1"/>
            </p:cNvSpPr>
            <p:nvPr/>
          </p:nvSpPr>
          <p:spPr bwMode="auto">
            <a:xfrm>
              <a:off x="7935237" y="1506263"/>
              <a:ext cx="748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Expert</a:t>
              </a:r>
              <a:endParaRPr lang="en-US" sz="1600">
                <a:solidFill>
                  <a:srgbClr val="3366FF"/>
                </a:solidFill>
                <a:latin typeface="Corbel"/>
                <a:cs typeface="Corbel"/>
              </a:endParaRPr>
            </a:p>
          </p:txBody>
        </p:sp>
      </p:grpSp>
      <p:sp>
        <p:nvSpPr>
          <p:cNvPr id="3" name="Rechteck 2"/>
          <p:cNvSpPr/>
          <p:nvPr/>
        </p:nvSpPr>
        <p:spPr bwMode="auto">
          <a:xfrm>
            <a:off x="177800" y="1447800"/>
            <a:ext cx="8813800" cy="4292600"/>
          </a:xfrm>
          <a:prstGeom prst="rect">
            <a:avLst/>
          </a:prstGeom>
          <a:solidFill>
            <a:srgbClr val="FFFFFF">
              <a:alpha val="8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
        <p:nvSpPr>
          <p:cNvPr id="80" name="Rechteck 79"/>
          <p:cNvSpPr/>
          <p:nvPr/>
        </p:nvSpPr>
        <p:spPr>
          <a:xfrm rot="19111189">
            <a:off x="-165726" y="3455161"/>
            <a:ext cx="5147563" cy="830997"/>
          </a:xfrm>
          <a:prstGeom prst="rect">
            <a:avLst/>
          </a:prstGeom>
        </p:spPr>
        <p:txBody>
          <a:bodyPr wrap="none">
            <a:spAutoFit/>
          </a:bodyPr>
          <a:lstStyle/>
          <a:p>
            <a:r>
              <a:rPr lang="en-US" sz="2400" b="1" dirty="0" smtClean="0">
                <a:solidFill>
                  <a:srgbClr val="800000"/>
                </a:solidFill>
                <a:latin typeface="Chalkduster"/>
                <a:cs typeface="Chalkduster"/>
              </a:rPr>
              <a:t> Semantically enriched data</a:t>
            </a:r>
          </a:p>
          <a:p>
            <a:r>
              <a:rPr lang="en-US" sz="2400" b="1" dirty="0" smtClean="0">
                <a:solidFill>
                  <a:srgbClr val="800000"/>
                </a:solidFill>
                <a:latin typeface="Chalkduster"/>
                <a:cs typeface="Chalkduster"/>
              </a:rPr>
              <a:t>allows flexible evaluation!</a:t>
            </a:r>
            <a:endParaRPr lang="en-US" sz="2400" b="1" dirty="0">
              <a:solidFill>
                <a:srgbClr val="800000"/>
              </a:solidFill>
              <a:latin typeface="Chalkduster"/>
              <a:cs typeface="Chalkduster"/>
            </a:endParaRPr>
          </a:p>
        </p:txBody>
      </p:sp>
      <p:grpSp>
        <p:nvGrpSpPr>
          <p:cNvPr id="37" name="Gruppierung 36"/>
          <p:cNvGrpSpPr/>
          <p:nvPr/>
        </p:nvGrpSpPr>
        <p:grpSpPr>
          <a:xfrm>
            <a:off x="3378049" y="1320800"/>
            <a:ext cx="2387751" cy="4782967"/>
            <a:chOff x="3378049" y="1320800"/>
            <a:chExt cx="2387751" cy="4782967"/>
          </a:xfrm>
        </p:grpSpPr>
        <p:sp>
          <p:nvSpPr>
            <p:cNvPr id="22567" name="Textfeld 16"/>
            <p:cNvSpPr txBox="1">
              <a:spLocks noChangeArrowheads="1"/>
            </p:cNvSpPr>
            <p:nvPr/>
          </p:nvSpPr>
          <p:spPr bwMode="auto">
            <a:xfrm>
              <a:off x="3378049" y="5272770"/>
              <a:ext cx="2387751" cy="830997"/>
            </a:xfrm>
            <a:prstGeom prst="rect">
              <a:avLst/>
            </a:prstGeom>
            <a:solidFill>
              <a:srgbClr val="98CC0F"/>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600" i="1" smtClean="0">
                  <a:solidFill>
                    <a:schemeClr val="bg1"/>
                  </a:solidFill>
                  <a:latin typeface="Corbel"/>
                  <a:cs typeface="Corbel"/>
                </a:rPr>
                <a:t>Search Servives</a:t>
              </a:r>
            </a:p>
            <a:p>
              <a:pPr algn="ctr" eaLnBrk="1" hangingPunct="1"/>
              <a:r>
                <a:rPr lang="en-US" sz="1600" i="1" smtClean="0">
                  <a:solidFill>
                    <a:schemeClr val="bg1"/>
                  </a:solidFill>
                  <a:latin typeface="Corbel"/>
                  <a:cs typeface="Corbel"/>
                </a:rPr>
                <a:t>Evaluation Services</a:t>
              </a:r>
            </a:p>
            <a:p>
              <a:pPr algn="ctr" eaLnBrk="1" hangingPunct="1"/>
              <a:r>
                <a:rPr lang="en-US" sz="1600" i="1" smtClean="0">
                  <a:solidFill>
                    <a:schemeClr val="bg1"/>
                  </a:solidFill>
                  <a:latin typeface="Corbel"/>
                  <a:cs typeface="Corbel"/>
                </a:rPr>
                <a:t>Visulalization Services</a:t>
              </a:r>
              <a:endParaRPr lang="en-US" sz="1600" i="1">
                <a:solidFill>
                  <a:schemeClr val="bg1"/>
                </a:solidFill>
                <a:latin typeface="Corbel"/>
                <a:cs typeface="Corbel"/>
              </a:endParaRPr>
            </a:p>
          </p:txBody>
        </p:sp>
        <p:sp>
          <p:nvSpPr>
            <p:cNvPr id="23" name="Zylinder 22"/>
            <p:cNvSpPr/>
            <p:nvPr/>
          </p:nvSpPr>
          <p:spPr bwMode="auto">
            <a:xfrm>
              <a:off x="4038600" y="1320800"/>
              <a:ext cx="939800" cy="711200"/>
            </a:xfrm>
            <a:prstGeom prst="can">
              <a:avLst/>
            </a:prstGeom>
            <a:solidFill>
              <a:srgbClr val="98CC0F"/>
            </a:solidFill>
            <a:ln w="9525" cap="flat" cmpd="sng" algn="ctr">
              <a:solidFill>
                <a:srgbClr val="B3B3B3"/>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pitchFamily="-112" charset="0"/>
              </a:endParaRPr>
            </a:p>
          </p:txBody>
        </p:sp>
        <p:sp>
          <p:nvSpPr>
            <p:cNvPr id="122" name="Textfeld 35"/>
            <p:cNvSpPr txBox="1">
              <a:spLocks noChangeArrowheads="1"/>
            </p:cNvSpPr>
            <p:nvPr/>
          </p:nvSpPr>
          <p:spPr bwMode="auto">
            <a:xfrm>
              <a:off x="4175683" y="1506263"/>
              <a:ext cx="648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600" smtClean="0">
                  <a:solidFill>
                    <a:srgbClr val="3366FF"/>
                  </a:solidFill>
                  <a:latin typeface="Corbel"/>
                  <a:cs typeface="Corbel"/>
                </a:rPr>
                <a:t>Filing</a:t>
              </a:r>
              <a:endParaRPr lang="en-US" sz="1600">
                <a:solidFill>
                  <a:srgbClr val="3366FF"/>
                </a:solidFill>
                <a:latin typeface="Corbel"/>
                <a:cs typeface="Corbel"/>
              </a:endParaRPr>
            </a:p>
          </p:txBody>
        </p:sp>
        <p:cxnSp>
          <p:nvCxnSpPr>
            <p:cNvPr id="123" name="Straight Connector 3"/>
            <p:cNvCxnSpPr/>
            <p:nvPr>
              <p:custDataLst>
                <p:tags r:id="rId1"/>
              </p:custDataLst>
            </p:nvPr>
          </p:nvCxnSpPr>
          <p:spPr bwMode="auto">
            <a:xfrm>
              <a:off x="4546602" y="2197100"/>
              <a:ext cx="0" cy="6223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3"/>
            <p:cNvCxnSpPr/>
            <p:nvPr>
              <p:custDataLst>
                <p:tags r:id="rId2"/>
              </p:custDataLst>
            </p:nvPr>
          </p:nvCxnSpPr>
          <p:spPr bwMode="auto">
            <a:xfrm>
              <a:off x="4546602" y="4330700"/>
              <a:ext cx="0" cy="787400"/>
            </a:xfrm>
            <a:prstGeom prst="line">
              <a:avLst/>
            </a:prstGeom>
            <a:ln w="12700" cap="rnd">
              <a:solidFill>
                <a:srgbClr val="3366FF"/>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6" name="Gruppierung 125"/>
          <p:cNvGrpSpPr/>
          <p:nvPr/>
        </p:nvGrpSpPr>
        <p:grpSpPr>
          <a:xfrm>
            <a:off x="3756465" y="3052763"/>
            <a:ext cx="1518364" cy="1153299"/>
            <a:chOff x="3756465" y="3052763"/>
            <a:chExt cx="1518364" cy="1153299"/>
          </a:xfrm>
        </p:grpSpPr>
        <p:grpSp>
          <p:nvGrpSpPr>
            <p:cNvPr id="127" name="Gruppieren 44"/>
            <p:cNvGrpSpPr>
              <a:grpSpLocks/>
            </p:cNvGrpSpPr>
            <p:nvPr/>
          </p:nvGrpSpPr>
          <p:grpSpPr bwMode="auto">
            <a:xfrm>
              <a:off x="3970338" y="3052763"/>
              <a:ext cx="1112837" cy="920750"/>
              <a:chOff x="3563938" y="4005263"/>
              <a:chExt cx="1112837" cy="920750"/>
            </a:xfrm>
            <a:solidFill>
              <a:srgbClr val="98CC0F"/>
            </a:solidFill>
          </p:grpSpPr>
          <p:sp>
            <p:nvSpPr>
              <p:cNvPr id="129" name="Abgerundetes Rechteck 128"/>
              <p:cNvSpPr>
                <a:spLocks noChangeArrowheads="1"/>
              </p:cNvSpPr>
              <p:nvPr/>
            </p:nvSpPr>
            <p:spPr bwMode="auto">
              <a:xfrm>
                <a:off x="3563938" y="4005263"/>
                <a:ext cx="1079500" cy="863600"/>
              </a:xfrm>
              <a:prstGeom prst="roundRect">
                <a:avLst>
                  <a:gd name="adj" fmla="val 16667"/>
                </a:avLst>
              </a:prstGeom>
              <a:grpFill/>
              <a:ln w="25400">
                <a:solidFill>
                  <a:srgbClr val="589A38"/>
                </a:solidFill>
                <a:round/>
                <a:headEnd/>
                <a:tailEnd/>
              </a:ln>
              <a:effectLst>
                <a:outerShdw blurRad="63500" dist="38100" dir="2700000" algn="tl" rotWithShape="0">
                  <a:srgbClr val="000000">
                    <a:alpha val="39999"/>
                  </a:srgbClr>
                </a:outerShdw>
              </a:effectLst>
              <a:scene3d>
                <a:camera prst="orthographicFront"/>
                <a:lightRig rig="threePt" dir="t"/>
              </a:scene3d>
              <a:sp3d>
                <a:bevelT w="152400" h="50800" prst="softRound"/>
              </a:sp3d>
            </p:spPr>
            <p:txBody>
              <a:bodyPr anchor="ctr"/>
              <a:lstStyle/>
              <a:p>
                <a:pPr algn="ctr">
                  <a:defRPr/>
                </a:pPr>
                <a:r>
                  <a:rPr lang="en-US" sz="1800" smtClean="0">
                    <a:solidFill>
                      <a:srgbClr val="3366FF"/>
                    </a:solidFill>
                    <a:latin typeface="+mn-lt"/>
                    <a:ea typeface="+mn-ea"/>
                  </a:rPr>
                  <a:t>iGreen Node</a:t>
                </a:r>
                <a:endParaRPr lang="en-US" sz="1800">
                  <a:solidFill>
                    <a:srgbClr val="3366FF"/>
                  </a:solidFill>
                  <a:latin typeface="+mn-lt"/>
                  <a:ea typeface="+mn-ea"/>
                </a:endParaRPr>
              </a:p>
            </p:txBody>
          </p:sp>
          <p:pic>
            <p:nvPicPr>
              <p:cNvPr id="130" name="Picture 199" descr="02-BLU Kopie.jpg"/>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538" y="4652963"/>
                <a:ext cx="249237" cy="273050"/>
              </a:xfrm>
              <a:prstGeom prst="rect">
                <a:avLst/>
              </a:prstGeom>
              <a:grpFill/>
              <a:ln>
                <a:noFill/>
              </a:ln>
              <a:scene3d>
                <a:camera prst="orthographicFront"/>
                <a:lightRig rig="threePt" dir="t"/>
              </a:scene3d>
              <a:sp3d>
                <a:bevelT w="152400" h="50800" prst="softRound"/>
              </a:sp3d>
              <a:extLst>
                <a:ext uri="{91240B29-F687-4f45-9708-019B960494DF}">
                  <a14:hiddenLine xmlns:a14="http://schemas.microsoft.com/office/drawing/2010/main" w="9525">
                    <a:solidFill>
                      <a:srgbClr val="000000"/>
                    </a:solidFill>
                    <a:miter lim="800000"/>
                    <a:headEnd/>
                    <a:tailEnd/>
                  </a14:hiddenLine>
                </a:ext>
              </a:extLst>
            </p:spPr>
          </p:pic>
        </p:grpSp>
        <p:sp>
          <p:nvSpPr>
            <p:cNvPr id="128" name="Textfeld 7"/>
            <p:cNvSpPr txBox="1">
              <a:spLocks noChangeArrowheads="1"/>
            </p:cNvSpPr>
            <p:nvPr/>
          </p:nvSpPr>
          <p:spPr bwMode="auto">
            <a:xfrm>
              <a:off x="3756465" y="3929063"/>
              <a:ext cx="15183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200" smtClean="0"/>
                <a:t>Office of Contractor</a:t>
              </a:r>
              <a:endParaRPr lang="en-US" sz="1200"/>
            </a:p>
          </p:txBody>
        </p:sp>
      </p:grpSp>
      <p:pic>
        <p:nvPicPr>
          <p:cNvPr id="117" name="Bild 116" descr="Bild 4.png"/>
          <p:cNvPicPr>
            <a:picLocks noChangeAspect="1"/>
          </p:cNvPicPr>
          <p:nvPr/>
        </p:nvPicPr>
        <p:blipFill>
          <a:blip r:embed="rId32"/>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2807322391"/>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80"/>
                                        </p:tgtEl>
                                        <p:attrNameLst>
                                          <p:attrName>style.visibility</p:attrName>
                                        </p:attrNameLst>
                                      </p:cBhvr>
                                      <p:to>
                                        <p:strVal val="visible"/>
                                      </p:to>
                                    </p:set>
                                    <p:anim calcmode="discrete" valueType="clr">
                                      <p:cBhvr override="childStyle">
                                        <p:cTn id="7" dur="80"/>
                                        <p:tgtEl>
                                          <p:spTgt spid="8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0"/>
                                        </p:tgtEl>
                                        <p:attrNameLst>
                                          <p:attrName>fillcolor</p:attrName>
                                        </p:attrNameLst>
                                      </p:cBhvr>
                                      <p:tavLst>
                                        <p:tav tm="0">
                                          <p:val>
                                            <p:clrVal>
                                              <a:schemeClr val="accent2"/>
                                            </p:clrVal>
                                          </p:val>
                                        </p:tav>
                                        <p:tav tm="50000">
                                          <p:val>
                                            <p:clrVal>
                                              <a:schemeClr val="hlink"/>
                                            </p:clrVal>
                                          </p:val>
                                        </p:tav>
                                      </p:tavLst>
                                    </p:anim>
                                    <p:set>
                                      <p:cBhvr>
                                        <p:cTn id="9" dur="80"/>
                                        <p:tgtEl>
                                          <p:spTgt spid="8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el 3"/>
          <p:cNvSpPr>
            <a:spLocks noGrp="1"/>
          </p:cNvSpPr>
          <p:nvPr>
            <p:ph type="title"/>
          </p:nvPr>
        </p:nvSpPr>
        <p:spPr>
          <a:xfrm>
            <a:off x="242888" y="400051"/>
            <a:ext cx="8634412" cy="666750"/>
          </a:xfrm>
        </p:spPr>
        <p:txBody>
          <a:bodyPr anchor="ctr"/>
          <a:lstStyle/>
          <a:p>
            <a:r>
              <a:rPr lang="en-US" dirty="0" smtClean="0">
                <a:solidFill>
                  <a:schemeClr val="bg2">
                    <a:lumMod val="75000"/>
                  </a:schemeClr>
                </a:solidFill>
                <a:latin typeface="Corbel"/>
                <a:cs typeface="Corbel"/>
              </a:rPr>
              <a:t>Contractors may generate application reports “on-demand”</a:t>
            </a:r>
            <a:endParaRPr lang="en-US" sz="1800" dirty="0">
              <a:solidFill>
                <a:schemeClr val="bg2">
                  <a:lumMod val="75000"/>
                </a:schemeClr>
              </a:solidFill>
              <a:latin typeface="Corbel"/>
              <a:cs typeface="Corbel"/>
            </a:endParaRPr>
          </a:p>
        </p:txBody>
      </p:sp>
      <p:sp>
        <p:nvSpPr>
          <p:cNvPr id="22541" name="Rectangle 6"/>
          <p:cNvSpPr>
            <a:spLocks noGrp="1" noChangeArrowheads="1"/>
          </p:cNvSpPr>
          <p:nvPr>
            <p:ph type="sldNum" sz="quarter" idx="4294967295"/>
          </p:nvPr>
        </p:nvSpPr>
        <p:spPr>
          <a:xfrm>
            <a:off x="8532813" y="6629400"/>
            <a:ext cx="41275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C0C52F33-582D-2448-90DC-6FAF56A45F35}" type="slidenum">
              <a:rPr lang="en-US" sz="900" smtClean="0"/>
              <a:pPr eaLnBrk="1" hangingPunct="1"/>
              <a:t>41</a:t>
            </a:fld>
            <a:endParaRPr lang="en-US" sz="90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4" y="1638300"/>
            <a:ext cx="4303788" cy="3954545"/>
          </a:xfrm>
          <a:prstGeom prst="rect">
            <a:avLst/>
          </a:prstGeom>
          <a:noFill/>
          <a:ln w="9525">
            <a:solidFill>
              <a:srgbClr val="000000"/>
            </a:solidFill>
            <a:miter lim="800000"/>
            <a:headEnd/>
            <a:tailEnd/>
          </a:ln>
          <a:effectLst>
            <a:outerShdw blurRad="111125" dist="114300" dir="2700000" algn="tl" rotWithShape="0">
              <a:srgbClr val="000000">
                <a:alpha val="43000"/>
              </a:srgbClr>
            </a:outerShdw>
          </a:effectLst>
          <a:scene3d>
            <a:camera prst="perspectiveHeroicExtremeLeftFacing">
              <a:rot lat="487347" lon="630000" rev="21425485"/>
            </a:camera>
            <a:lightRig rig="threePt" dir="t"/>
          </a:scene3d>
          <a:extLst>
            <a:ext uri="{909E8E84-426E-40dd-AFC4-6F175D3DCCD1}">
              <a14:hiddenFill xmlns:a14="http://schemas.microsoft.com/office/drawing/2010/main">
                <a:solidFill>
                  <a:srgbClr val="FFFFFF"/>
                </a:solidFill>
              </a14:hiddenFill>
            </a:ext>
          </a:extLst>
        </p:spPr>
      </p:pic>
      <p:sp>
        <p:nvSpPr>
          <p:cNvPr id="27" name="Legende mit Linie (1) 4"/>
          <p:cNvSpPr>
            <a:spLocks/>
          </p:cNvSpPr>
          <p:nvPr/>
        </p:nvSpPr>
        <p:spPr bwMode="auto">
          <a:xfrm>
            <a:off x="6311900" y="1498319"/>
            <a:ext cx="2298700" cy="343181"/>
          </a:xfrm>
          <a:prstGeom prst="borderCallout1">
            <a:avLst>
              <a:gd name="adj1" fmla="val 35417"/>
              <a:gd name="adj2" fmla="val -718"/>
              <a:gd name="adj3" fmla="val 265702"/>
              <a:gd name="adj4" fmla="val -67571"/>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FFFFFF"/>
                </a:solidFill>
                <a:latin typeface="Corbel"/>
                <a:cs typeface="Corbel"/>
              </a:rPr>
              <a:t>Metadata (when, who, where)</a:t>
            </a:r>
            <a:endParaRPr lang="en-US" sz="1200" dirty="0">
              <a:solidFill>
                <a:srgbClr val="FFFFFF"/>
              </a:solidFill>
              <a:latin typeface="Corbel"/>
              <a:cs typeface="Corbel"/>
            </a:endParaRPr>
          </a:p>
        </p:txBody>
      </p:sp>
      <p:sp>
        <p:nvSpPr>
          <p:cNvPr id="28" name="Legende mit Linie (1) 4"/>
          <p:cNvSpPr>
            <a:spLocks/>
          </p:cNvSpPr>
          <p:nvPr/>
        </p:nvSpPr>
        <p:spPr bwMode="auto">
          <a:xfrm flipH="1">
            <a:off x="5643031" y="2370386"/>
            <a:ext cx="1299633" cy="465948"/>
          </a:xfrm>
          <a:prstGeom prst="borderCallout1">
            <a:avLst>
              <a:gd name="adj1" fmla="val 97257"/>
              <a:gd name="adj2" fmla="val 89265"/>
              <a:gd name="adj3" fmla="val 361006"/>
              <a:gd name="adj4" fmla="val 100430"/>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FFFFFF"/>
                </a:solidFill>
                <a:latin typeface="Corbel"/>
                <a:cs typeface="Corbel"/>
              </a:rPr>
              <a:t>Field with its geo location</a:t>
            </a:r>
            <a:endParaRPr lang="en-US" sz="1200" dirty="0">
              <a:solidFill>
                <a:srgbClr val="FFFFFF"/>
              </a:solidFill>
              <a:latin typeface="Corbel"/>
              <a:cs typeface="Corbel"/>
            </a:endParaRPr>
          </a:p>
        </p:txBody>
      </p:sp>
      <p:sp>
        <p:nvSpPr>
          <p:cNvPr id="29" name="Legende mit Linie (1) 4"/>
          <p:cNvSpPr>
            <a:spLocks/>
          </p:cNvSpPr>
          <p:nvPr/>
        </p:nvSpPr>
        <p:spPr bwMode="auto">
          <a:xfrm flipH="1">
            <a:off x="5080000" y="4889219"/>
            <a:ext cx="2082800" cy="724181"/>
          </a:xfrm>
          <a:prstGeom prst="borderCallout1">
            <a:avLst>
              <a:gd name="adj1" fmla="val -7395"/>
              <a:gd name="adj2" fmla="val 53272"/>
              <a:gd name="adj3" fmla="val -297701"/>
              <a:gd name="adj4" fmla="val -3097"/>
            </a:avLst>
          </a:prstGeom>
          <a:solidFill>
            <a:srgbClr val="99CC0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FFFFFF"/>
                </a:solidFill>
                <a:latin typeface="Corbel"/>
                <a:cs typeface="Corbel"/>
              </a:rPr>
              <a:t>More Views:</a:t>
            </a:r>
          </a:p>
          <a:p>
            <a:r>
              <a:rPr lang="en-US" sz="1200" dirty="0" smtClean="0">
                <a:solidFill>
                  <a:srgbClr val="FFFFFF"/>
                </a:solidFill>
                <a:latin typeface="Corbel"/>
                <a:cs typeface="Corbel"/>
              </a:rPr>
              <a:t>Explicitly denoted concepts (Semantic Browsing)</a:t>
            </a:r>
            <a:endParaRPr lang="en-US" sz="1200" dirty="0">
              <a:solidFill>
                <a:srgbClr val="FFFFFF"/>
              </a:solidFill>
              <a:latin typeface="Corbel"/>
              <a:cs typeface="Corbel"/>
            </a:endParaRPr>
          </a:p>
        </p:txBody>
      </p:sp>
      <p:sp>
        <p:nvSpPr>
          <p:cNvPr id="30" name="Legende mit Linie (1) 9"/>
          <p:cNvSpPr>
            <a:spLocks/>
          </p:cNvSpPr>
          <p:nvPr/>
        </p:nvSpPr>
        <p:spPr bwMode="auto">
          <a:xfrm>
            <a:off x="7809262" y="2051826"/>
            <a:ext cx="814037" cy="324731"/>
          </a:xfrm>
          <a:prstGeom prst="borderCallout1">
            <a:avLst>
              <a:gd name="adj1" fmla="val 35417"/>
              <a:gd name="adj2" fmla="val -718"/>
              <a:gd name="adj3" fmla="val 124941"/>
              <a:gd name="adj4" fmla="val -33175"/>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Budgets</a:t>
            </a:r>
            <a:endParaRPr lang="en-US" sz="1200" dirty="0">
              <a:solidFill>
                <a:srgbClr val="3366FF"/>
              </a:solidFill>
              <a:latin typeface="Corbel"/>
              <a:cs typeface="Corbel"/>
            </a:endParaRPr>
          </a:p>
        </p:txBody>
      </p:sp>
      <p:sp>
        <p:nvSpPr>
          <p:cNvPr id="31" name="Legende mit Linie (1) 9"/>
          <p:cNvSpPr>
            <a:spLocks/>
          </p:cNvSpPr>
          <p:nvPr/>
        </p:nvSpPr>
        <p:spPr bwMode="auto">
          <a:xfrm>
            <a:off x="7809262" y="2420126"/>
            <a:ext cx="814037" cy="324731"/>
          </a:xfrm>
          <a:prstGeom prst="borderCallout1">
            <a:avLst>
              <a:gd name="adj1" fmla="val 35417"/>
              <a:gd name="adj2" fmla="val -718"/>
              <a:gd name="adj3" fmla="val 54544"/>
              <a:gd name="adj4" fmla="val -23814"/>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Persons</a:t>
            </a:r>
            <a:endParaRPr lang="en-US" sz="1200" dirty="0">
              <a:solidFill>
                <a:srgbClr val="3366FF"/>
              </a:solidFill>
              <a:latin typeface="Corbel"/>
              <a:cs typeface="Corbel"/>
            </a:endParaRPr>
          </a:p>
        </p:txBody>
      </p:sp>
      <p:sp>
        <p:nvSpPr>
          <p:cNvPr id="32" name="Legende mit Linie (1) 9"/>
          <p:cNvSpPr>
            <a:spLocks/>
          </p:cNvSpPr>
          <p:nvPr/>
        </p:nvSpPr>
        <p:spPr bwMode="auto">
          <a:xfrm>
            <a:off x="7809262" y="2775726"/>
            <a:ext cx="814037" cy="324731"/>
          </a:xfrm>
          <a:prstGeom prst="borderCallout1">
            <a:avLst>
              <a:gd name="adj1" fmla="val 35417"/>
              <a:gd name="adj2" fmla="val -718"/>
              <a:gd name="adj3" fmla="val -4120"/>
              <a:gd name="adj4" fmla="val -28495"/>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Farms</a:t>
            </a:r>
            <a:endParaRPr lang="en-US" sz="1200" dirty="0">
              <a:solidFill>
                <a:srgbClr val="3366FF"/>
              </a:solidFill>
              <a:latin typeface="Corbel"/>
              <a:cs typeface="Corbel"/>
            </a:endParaRPr>
          </a:p>
        </p:txBody>
      </p:sp>
      <p:sp>
        <p:nvSpPr>
          <p:cNvPr id="33" name="Legende mit Linie (1) 9"/>
          <p:cNvSpPr>
            <a:spLocks/>
          </p:cNvSpPr>
          <p:nvPr/>
        </p:nvSpPr>
        <p:spPr bwMode="auto">
          <a:xfrm>
            <a:off x="7809262" y="3156726"/>
            <a:ext cx="814037" cy="324731"/>
          </a:xfrm>
          <a:prstGeom prst="borderCallout1">
            <a:avLst>
              <a:gd name="adj1" fmla="val 35417"/>
              <a:gd name="adj2" fmla="val -718"/>
              <a:gd name="adj3" fmla="val -90160"/>
              <a:gd name="adj4" fmla="val -36295"/>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Fields</a:t>
            </a:r>
            <a:endParaRPr lang="en-US" sz="1200" dirty="0">
              <a:solidFill>
                <a:srgbClr val="3366FF"/>
              </a:solidFill>
              <a:latin typeface="Corbel"/>
              <a:cs typeface="Corbel"/>
            </a:endParaRPr>
          </a:p>
        </p:txBody>
      </p:sp>
      <p:sp>
        <p:nvSpPr>
          <p:cNvPr id="34" name="Legende mit Linie (1) 9"/>
          <p:cNvSpPr>
            <a:spLocks/>
          </p:cNvSpPr>
          <p:nvPr/>
        </p:nvSpPr>
        <p:spPr bwMode="auto">
          <a:xfrm>
            <a:off x="7809262" y="3525026"/>
            <a:ext cx="814037" cy="324731"/>
          </a:xfrm>
          <a:prstGeom prst="borderCallout1">
            <a:avLst>
              <a:gd name="adj1" fmla="val 35417"/>
              <a:gd name="adj2" fmla="val -718"/>
              <a:gd name="adj3" fmla="val -164468"/>
              <a:gd name="adj4" fmla="val -39416"/>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Seeds</a:t>
            </a:r>
            <a:endParaRPr lang="en-US" sz="1200" dirty="0">
              <a:solidFill>
                <a:srgbClr val="3366FF"/>
              </a:solidFill>
              <a:latin typeface="Corbel"/>
              <a:cs typeface="Corbel"/>
            </a:endParaRPr>
          </a:p>
        </p:txBody>
      </p:sp>
      <p:sp>
        <p:nvSpPr>
          <p:cNvPr id="37" name="Legende mit Linie (1) 9"/>
          <p:cNvSpPr>
            <a:spLocks/>
          </p:cNvSpPr>
          <p:nvPr/>
        </p:nvSpPr>
        <p:spPr bwMode="auto">
          <a:xfrm>
            <a:off x="7809262" y="3906026"/>
            <a:ext cx="814037" cy="324731"/>
          </a:xfrm>
          <a:prstGeom prst="borderCallout1">
            <a:avLst>
              <a:gd name="adj1" fmla="val 35417"/>
              <a:gd name="adj2" fmla="val -718"/>
              <a:gd name="adj3" fmla="val -254419"/>
              <a:gd name="adj4" fmla="val -46697"/>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Machines</a:t>
            </a:r>
            <a:endParaRPr lang="en-US" sz="1200" dirty="0">
              <a:solidFill>
                <a:srgbClr val="3366FF"/>
              </a:solidFill>
              <a:latin typeface="Corbel"/>
              <a:cs typeface="Corbel"/>
            </a:endParaRPr>
          </a:p>
        </p:txBody>
      </p:sp>
      <p:sp>
        <p:nvSpPr>
          <p:cNvPr id="38" name="Legende mit Linie (1) 9"/>
          <p:cNvSpPr>
            <a:spLocks/>
          </p:cNvSpPr>
          <p:nvPr/>
        </p:nvSpPr>
        <p:spPr bwMode="auto">
          <a:xfrm>
            <a:off x="7809262" y="4299726"/>
            <a:ext cx="814037" cy="324731"/>
          </a:xfrm>
          <a:prstGeom prst="borderCallout1">
            <a:avLst>
              <a:gd name="adj1" fmla="val 35417"/>
              <a:gd name="adj2" fmla="val -718"/>
              <a:gd name="adj3" fmla="val -349585"/>
              <a:gd name="adj4" fmla="val -52417"/>
            </a:avLst>
          </a:prstGeom>
          <a:solidFill>
            <a:srgbClr val="FFFFFF"/>
          </a:solidFill>
          <a:ln w="19050" cap="flat" cmpd="sng" algn="ctr">
            <a:solidFill>
              <a:srgbClr val="3366FF"/>
            </a:solidFill>
            <a:prstDash val="solid"/>
            <a:round/>
            <a:headEnd type="none" w="med" len="med"/>
            <a:tailEnd type="none" w="med" len="med"/>
          </a:ln>
          <a:effectLst>
            <a:outerShdw blurRad="50800" dist="38100" dir="2700000" algn="br">
              <a:srgbClr val="000000">
                <a:alpha val="43000"/>
              </a:srgbClr>
            </a:outerShdw>
          </a:effectLst>
        </p:spPr>
        <p:txBody>
          <a:bodyPr>
            <a:prstTxWarp prst="textNoShape">
              <a:avLst/>
            </a:prstTxWarp>
          </a:bodyPr>
          <a:lstStyle/>
          <a:p>
            <a:r>
              <a:rPr lang="en-US" sz="1200" dirty="0" smtClean="0">
                <a:solidFill>
                  <a:srgbClr val="3366FF"/>
                </a:solidFill>
                <a:latin typeface="Corbel"/>
                <a:cs typeface="Corbel"/>
              </a:rPr>
              <a:t>Tasks</a:t>
            </a:r>
            <a:endParaRPr lang="en-US" sz="1200" dirty="0">
              <a:solidFill>
                <a:srgbClr val="3366FF"/>
              </a:solidFill>
              <a:latin typeface="Corbel"/>
              <a:cs typeface="Corbel"/>
            </a:endParaRPr>
          </a:p>
        </p:txBody>
      </p:sp>
      <p:grpSp>
        <p:nvGrpSpPr>
          <p:cNvPr id="2" name="Gruppierung 1"/>
          <p:cNvGrpSpPr/>
          <p:nvPr/>
        </p:nvGrpSpPr>
        <p:grpSpPr>
          <a:xfrm>
            <a:off x="489484" y="1169459"/>
            <a:ext cx="3830569" cy="4621741"/>
            <a:chOff x="709613" y="1169459"/>
            <a:chExt cx="3830569" cy="4621741"/>
          </a:xfrm>
        </p:grpSpPr>
        <p:pic>
          <p:nvPicPr>
            <p:cNvPr id="21" name="Picture 4"/>
            <p:cNvPicPr>
              <a:picLocks noChangeAspect="1" noChangeArrowheads="1"/>
            </p:cNvPicPr>
            <p:nvPr/>
          </p:nvPicPr>
          <p:blipFill>
            <a:blip r:embed="rId4">
              <a:extLst>
                <a:ext uri="{28A0092B-C50C-407E-A947-70E740481C1C}">
                  <a14:useLocalDpi xmlns:a14="http://schemas.microsoft.com/office/drawing/2010/main" val="0"/>
                </a:ext>
              </a:extLst>
            </a:blip>
            <a:srcRect b="13278"/>
            <a:stretch>
              <a:fillRect/>
            </a:stretch>
          </p:blipFill>
          <p:spPr bwMode="auto">
            <a:xfrm>
              <a:off x="709613" y="1169459"/>
              <a:ext cx="3830569" cy="4621741"/>
            </a:xfrm>
            <a:prstGeom prst="rect">
              <a:avLst/>
            </a:prstGeom>
            <a:noFill/>
            <a:ln>
              <a:noFill/>
            </a:ln>
            <a:scene3d>
              <a:camera prst="perspectiveContrastingRightFacing">
                <a:rot lat="204000" lon="19746000" rev="213211"/>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feil nach unten 15"/>
            <p:cNvSpPr/>
            <p:nvPr/>
          </p:nvSpPr>
          <p:spPr bwMode="auto">
            <a:xfrm rot="5400000" flipH="1">
              <a:off x="3577872" y="3360626"/>
              <a:ext cx="1154354" cy="630702"/>
            </a:xfrm>
            <a:prstGeom prst="downArrow">
              <a:avLst>
                <a:gd name="adj1" fmla="val 69816"/>
                <a:gd name="adj2" fmla="val 52586"/>
              </a:avLst>
            </a:prstGeom>
            <a:solidFill>
              <a:srgbClr val="99CC0F"/>
            </a:solidFill>
            <a:ln w="9525" cap="flat" cmpd="sng" algn="ctr">
              <a:solidFill>
                <a:srgbClr val="D9D9D9"/>
              </a:solidFill>
              <a:prstDash val="solid"/>
              <a:round/>
              <a:headEnd type="none" w="med" len="med"/>
              <a:tailEnd type="none" w="med" len="med"/>
            </a:ln>
            <a:effectLst>
              <a:outerShdw blurRad="50800" dist="76200" dir="13500000" algn="br">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rbel"/>
                <a:cs typeface="Corbel"/>
              </a:endParaRPr>
            </a:p>
          </p:txBody>
        </p:sp>
      </p:grpSp>
      <p:pic>
        <p:nvPicPr>
          <p:cNvPr id="18" name="Bild 17" descr="Bild 4.png"/>
          <p:cNvPicPr>
            <a:picLocks noChangeAspect="1"/>
          </p:cNvPicPr>
          <p:nvPr/>
        </p:nvPicPr>
        <p:blipFill>
          <a:blip r:embed="rId5"/>
          <a:stretch>
            <a:fillRect/>
          </a:stretch>
        </p:blipFill>
        <p:spPr>
          <a:xfrm>
            <a:off x="8074966" y="1057276"/>
            <a:ext cx="820926" cy="320674"/>
          </a:xfrm>
          <a:prstGeom prst="rect">
            <a:avLst/>
          </a:prstGeom>
        </p:spPr>
      </p:pic>
    </p:spTree>
    <p:extLst>
      <p:ext uri="{BB962C8B-B14F-4D97-AF65-F5344CB8AC3E}">
        <p14:creationId xmlns:p14="http://schemas.microsoft.com/office/powerpoint/2010/main" val="3843401667"/>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right)">
                                      <p:cBhvr>
                                        <p:cTn id="25" dur="500"/>
                                        <p:tgtEl>
                                          <p:spTgt spid="3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right)">
                                      <p:cBhvr>
                                        <p:cTn id="29" dur="500"/>
                                        <p:tgtEl>
                                          <p:spTgt spid="31"/>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500"/>
                                        <p:tgtEl>
                                          <p:spTgt spid="32"/>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right)">
                                      <p:cBhvr>
                                        <p:cTn id="37" dur="500"/>
                                        <p:tgtEl>
                                          <p:spTgt spid="33"/>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500"/>
                            </p:stCondLst>
                            <p:childTnLst>
                              <p:par>
                                <p:cTn id="43" presetID="22" presetClass="entr" presetSubtype="2"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right)">
                                      <p:cBhvr>
                                        <p:cTn id="45" dur="500"/>
                                        <p:tgtEl>
                                          <p:spTgt spid="37"/>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right)">
                                      <p:cBhvr>
                                        <p:cTn id="54"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7"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p:cNvPicPr>
            <a:picLocks noChangeAspect="1" noChangeArrowheads="1"/>
          </p:cNvPicPr>
          <p:nvPr/>
        </p:nvPicPr>
        <p:blipFill>
          <a:blip r:embed="rId3">
            <a:lum bright="70000"/>
            <a:grayscl/>
          </a:blip>
          <a:srcRect/>
          <a:stretch>
            <a:fillRect/>
          </a:stretch>
        </p:blipFill>
        <p:spPr bwMode="auto">
          <a:xfrm>
            <a:off x="639763" y="2500313"/>
            <a:ext cx="5618162" cy="3308350"/>
          </a:xfrm>
          <a:prstGeom prst="rect">
            <a:avLst/>
          </a:prstGeom>
          <a:noFill/>
          <a:ln w="9525">
            <a:noFill/>
            <a:miter lim="800000"/>
            <a:headEnd/>
            <a:tailEnd/>
          </a:ln>
          <a:effectLst/>
        </p:spPr>
      </p:pic>
      <p:sp>
        <p:nvSpPr>
          <p:cNvPr id="1488899" name="Rectangle 3"/>
          <p:cNvSpPr>
            <a:spLocks noGrp="1" noChangeArrowheads="1"/>
          </p:cNvSpPr>
          <p:nvPr>
            <p:ph type="title" idx="4294967295"/>
          </p:nvPr>
        </p:nvSpPr>
        <p:spPr/>
        <p:txBody>
          <a:bodyPr/>
          <a:lstStyle/>
          <a:p>
            <a:r>
              <a:rPr lang="de-DE"/>
              <a:t> </a:t>
            </a:r>
          </a:p>
        </p:txBody>
      </p:sp>
      <p:grpSp>
        <p:nvGrpSpPr>
          <p:cNvPr id="2" name="Group 4"/>
          <p:cNvGrpSpPr>
            <a:grpSpLocks/>
          </p:cNvGrpSpPr>
          <p:nvPr/>
        </p:nvGrpSpPr>
        <p:grpSpPr bwMode="auto">
          <a:xfrm>
            <a:off x="3324225" y="5270500"/>
            <a:ext cx="2490788" cy="215900"/>
            <a:chOff x="219" y="779"/>
            <a:chExt cx="1569" cy="136"/>
          </a:xfrm>
        </p:grpSpPr>
        <p:sp>
          <p:nvSpPr>
            <p:cNvPr id="1488901" name="Rectangle 5"/>
            <p:cNvSpPr>
              <a:spLocks noChangeArrowheads="1"/>
            </p:cNvSpPr>
            <p:nvPr/>
          </p:nvSpPr>
          <p:spPr bwMode="auto">
            <a:xfrm>
              <a:off x="219" y="779"/>
              <a:ext cx="1569" cy="125"/>
            </a:xfrm>
            <a:prstGeom prst="rect">
              <a:avLst/>
            </a:prstGeom>
            <a:noFill/>
            <a:ln w="12700">
              <a:noFill/>
              <a:miter lim="800000"/>
              <a:headEnd/>
              <a:tailEnd/>
            </a:ln>
            <a:effectLst/>
          </p:spPr>
          <p:txBody>
            <a:bodyPr>
              <a:prstTxWarp prst="textNoShape">
                <a:avLst/>
              </a:prstTxWarp>
              <a:spAutoFit/>
            </a:bodyPr>
            <a:lstStyle/>
            <a:p>
              <a:pPr defTabSz="762000"/>
              <a:endParaRPr lang="de-DE" sz="700" b="1">
                <a:solidFill>
                  <a:srgbClr val="0019A8"/>
                </a:solidFill>
                <a:latin typeface="Arial" pitchFamily="-108" charset="0"/>
              </a:endParaRPr>
            </a:p>
          </p:txBody>
        </p:sp>
        <p:sp>
          <p:nvSpPr>
            <p:cNvPr id="1488902" name="Rectangle 6"/>
            <p:cNvSpPr>
              <a:spLocks noChangeArrowheads="1"/>
            </p:cNvSpPr>
            <p:nvPr/>
          </p:nvSpPr>
          <p:spPr bwMode="auto">
            <a:xfrm>
              <a:off x="1564" y="780"/>
              <a:ext cx="144" cy="135"/>
            </a:xfrm>
            <a:prstGeom prst="rect">
              <a:avLst/>
            </a:prstGeom>
            <a:noFill/>
            <a:ln w="12700">
              <a:noFill/>
              <a:miter lim="800000"/>
              <a:headEnd/>
              <a:tailEnd/>
            </a:ln>
            <a:effectLst/>
          </p:spPr>
          <p:txBody>
            <a:bodyPr>
              <a:prstTxWarp prst="textNoShape">
                <a:avLst/>
              </a:prstTxWarp>
              <a:spAutoFit/>
            </a:bodyPr>
            <a:lstStyle/>
            <a:p>
              <a:pPr defTabSz="762000" eaLnBrk="1" hangingPunct="1"/>
              <a:endParaRPr lang="de-DE" sz="800" b="1">
                <a:solidFill>
                  <a:srgbClr val="0019A8"/>
                </a:solidFill>
                <a:latin typeface="Arial" pitchFamily="-108" charset="0"/>
              </a:endParaRPr>
            </a:p>
          </p:txBody>
        </p:sp>
      </p:grpSp>
      <p:sp>
        <p:nvSpPr>
          <p:cNvPr id="1488903" name="Rectangle 7"/>
          <p:cNvSpPr>
            <a:spLocks noChangeArrowheads="1"/>
          </p:cNvSpPr>
          <p:nvPr/>
        </p:nvSpPr>
        <p:spPr bwMode="auto">
          <a:xfrm>
            <a:off x="1019175" y="2085974"/>
            <a:ext cx="7727950" cy="2536825"/>
          </a:xfrm>
          <a:prstGeom prst="rect">
            <a:avLst/>
          </a:prstGeom>
          <a:noFill/>
          <a:ln w="12700">
            <a:noFill/>
            <a:miter lim="800000"/>
            <a:headEnd/>
            <a:tailEnd/>
          </a:ln>
          <a:effectLst/>
        </p:spPr>
        <p:txBody>
          <a:bodyPr wrap="none" lIns="19124" tIns="27093" rIns="19124" bIns="27093">
            <a:prstTxWarp prst="textNoShape">
              <a:avLst/>
            </a:prstTxWarp>
          </a:bodyPr>
          <a:lstStyle/>
          <a:p>
            <a:pPr algn="r" defTabSz="765175">
              <a:tabLst>
                <a:tab pos="357188" algn="l"/>
                <a:tab pos="714375" algn="l"/>
                <a:tab pos="1084263" algn="l"/>
              </a:tabLst>
            </a:pPr>
            <a:endParaRPr lang="en-US" sz="4800" b="1" dirty="0" smtClean="0">
              <a:solidFill>
                <a:srgbClr val="606060"/>
              </a:solidFill>
              <a:latin typeface="Corbel"/>
              <a:cs typeface="Corbel"/>
            </a:endParaRPr>
          </a:p>
          <a:p>
            <a:pPr algn="r" defTabSz="765175">
              <a:tabLst>
                <a:tab pos="357188" algn="l"/>
                <a:tab pos="714375" algn="l"/>
                <a:tab pos="1084263" algn="l"/>
              </a:tabLst>
            </a:pPr>
            <a:r>
              <a:rPr lang="de-DE" sz="4800" b="1" dirty="0" err="1" smtClean="0">
                <a:solidFill>
                  <a:srgbClr val="606060"/>
                </a:solidFill>
                <a:latin typeface="Corbel"/>
                <a:cs typeface="Corbel"/>
              </a:rPr>
              <a:t>Let‘s</a:t>
            </a:r>
            <a:r>
              <a:rPr lang="de-DE" sz="4800" b="1" dirty="0" smtClean="0">
                <a:solidFill>
                  <a:srgbClr val="606060"/>
                </a:solidFill>
                <a:latin typeface="Corbel"/>
                <a:cs typeface="Corbel"/>
              </a:rPr>
              <a:t> </a:t>
            </a:r>
            <a:r>
              <a:rPr lang="de-DE" sz="4800" b="1" dirty="0" err="1" smtClean="0">
                <a:solidFill>
                  <a:srgbClr val="606060"/>
                </a:solidFill>
                <a:latin typeface="Corbel"/>
                <a:cs typeface="Corbel"/>
              </a:rPr>
              <a:t>summarize</a:t>
            </a:r>
            <a:r>
              <a:rPr lang="de-DE" sz="4800" b="1" dirty="0" smtClean="0">
                <a:solidFill>
                  <a:srgbClr val="606060"/>
                </a:solidFill>
                <a:latin typeface="Corbel"/>
                <a:cs typeface="Corbel"/>
              </a:rPr>
              <a:t>!</a:t>
            </a:r>
            <a:endParaRPr lang="en-US" sz="4800" b="1" dirty="0" smtClean="0">
              <a:solidFill>
                <a:srgbClr val="606060"/>
              </a:solidFill>
              <a:latin typeface="Corbel"/>
              <a:cs typeface="Corbel"/>
            </a:endParaRPr>
          </a:p>
          <a:p>
            <a:pPr algn="r" defTabSz="765175">
              <a:tabLst>
                <a:tab pos="357188" algn="l"/>
                <a:tab pos="714375" algn="l"/>
                <a:tab pos="1084263" algn="l"/>
              </a:tabLst>
            </a:pPr>
            <a:endParaRPr lang="en-US" sz="4800" dirty="0">
              <a:solidFill>
                <a:srgbClr val="606060"/>
              </a:solidFill>
              <a:latin typeface="Corbel"/>
              <a:cs typeface="Corbel"/>
            </a:endParaRPr>
          </a:p>
        </p:txBody>
      </p:sp>
      <p:sp>
        <p:nvSpPr>
          <p:cNvPr id="9" name="Rechteck 8"/>
          <p:cNvSpPr/>
          <p:nvPr/>
        </p:nvSpPr>
        <p:spPr bwMode="auto">
          <a:xfrm>
            <a:off x="196850" y="431800"/>
            <a:ext cx="875665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1675066149"/>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479425"/>
            <a:ext cx="8661400" cy="457200"/>
          </a:xfrm>
        </p:spPr>
        <p:txBody>
          <a:bodyPr bIns="0" anchor="ctr"/>
          <a:lstStyle/>
          <a:p>
            <a:pPr eaLnBrk="1" hangingPunct="1"/>
            <a:r>
              <a:rPr lang="en-US" dirty="0" smtClean="0">
                <a:solidFill>
                  <a:srgbClr val="606060"/>
                </a:solidFill>
                <a:latin typeface="Corbel"/>
                <a:cs typeface="Corbel"/>
              </a:rPr>
              <a:t>Decision support in crop production provides important contributions for increasing efficiency, saving resources, and reducing environmental impact</a:t>
            </a:r>
            <a:endParaRPr lang="en-GB" dirty="0">
              <a:solidFill>
                <a:srgbClr val="606060"/>
              </a:solidFill>
              <a:latin typeface="Corbel"/>
              <a:ea typeface="ＭＳ Ｐゴシック" charset="-128"/>
              <a:cs typeface="Corbel"/>
            </a:endParaRPr>
          </a:p>
        </p:txBody>
      </p:sp>
      <p:sp>
        <p:nvSpPr>
          <p:cNvPr id="9" name="Rechteck 8"/>
          <p:cNvSpPr/>
          <p:nvPr/>
        </p:nvSpPr>
        <p:spPr>
          <a:xfrm>
            <a:off x="600365" y="1903032"/>
            <a:ext cx="6238586" cy="1323439"/>
          </a:xfrm>
          <a:prstGeom prst="rect">
            <a:avLst/>
          </a:prstGeom>
        </p:spPr>
        <p:txBody>
          <a:bodyPr wrap="square">
            <a:spAutoFit/>
          </a:bodyPr>
          <a:lstStyle/>
          <a:p>
            <a:pPr marL="285750" indent="-285750" algn="l">
              <a:buClr>
                <a:srgbClr val="98CC0F"/>
              </a:buClr>
              <a:buFont typeface="Wingdings" charset="2"/>
              <a:buChar char=""/>
            </a:pPr>
            <a:r>
              <a:rPr lang="en-US" sz="1600" b="1" dirty="0" smtClean="0">
                <a:solidFill>
                  <a:srgbClr val="3366FF"/>
                </a:solidFill>
                <a:latin typeface="Corbel"/>
                <a:cs typeface="Corbel"/>
              </a:rPr>
              <a:t>Winter wheat</a:t>
            </a:r>
            <a:r>
              <a:rPr lang="en-US" sz="1600" dirty="0" smtClean="0">
                <a:solidFill>
                  <a:srgbClr val="3366FF"/>
                </a:solidFill>
                <a:latin typeface="Corbel"/>
                <a:cs typeface="Corbel"/>
              </a:rPr>
              <a:t> </a:t>
            </a:r>
            <a:r>
              <a:rPr lang="en-US" sz="1600" dirty="0" smtClean="0">
                <a:solidFill>
                  <a:srgbClr val="606060"/>
                </a:solidFill>
                <a:latin typeface="Corbel"/>
                <a:cs typeface="Corbel"/>
              </a:rPr>
              <a:t>is the most import</a:t>
            </a:r>
            <a:r>
              <a:rPr lang="de-DE" sz="1600" dirty="0" smtClean="0">
                <a:solidFill>
                  <a:srgbClr val="606060"/>
                </a:solidFill>
                <a:latin typeface="Corbel"/>
                <a:cs typeface="Corbel"/>
              </a:rPr>
              <a:t>an</a:t>
            </a:r>
            <a:r>
              <a:rPr lang="en-US" sz="1600" dirty="0" err="1" smtClean="0">
                <a:solidFill>
                  <a:srgbClr val="606060"/>
                </a:solidFill>
                <a:latin typeface="Corbel"/>
                <a:cs typeface="Corbel"/>
              </a:rPr>
              <a:t>t</a:t>
            </a:r>
            <a:r>
              <a:rPr lang="en-US" sz="1600" dirty="0" smtClean="0">
                <a:solidFill>
                  <a:srgbClr val="606060"/>
                </a:solidFill>
                <a:latin typeface="Corbel"/>
                <a:cs typeface="Corbel"/>
              </a:rPr>
              <a:t> </a:t>
            </a:r>
            <a:r>
              <a:rPr lang="en-US" sz="1600" dirty="0">
                <a:solidFill>
                  <a:srgbClr val="606060"/>
                </a:solidFill>
                <a:latin typeface="Corbel"/>
                <a:cs typeface="Corbel"/>
              </a:rPr>
              <a:t>c</a:t>
            </a:r>
            <a:r>
              <a:rPr lang="en-US" sz="1600" dirty="0" smtClean="0">
                <a:solidFill>
                  <a:srgbClr val="606060"/>
                </a:solidFill>
                <a:latin typeface="Corbel"/>
                <a:cs typeface="Corbel"/>
              </a:rPr>
              <a:t>rop in Germany having a total acreage of </a:t>
            </a:r>
            <a:r>
              <a:rPr lang="en-US" sz="1600" b="1" dirty="0" smtClean="0">
                <a:solidFill>
                  <a:srgbClr val="3366FF"/>
                </a:solidFill>
                <a:latin typeface="Corbel"/>
                <a:cs typeface="Corbel"/>
              </a:rPr>
              <a:t>3 Mio hectares</a:t>
            </a:r>
            <a:r>
              <a:rPr lang="en-US" sz="1600" dirty="0" smtClean="0">
                <a:solidFill>
                  <a:srgbClr val="A0A0A0"/>
                </a:solidFill>
                <a:latin typeface="Corbel"/>
                <a:cs typeface="Corbel"/>
              </a:rPr>
              <a:t>. </a:t>
            </a:r>
            <a:r>
              <a:rPr lang="en-US" sz="1600" dirty="0" smtClean="0">
                <a:solidFill>
                  <a:srgbClr val="606060"/>
                </a:solidFill>
                <a:latin typeface="Corbel"/>
                <a:cs typeface="Corbel"/>
              </a:rPr>
              <a:t>Experts estimate that </a:t>
            </a:r>
            <a:r>
              <a:rPr lang="en-US" sz="1600" b="1" dirty="0" smtClean="0">
                <a:solidFill>
                  <a:srgbClr val="3366FF"/>
                </a:solidFill>
                <a:latin typeface="Corbel"/>
                <a:cs typeface="Corbel"/>
              </a:rPr>
              <a:t>each hect</a:t>
            </a:r>
            <a:r>
              <a:rPr lang="en-US" sz="1600" dirty="0" smtClean="0">
                <a:solidFill>
                  <a:srgbClr val="3366FF"/>
                </a:solidFill>
                <a:latin typeface="Corbel"/>
                <a:cs typeface="Corbel"/>
              </a:rPr>
              <a:t>are</a:t>
            </a:r>
            <a:r>
              <a:rPr lang="en-US" sz="1600" dirty="0" smtClean="0">
                <a:solidFill>
                  <a:srgbClr val="A0A0A0"/>
                </a:solidFill>
                <a:latin typeface="Corbel"/>
                <a:cs typeface="Corbel"/>
              </a:rPr>
              <a:t> </a:t>
            </a:r>
            <a:r>
              <a:rPr lang="en-US" sz="1600" dirty="0" smtClean="0">
                <a:solidFill>
                  <a:srgbClr val="808080"/>
                </a:solidFill>
                <a:latin typeface="Corbel"/>
                <a:cs typeface="Corbel"/>
              </a:rPr>
              <a:t>of </a:t>
            </a:r>
            <a:r>
              <a:rPr lang="en-US" sz="1600" dirty="0" smtClean="0">
                <a:solidFill>
                  <a:srgbClr val="606060"/>
                </a:solidFill>
                <a:latin typeface="Corbel"/>
                <a:cs typeface="Corbel"/>
              </a:rPr>
              <a:t>winter wheat requires</a:t>
            </a:r>
            <a:r>
              <a:rPr lang="en-US" sz="1600" dirty="0" smtClean="0">
                <a:solidFill>
                  <a:srgbClr val="808080"/>
                </a:solidFill>
                <a:latin typeface="Corbel"/>
                <a:cs typeface="Corbel"/>
              </a:rPr>
              <a:t> </a:t>
            </a:r>
            <a:r>
              <a:rPr lang="en-US" sz="1600" b="1" dirty="0" smtClean="0">
                <a:solidFill>
                  <a:srgbClr val="3366FF"/>
                </a:solidFill>
                <a:latin typeface="Corbel"/>
                <a:cs typeface="Corbel"/>
              </a:rPr>
              <a:t>about 200 kg of nitrate per year</a:t>
            </a:r>
            <a:r>
              <a:rPr lang="en-US" sz="1600" dirty="0" smtClean="0">
                <a:solidFill>
                  <a:srgbClr val="3366FF"/>
                </a:solidFill>
                <a:latin typeface="Corbel"/>
                <a:cs typeface="Corbel"/>
              </a:rPr>
              <a:t>. </a:t>
            </a:r>
            <a:r>
              <a:rPr lang="en-US" sz="1600" dirty="0" smtClean="0">
                <a:solidFill>
                  <a:srgbClr val="606060"/>
                </a:solidFill>
                <a:latin typeface="Corbel"/>
                <a:cs typeface="Corbel"/>
              </a:rPr>
              <a:t>Nitrate production causes about </a:t>
            </a:r>
            <a:r>
              <a:rPr lang="en-US" sz="1600" b="1" dirty="0" smtClean="0">
                <a:solidFill>
                  <a:srgbClr val="3366FF"/>
                </a:solidFill>
                <a:latin typeface="Corbel"/>
                <a:cs typeface="Corbel"/>
              </a:rPr>
              <a:t>50% of energy consumption</a:t>
            </a:r>
            <a:r>
              <a:rPr lang="en-US" sz="1600" b="1" dirty="0" smtClean="0">
                <a:solidFill>
                  <a:srgbClr val="606060"/>
                </a:solidFill>
                <a:latin typeface="Corbel"/>
                <a:cs typeface="Corbel"/>
              </a:rPr>
              <a:t> </a:t>
            </a:r>
            <a:r>
              <a:rPr lang="en-US" sz="1600" dirty="0" smtClean="0">
                <a:solidFill>
                  <a:srgbClr val="606060"/>
                </a:solidFill>
                <a:latin typeface="Corbel"/>
                <a:cs typeface="Corbel"/>
              </a:rPr>
              <a:t>in crop production</a:t>
            </a:r>
            <a:endParaRPr lang="en-US" sz="1600" dirty="0">
              <a:solidFill>
                <a:srgbClr val="606060"/>
              </a:solidFill>
              <a:latin typeface="Corbel"/>
              <a:cs typeface="Corbel"/>
            </a:endParaRPr>
          </a:p>
        </p:txBody>
      </p:sp>
      <p:grpSp>
        <p:nvGrpSpPr>
          <p:cNvPr id="7" name="Gruppierung 6"/>
          <p:cNvGrpSpPr/>
          <p:nvPr/>
        </p:nvGrpSpPr>
        <p:grpSpPr>
          <a:xfrm>
            <a:off x="523047" y="4443032"/>
            <a:ext cx="8470853" cy="1506956"/>
            <a:chOff x="523047" y="4735132"/>
            <a:chExt cx="8470853" cy="1506956"/>
          </a:xfrm>
        </p:grpSpPr>
        <p:sp>
          <p:nvSpPr>
            <p:cNvPr id="18" name="Rechteck 17"/>
            <p:cNvSpPr/>
            <p:nvPr/>
          </p:nvSpPr>
          <p:spPr>
            <a:xfrm>
              <a:off x="523047" y="4735132"/>
              <a:ext cx="8035193" cy="338554"/>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rgbClr val="606060"/>
                  </a:solidFill>
                  <a:latin typeface="Corbel"/>
                  <a:cs typeface="Corbel"/>
                </a:rPr>
                <a:t>The German agriculture may </a:t>
              </a:r>
              <a:r>
                <a:rPr lang="de-DE" sz="1600" dirty="0" smtClean="0">
                  <a:solidFill>
                    <a:srgbClr val="606060"/>
                  </a:solidFill>
                  <a:latin typeface="Corbel"/>
                  <a:cs typeface="Corbel"/>
                </a:rPr>
                <a:t>…</a:t>
              </a:r>
              <a:r>
                <a:rPr lang="en-US" sz="1600" dirty="0" smtClean="0">
                  <a:solidFill>
                    <a:srgbClr val="606060"/>
                  </a:solidFill>
                  <a:latin typeface="Corbel"/>
                  <a:cs typeface="Corbel"/>
                </a:rPr>
                <a:t> </a:t>
              </a:r>
              <a:endParaRPr lang="en-US" sz="1600" dirty="0">
                <a:solidFill>
                  <a:srgbClr val="606060"/>
                </a:solidFill>
                <a:latin typeface="Corbel"/>
                <a:cs typeface="Corbel"/>
              </a:endParaRPr>
            </a:p>
          </p:txBody>
        </p:sp>
        <p:sp>
          <p:nvSpPr>
            <p:cNvPr id="23" name="Rechteck 22"/>
            <p:cNvSpPr/>
            <p:nvPr/>
          </p:nvSpPr>
          <p:spPr>
            <a:xfrm>
              <a:off x="1253740" y="5164816"/>
              <a:ext cx="7321834" cy="338554"/>
            </a:xfrm>
            <a:prstGeom prst="rect">
              <a:avLst/>
            </a:prstGeom>
          </p:spPr>
          <p:txBody>
            <a:bodyPr wrap="square">
              <a:spAutoFit/>
            </a:bodyPr>
            <a:lstStyle/>
            <a:p>
              <a:pPr algn="l"/>
              <a:r>
                <a:rPr lang="en-GB" sz="1600" b="1" dirty="0" smtClean="0">
                  <a:solidFill>
                    <a:srgbClr val="606060"/>
                  </a:solidFill>
                  <a:latin typeface="Corbel"/>
                  <a:cs typeface="Corbel"/>
                </a:rPr>
                <a:t>... </a:t>
              </a:r>
              <a:r>
                <a:rPr lang="en-GB" sz="1600" b="1" dirty="0">
                  <a:solidFill>
                    <a:srgbClr val="606060"/>
                  </a:solidFill>
                  <a:latin typeface="Corbel"/>
                  <a:cs typeface="Corbel"/>
                </a:rPr>
                <a:t>l</a:t>
              </a:r>
              <a:r>
                <a:rPr lang="en-GB" sz="1600" b="1" dirty="0" smtClean="0">
                  <a:solidFill>
                    <a:srgbClr val="606060"/>
                  </a:solidFill>
                  <a:latin typeface="Corbel"/>
                  <a:cs typeface="Corbel"/>
                </a:rPr>
                <a:t>ead to </a:t>
              </a:r>
              <a:r>
                <a:rPr lang="en-US" sz="1600" b="1" dirty="0">
                  <a:solidFill>
                    <a:srgbClr val="606060"/>
                  </a:solidFill>
                  <a:latin typeface="Corbel"/>
                  <a:cs typeface="Corbel"/>
                </a:rPr>
                <a:t>possible energy saving potential of 30.000 tons of nitrate per </a:t>
              </a:r>
              <a:r>
                <a:rPr lang="en-US" sz="1600" b="1" dirty="0" smtClean="0">
                  <a:solidFill>
                    <a:srgbClr val="606060"/>
                  </a:solidFill>
                  <a:latin typeface="Corbel"/>
                  <a:cs typeface="Corbel"/>
                </a:rPr>
                <a:t>year</a:t>
              </a:r>
              <a:endParaRPr lang="en-GB" sz="1600" b="1" dirty="0" smtClean="0">
                <a:solidFill>
                  <a:srgbClr val="606060"/>
                </a:solidFill>
                <a:latin typeface="Corbel"/>
                <a:cs typeface="Corbel"/>
              </a:endParaRPr>
            </a:p>
          </p:txBody>
        </p:sp>
        <p:sp>
          <p:nvSpPr>
            <p:cNvPr id="24" name="Abschrägung 23"/>
            <p:cNvSpPr/>
            <p:nvPr/>
          </p:nvSpPr>
          <p:spPr bwMode="auto">
            <a:xfrm>
              <a:off x="913574" y="5254976"/>
              <a:ext cx="158524" cy="152400"/>
            </a:xfrm>
            <a:prstGeom prst="bevel">
              <a:avLst>
                <a:gd name="adj" fmla="val 20193"/>
              </a:avLst>
            </a:prstGeom>
            <a:solidFill>
              <a:srgbClr val="99CC0F"/>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a:ln>
                  <a:noFill/>
                </a:ln>
                <a:solidFill>
                  <a:srgbClr val="606060"/>
                </a:solidFill>
                <a:effectLst/>
                <a:latin typeface="Corbel"/>
                <a:cs typeface="Corbel"/>
              </a:endParaRPr>
            </a:p>
          </p:txBody>
        </p:sp>
        <p:sp>
          <p:nvSpPr>
            <p:cNvPr id="25" name="Rechteck 24"/>
            <p:cNvSpPr/>
            <p:nvPr/>
          </p:nvSpPr>
          <p:spPr>
            <a:xfrm>
              <a:off x="1253740" y="5518300"/>
              <a:ext cx="7740160" cy="338554"/>
            </a:xfrm>
            <a:prstGeom prst="rect">
              <a:avLst/>
            </a:prstGeom>
          </p:spPr>
          <p:txBody>
            <a:bodyPr wrap="square">
              <a:spAutoFit/>
            </a:bodyPr>
            <a:lstStyle/>
            <a:p>
              <a:pPr algn="l"/>
              <a:r>
                <a:rPr lang="en-GB" sz="1600" b="1" dirty="0">
                  <a:solidFill>
                    <a:srgbClr val="606060"/>
                  </a:solidFill>
                  <a:latin typeface="Corbel"/>
                  <a:cs typeface="Corbel"/>
                </a:rPr>
                <a:t>... avoid climate-relevant emissions of 257,000 tons of CO</a:t>
              </a:r>
              <a:r>
                <a:rPr lang="en-GB" sz="1600" b="1" baseline="30000" dirty="0">
                  <a:solidFill>
                    <a:srgbClr val="606060"/>
                  </a:solidFill>
                  <a:latin typeface="Corbel"/>
                  <a:cs typeface="Corbel"/>
                </a:rPr>
                <a:t>2</a:t>
              </a:r>
              <a:r>
                <a:rPr lang="en-GB" sz="1600" b="1" dirty="0">
                  <a:solidFill>
                    <a:srgbClr val="606060"/>
                  </a:solidFill>
                  <a:latin typeface="Corbel"/>
                  <a:cs typeface="Corbel"/>
                </a:rPr>
                <a:t> annually</a:t>
              </a:r>
            </a:p>
          </p:txBody>
        </p:sp>
        <p:sp>
          <p:nvSpPr>
            <p:cNvPr id="26" name="Abschrägung 25"/>
            <p:cNvSpPr/>
            <p:nvPr/>
          </p:nvSpPr>
          <p:spPr bwMode="auto">
            <a:xfrm>
              <a:off x="913574" y="5602110"/>
              <a:ext cx="158524" cy="152400"/>
            </a:xfrm>
            <a:prstGeom prst="bevel">
              <a:avLst>
                <a:gd name="adj" fmla="val 20193"/>
              </a:avLst>
            </a:prstGeom>
            <a:solidFill>
              <a:srgbClr val="99CC0F"/>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a:ln>
                  <a:noFill/>
                </a:ln>
                <a:solidFill>
                  <a:srgbClr val="606060"/>
                </a:solidFill>
                <a:effectLst/>
                <a:latin typeface="Corbel"/>
                <a:cs typeface="Corbel"/>
              </a:endParaRPr>
            </a:p>
          </p:txBody>
        </p:sp>
        <p:sp>
          <p:nvSpPr>
            <p:cNvPr id="13" name="Rechteck 12"/>
            <p:cNvSpPr/>
            <p:nvPr/>
          </p:nvSpPr>
          <p:spPr>
            <a:xfrm>
              <a:off x="1253740" y="5903534"/>
              <a:ext cx="7740160" cy="338554"/>
            </a:xfrm>
            <a:prstGeom prst="rect">
              <a:avLst/>
            </a:prstGeom>
          </p:spPr>
          <p:txBody>
            <a:bodyPr wrap="square">
              <a:spAutoFit/>
            </a:bodyPr>
            <a:lstStyle/>
            <a:p>
              <a:pPr algn="l"/>
              <a:r>
                <a:rPr lang="en-GB" sz="1600" b="1" dirty="0" smtClean="0">
                  <a:solidFill>
                    <a:srgbClr val="606060"/>
                  </a:solidFill>
                  <a:latin typeface="Corbel"/>
                  <a:cs typeface="Corbel"/>
                </a:rPr>
                <a:t>... reduces the amount of nitrate-containing nutriments in bodies of water</a:t>
              </a:r>
            </a:p>
          </p:txBody>
        </p:sp>
        <p:sp>
          <p:nvSpPr>
            <p:cNvPr id="14" name="Abschrägung 13"/>
            <p:cNvSpPr/>
            <p:nvPr/>
          </p:nvSpPr>
          <p:spPr bwMode="auto">
            <a:xfrm>
              <a:off x="913574" y="6000045"/>
              <a:ext cx="158524" cy="152400"/>
            </a:xfrm>
            <a:prstGeom prst="bevel">
              <a:avLst>
                <a:gd name="adj" fmla="val 20193"/>
              </a:avLst>
            </a:prstGeom>
            <a:solidFill>
              <a:srgbClr val="99CC0F"/>
            </a:solid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800" b="0" i="0" u="none" strike="noStrike" cap="none" normalizeH="0" baseline="0">
                <a:ln>
                  <a:noFill/>
                </a:ln>
                <a:solidFill>
                  <a:srgbClr val="606060"/>
                </a:solidFill>
                <a:effectLst/>
                <a:latin typeface="Corbel"/>
                <a:cs typeface="Corbel"/>
              </a:endParaRPr>
            </a:p>
          </p:txBody>
        </p:sp>
      </p:grpSp>
      <p:sp>
        <p:nvSpPr>
          <p:cNvPr id="27" name="Rechteck 26"/>
          <p:cNvSpPr/>
          <p:nvPr/>
        </p:nvSpPr>
        <p:spPr>
          <a:xfrm>
            <a:off x="600365" y="3300032"/>
            <a:ext cx="6238586" cy="830997"/>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rgbClr val="606060"/>
                </a:solidFill>
                <a:latin typeface="Corbel"/>
                <a:cs typeface="Corbel"/>
              </a:rPr>
              <a:t>Using </a:t>
            </a:r>
            <a:r>
              <a:rPr lang="en-US" sz="1600" b="1" dirty="0" smtClean="0">
                <a:solidFill>
                  <a:srgbClr val="3366FF"/>
                </a:solidFill>
                <a:latin typeface="Corbel"/>
                <a:cs typeface="Corbel"/>
              </a:rPr>
              <a:t>location-adaptive fertilizer dispersion</a:t>
            </a:r>
            <a:r>
              <a:rPr lang="en-US" sz="1600" b="1" dirty="0" smtClean="0">
                <a:solidFill>
                  <a:srgbClr val="808080"/>
                </a:solidFill>
                <a:latin typeface="Corbel"/>
                <a:cs typeface="Corbel"/>
              </a:rPr>
              <a:t> </a:t>
            </a:r>
            <a:r>
              <a:rPr lang="en-US" sz="1600" dirty="0" smtClean="0">
                <a:solidFill>
                  <a:srgbClr val="606060"/>
                </a:solidFill>
                <a:latin typeface="Corbel"/>
                <a:cs typeface="Corbel"/>
              </a:rPr>
              <a:t>for wheat production </a:t>
            </a:r>
            <a:r>
              <a:rPr lang="en-US" sz="1600" dirty="0">
                <a:solidFill>
                  <a:schemeClr val="bg2">
                    <a:lumMod val="75000"/>
                  </a:schemeClr>
                </a:solidFill>
                <a:latin typeface="Corbel"/>
                <a:cs typeface="Corbel"/>
              </a:rPr>
              <a:t>based on improved soil quality maps </a:t>
            </a:r>
            <a:r>
              <a:rPr lang="en-US" sz="1600" dirty="0" smtClean="0">
                <a:solidFill>
                  <a:srgbClr val="606060"/>
                </a:solidFill>
                <a:latin typeface="Corbel"/>
                <a:cs typeface="Corbel"/>
              </a:rPr>
              <a:t>, it was possible to</a:t>
            </a:r>
            <a:r>
              <a:rPr lang="en-US" sz="1600" dirty="0" smtClean="0">
                <a:solidFill>
                  <a:srgbClr val="808080"/>
                </a:solidFill>
                <a:latin typeface="Corbel"/>
                <a:cs typeface="Corbel"/>
              </a:rPr>
              <a:t> </a:t>
            </a:r>
            <a:r>
              <a:rPr lang="en-US" sz="1600" b="1" dirty="0" smtClean="0">
                <a:solidFill>
                  <a:srgbClr val="3366FF"/>
                </a:solidFill>
                <a:latin typeface="Corbel"/>
                <a:cs typeface="Corbel"/>
              </a:rPr>
              <a:t>save ca. 5% of nitrates without reducing the amount of crop</a:t>
            </a:r>
            <a:endParaRPr lang="en-US" sz="1600" dirty="0" smtClean="0">
              <a:solidFill>
                <a:srgbClr val="606060"/>
              </a:solidFill>
              <a:latin typeface="Corbel"/>
              <a:cs typeface="Corbel"/>
            </a:endParaRPr>
          </a:p>
        </p:txBody>
      </p:sp>
      <p:pic>
        <p:nvPicPr>
          <p:cNvPr id="21" name="Bild 20" descr="weizen2.jpg"/>
          <p:cNvPicPr>
            <a:picLocks noChangeAspect="1"/>
          </p:cNvPicPr>
          <p:nvPr/>
        </p:nvPicPr>
        <p:blipFill>
          <a:blip r:embed="rId3"/>
          <a:stretch>
            <a:fillRect/>
          </a:stretch>
        </p:blipFill>
        <p:spPr>
          <a:xfrm>
            <a:off x="6940887" y="1821742"/>
            <a:ext cx="1968163" cy="2603500"/>
          </a:xfrm>
          <a:prstGeom prst="rect">
            <a:avLst/>
          </a:prstGeom>
          <a:ln>
            <a:noFill/>
          </a:ln>
          <a:effectLst>
            <a:softEdge rad="112500"/>
          </a:effectLst>
        </p:spPr>
      </p:pic>
      <p:sp>
        <p:nvSpPr>
          <p:cNvPr id="30" name="Rechteck 29"/>
          <p:cNvSpPr/>
          <p:nvPr/>
        </p:nvSpPr>
        <p:spPr>
          <a:xfrm>
            <a:off x="233715" y="1437368"/>
            <a:ext cx="7589137" cy="338554"/>
          </a:xfrm>
          <a:prstGeom prst="rect">
            <a:avLst/>
          </a:prstGeom>
        </p:spPr>
        <p:txBody>
          <a:bodyPr wrap="none">
            <a:spAutoFit/>
          </a:bodyPr>
          <a:lstStyle/>
          <a:p>
            <a:pPr algn="l"/>
            <a:r>
              <a:rPr lang="en-US" sz="1600" b="1" dirty="0" smtClean="0">
                <a:solidFill>
                  <a:srgbClr val="606060"/>
                </a:solidFill>
                <a:latin typeface="Corbel"/>
                <a:cs typeface="Corbel"/>
              </a:rPr>
              <a:t>Exemplary result (10 farmers in the north of the German state Rhineland-Palatinate):</a:t>
            </a:r>
            <a:endParaRPr lang="de-DE" sz="1600" b="1" dirty="0">
              <a:solidFill>
                <a:srgbClr val="606060"/>
              </a:solidFill>
              <a:latin typeface="Corbel"/>
              <a:cs typeface="Corbel"/>
            </a:endParaRPr>
          </a:p>
        </p:txBody>
      </p:sp>
    </p:spTree>
  </p:cSld>
  <p:clrMapOvr>
    <a:masterClrMapping/>
  </p:clrMapOvr>
  <p:transition xmlns:p14="http://schemas.microsoft.com/office/powerpoint/2010/main" spd="slow">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504825"/>
            <a:ext cx="8474075" cy="457200"/>
          </a:xfrm>
        </p:spPr>
        <p:txBody>
          <a:bodyPr bIns="0" anchor="ctr"/>
          <a:lstStyle/>
          <a:p>
            <a:pPr eaLnBrk="1" hangingPunct="1"/>
            <a:r>
              <a:rPr lang="de-DE" dirty="0" smtClean="0">
                <a:solidFill>
                  <a:srgbClr val="606060"/>
                </a:solidFill>
                <a:latin typeface="Corbel"/>
                <a:ea typeface="ＭＳ Ｐゴシック" charset="-128"/>
                <a:cs typeface="Corbel"/>
              </a:rPr>
              <a:t>T</a:t>
            </a:r>
            <a:r>
              <a:rPr lang="en-GB" dirty="0" smtClean="0">
                <a:solidFill>
                  <a:srgbClr val="606060"/>
                </a:solidFill>
                <a:latin typeface="Corbel"/>
                <a:ea typeface="ＭＳ Ｐゴシック" charset="-128"/>
                <a:cs typeface="Corbel"/>
              </a:rPr>
              <a:t>he goals of </a:t>
            </a:r>
            <a:r>
              <a:rPr lang="en-US" b="1" dirty="0">
                <a:solidFill>
                  <a:srgbClr val="99CC0F"/>
                </a:solidFill>
                <a:latin typeface="Lucida Grande CE"/>
                <a:cs typeface="Lucida Grande CE"/>
              </a:rPr>
              <a:t>farming </a:t>
            </a:r>
            <a:r>
              <a:rPr lang="en-US" b="1" dirty="0">
                <a:solidFill>
                  <a:srgbClr val="3366FF"/>
                </a:solidFill>
                <a:latin typeface="Lucida Grande CE"/>
                <a:cs typeface="Lucida Grande CE"/>
              </a:rPr>
              <a:t>4.0</a:t>
            </a:r>
            <a:r>
              <a:rPr lang="de-DE" dirty="0">
                <a:latin typeface="Lucida Grande CE"/>
                <a:cs typeface="Lucida Grande CE"/>
              </a:rPr>
              <a:t> </a:t>
            </a:r>
            <a:r>
              <a:rPr lang="en-GB" dirty="0" smtClean="0">
                <a:solidFill>
                  <a:srgbClr val="606060"/>
                </a:solidFill>
                <a:latin typeface="Corbel"/>
                <a:ea typeface="ＭＳ Ｐゴシック" charset="-128"/>
                <a:cs typeface="Corbel"/>
              </a:rPr>
              <a:t>are very relevant for many social systems</a:t>
            </a:r>
            <a:endParaRPr lang="en-GB" dirty="0">
              <a:solidFill>
                <a:srgbClr val="606060"/>
              </a:solidFill>
              <a:latin typeface="Corbel"/>
              <a:ea typeface="ＭＳ Ｐゴシック" charset="-128"/>
              <a:cs typeface="Corbel"/>
            </a:endParaRPr>
          </a:p>
        </p:txBody>
      </p:sp>
      <p:sp>
        <p:nvSpPr>
          <p:cNvPr id="9" name="Rechteck 8"/>
          <p:cNvSpPr/>
          <p:nvPr/>
        </p:nvSpPr>
        <p:spPr>
          <a:xfrm>
            <a:off x="565727" y="1457123"/>
            <a:ext cx="8000423" cy="338554"/>
          </a:xfrm>
          <a:prstGeom prst="rect">
            <a:avLst/>
          </a:prstGeom>
        </p:spPr>
        <p:txBody>
          <a:bodyPr wrap="square">
            <a:spAutoFit/>
          </a:bodyPr>
          <a:lstStyle/>
          <a:p>
            <a:pPr marL="285750" indent="-285750" algn="l">
              <a:buClr>
                <a:srgbClr val="98CC0F"/>
              </a:buClr>
              <a:buFont typeface="Wingdings" charset="2"/>
              <a:buChar char=""/>
            </a:pPr>
            <a:r>
              <a:rPr lang="en-US" sz="1600" b="1" dirty="0" smtClean="0">
                <a:solidFill>
                  <a:srgbClr val="3366FF"/>
                </a:solidFill>
                <a:latin typeface="Corbel"/>
                <a:cs typeface="Corbel"/>
              </a:rPr>
              <a:t>Food production </a:t>
            </a:r>
            <a:r>
              <a:rPr lang="en-US" sz="1600" dirty="0" smtClean="0">
                <a:solidFill>
                  <a:srgbClr val="606060"/>
                </a:solidFill>
                <a:latin typeface="Corbel"/>
                <a:cs typeface="Corbel"/>
              </a:rPr>
              <a:t>is not a task just of agriculture, but a </a:t>
            </a:r>
            <a:r>
              <a:rPr lang="en-US" sz="1600" b="1" dirty="0" smtClean="0">
                <a:solidFill>
                  <a:srgbClr val="3366FF"/>
                </a:solidFill>
                <a:latin typeface="Corbel"/>
                <a:cs typeface="Corbel"/>
              </a:rPr>
              <a:t>central aim</a:t>
            </a:r>
            <a:r>
              <a:rPr lang="en-US" sz="1600" dirty="0" smtClean="0">
                <a:solidFill>
                  <a:srgbClr val="606060"/>
                </a:solidFill>
                <a:latin typeface="Corbel"/>
                <a:cs typeface="Corbel"/>
              </a:rPr>
              <a:t> of the global society</a:t>
            </a:r>
            <a:endParaRPr lang="en-US" sz="1600" dirty="0">
              <a:solidFill>
                <a:srgbClr val="606060"/>
              </a:solidFill>
              <a:latin typeface="Corbel"/>
              <a:cs typeface="Corbel"/>
            </a:endParaRPr>
          </a:p>
        </p:txBody>
      </p:sp>
      <p:sp>
        <p:nvSpPr>
          <p:cNvPr id="45" name="Rechteck 44"/>
          <p:cNvSpPr/>
          <p:nvPr/>
        </p:nvSpPr>
        <p:spPr>
          <a:xfrm>
            <a:off x="565727" y="1933373"/>
            <a:ext cx="8000423" cy="584776"/>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rgbClr val="606060"/>
                </a:solidFill>
                <a:latin typeface="Corbel"/>
                <a:cs typeface="Corbel"/>
              </a:rPr>
              <a:t>In case of crisis, </a:t>
            </a:r>
            <a:r>
              <a:rPr lang="en-US" sz="1600" b="1" dirty="0" smtClean="0">
                <a:solidFill>
                  <a:srgbClr val="3366FF"/>
                </a:solidFill>
                <a:latin typeface="Corbel"/>
                <a:cs typeface="Corbel"/>
              </a:rPr>
              <a:t>food security has to be guaranteed </a:t>
            </a:r>
            <a:r>
              <a:rPr lang="en-US" sz="1600" dirty="0" smtClean="0">
                <a:solidFill>
                  <a:srgbClr val="606060"/>
                </a:solidFill>
                <a:latin typeface="Corbel"/>
                <a:cs typeface="Corbel"/>
              </a:rPr>
              <a:t>by both, federal and private organizations (this is part of the food precaution law and food ensuring law in Germany)</a:t>
            </a:r>
            <a:endParaRPr lang="en-US" sz="1600" dirty="0">
              <a:solidFill>
                <a:srgbClr val="606060"/>
              </a:solidFill>
              <a:latin typeface="Corbel"/>
              <a:cs typeface="Corbel"/>
            </a:endParaRPr>
          </a:p>
        </p:txBody>
      </p:sp>
      <p:sp>
        <p:nvSpPr>
          <p:cNvPr id="46" name="Pfeil nach unten 45"/>
          <p:cNvSpPr/>
          <p:nvPr/>
        </p:nvSpPr>
        <p:spPr bwMode="auto">
          <a:xfrm rot="16200000">
            <a:off x="1143000" y="5256843"/>
            <a:ext cx="323850" cy="641350"/>
          </a:xfrm>
          <a:prstGeom prst="downArrow">
            <a:avLst>
              <a:gd name="adj1" fmla="val 69816"/>
              <a:gd name="adj2" fmla="val 117292"/>
            </a:avLst>
          </a:prstGeom>
          <a:solidFill>
            <a:srgbClr val="99CC0F"/>
          </a:solidFill>
          <a:ln w="9525" cap="flat" cmpd="sng" algn="ctr">
            <a:solidFill>
              <a:srgbClr val="D9D9D9"/>
            </a:solidFill>
            <a:prstDash val="solid"/>
            <a:round/>
            <a:headEnd type="none" w="med" len="med"/>
            <a:tailEnd type="none" w="med" len="med"/>
          </a:ln>
          <a:effectLst>
            <a:outerShdw blurRad="50800" dist="38100" dir="10800000" algn="l">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rgbClr val="606060"/>
              </a:solidFill>
              <a:effectLst/>
              <a:latin typeface="Corbel"/>
              <a:cs typeface="Corbel"/>
            </a:endParaRPr>
          </a:p>
        </p:txBody>
      </p:sp>
      <p:sp>
        <p:nvSpPr>
          <p:cNvPr id="47" name="Rechteck 46"/>
          <p:cNvSpPr/>
          <p:nvPr/>
        </p:nvSpPr>
        <p:spPr>
          <a:xfrm>
            <a:off x="1787525" y="5395283"/>
            <a:ext cx="4162425" cy="584776"/>
          </a:xfrm>
          <a:prstGeom prst="rect">
            <a:avLst/>
          </a:prstGeom>
        </p:spPr>
        <p:txBody>
          <a:bodyPr wrap="square">
            <a:spAutoFit/>
          </a:bodyPr>
          <a:lstStyle/>
          <a:p>
            <a:pPr algn="l"/>
            <a:r>
              <a:rPr lang="en-US" sz="1600" dirty="0" smtClean="0">
                <a:solidFill>
                  <a:srgbClr val="606060"/>
                </a:solidFill>
                <a:latin typeface="Corbel"/>
                <a:cs typeface="Corbel"/>
              </a:rPr>
              <a:t>Long-term Public-Private Partnerships are of major importance</a:t>
            </a:r>
            <a:endParaRPr lang="en-US" sz="1600" dirty="0">
              <a:solidFill>
                <a:srgbClr val="606060"/>
              </a:solidFill>
              <a:latin typeface="Corbel"/>
              <a:cs typeface="Corbel"/>
            </a:endParaRPr>
          </a:p>
        </p:txBody>
      </p:sp>
      <p:pic>
        <p:nvPicPr>
          <p:cNvPr id="49" name="Bild 48" descr="Johne Deere.png"/>
          <p:cNvPicPr>
            <a:picLocks noChangeAspect="1"/>
          </p:cNvPicPr>
          <p:nvPr/>
        </p:nvPicPr>
        <p:blipFill>
          <a:blip r:embed="rId3"/>
          <a:srcRect b="9814"/>
          <a:stretch>
            <a:fillRect/>
          </a:stretch>
        </p:blipFill>
        <p:spPr>
          <a:xfrm>
            <a:off x="5960571" y="4451967"/>
            <a:ext cx="2655408" cy="1597466"/>
          </a:xfrm>
          <a:prstGeom prst="rect">
            <a:avLst/>
          </a:prstGeom>
          <a:ln>
            <a:noFill/>
          </a:ln>
          <a:effectLst>
            <a:softEdge rad="112500"/>
          </a:effectLst>
        </p:spPr>
      </p:pic>
      <p:sp>
        <p:nvSpPr>
          <p:cNvPr id="10" name="Rechteck 9"/>
          <p:cNvSpPr/>
          <p:nvPr/>
        </p:nvSpPr>
        <p:spPr>
          <a:xfrm>
            <a:off x="565727" y="3050973"/>
            <a:ext cx="7879773" cy="584776"/>
          </a:xfrm>
          <a:prstGeom prst="rect">
            <a:avLst/>
          </a:prstGeom>
        </p:spPr>
        <p:txBody>
          <a:bodyPr wrap="square">
            <a:spAutoFit/>
          </a:bodyPr>
          <a:lstStyle/>
          <a:p>
            <a:pPr marL="285750" indent="-285750" algn="l">
              <a:buClr>
                <a:srgbClr val="98CC0F"/>
              </a:buClr>
              <a:buFont typeface="Wingdings" charset="2"/>
              <a:buChar char=""/>
            </a:pPr>
            <a:r>
              <a:rPr lang="en-US" sz="1600" b="1" dirty="0">
                <a:solidFill>
                  <a:srgbClr val="99CC0F"/>
                </a:solidFill>
                <a:latin typeface="Lucida Grande CE"/>
                <a:cs typeface="Lucida Grande CE"/>
              </a:rPr>
              <a:t>farming </a:t>
            </a:r>
            <a:r>
              <a:rPr lang="en-US" sz="1600" b="1" dirty="0">
                <a:solidFill>
                  <a:srgbClr val="3366FF"/>
                </a:solidFill>
                <a:latin typeface="Lucida Grande CE"/>
                <a:cs typeface="Lucida Grande CE"/>
              </a:rPr>
              <a:t>4.0</a:t>
            </a:r>
            <a:r>
              <a:rPr lang="de-DE" sz="1600" dirty="0">
                <a:latin typeface="Lucida Grande CE"/>
                <a:cs typeface="Lucida Grande CE"/>
              </a:rPr>
              <a:t> </a:t>
            </a:r>
            <a:r>
              <a:rPr lang="en-US" sz="1600" dirty="0" smtClean="0">
                <a:solidFill>
                  <a:srgbClr val="606060"/>
                </a:solidFill>
                <a:latin typeface="Corbel"/>
                <a:cs typeface="Corbel"/>
              </a:rPr>
              <a:t>use </a:t>
            </a:r>
            <a:r>
              <a:rPr lang="en-US" sz="1600" dirty="0">
                <a:solidFill>
                  <a:srgbClr val="606060"/>
                </a:solidFill>
                <a:latin typeface="Corbel"/>
                <a:cs typeface="Corbel"/>
              </a:rPr>
              <a:t>cases and demonstrators prove the new options based on real application </a:t>
            </a:r>
            <a:r>
              <a:rPr lang="en-US" sz="1600" dirty="0" smtClean="0">
                <a:solidFill>
                  <a:srgbClr val="606060"/>
                </a:solidFill>
                <a:latin typeface="Corbel"/>
                <a:cs typeface="Corbel"/>
              </a:rPr>
              <a:t>scenarios</a:t>
            </a:r>
            <a:endParaRPr lang="en-US" sz="1600" dirty="0">
              <a:solidFill>
                <a:srgbClr val="606060"/>
              </a:solidFill>
              <a:latin typeface="Corbel"/>
              <a:cs typeface="Corbel"/>
            </a:endParaRPr>
          </a:p>
        </p:txBody>
      </p:sp>
      <p:sp>
        <p:nvSpPr>
          <p:cNvPr id="11" name="Rechteck 10"/>
          <p:cNvSpPr/>
          <p:nvPr/>
        </p:nvSpPr>
        <p:spPr>
          <a:xfrm>
            <a:off x="565727" y="3749473"/>
            <a:ext cx="7879773" cy="338554"/>
          </a:xfrm>
          <a:prstGeom prst="rect">
            <a:avLst/>
          </a:prstGeom>
        </p:spPr>
        <p:txBody>
          <a:bodyPr wrap="square">
            <a:spAutoFit/>
          </a:bodyPr>
          <a:lstStyle/>
          <a:p>
            <a:pPr marL="285750" indent="-285750" algn="l">
              <a:buClr>
                <a:srgbClr val="98CC0F"/>
              </a:buClr>
              <a:buFont typeface="Wingdings" charset="2"/>
              <a:buChar char=""/>
            </a:pPr>
            <a:r>
              <a:rPr lang="en-US" sz="1600" b="1" dirty="0">
                <a:solidFill>
                  <a:srgbClr val="99CC0F"/>
                </a:solidFill>
                <a:latin typeface="Lucida Grande CE"/>
                <a:cs typeface="Lucida Grande CE"/>
              </a:rPr>
              <a:t>farming </a:t>
            </a:r>
            <a:r>
              <a:rPr lang="en-US" sz="1600" b="1" dirty="0">
                <a:solidFill>
                  <a:srgbClr val="3366FF"/>
                </a:solidFill>
                <a:latin typeface="Lucida Grande CE"/>
                <a:cs typeface="Lucida Grande CE"/>
              </a:rPr>
              <a:t>4.0</a:t>
            </a:r>
            <a:r>
              <a:rPr lang="de-DE" sz="1600" dirty="0">
                <a:latin typeface="Lucida Grande CE"/>
                <a:cs typeface="Lucida Grande CE"/>
              </a:rPr>
              <a:t> </a:t>
            </a:r>
            <a:r>
              <a:rPr lang="en-US" sz="1600" dirty="0" smtClean="0">
                <a:solidFill>
                  <a:srgbClr val="606060"/>
                </a:solidFill>
                <a:latin typeface="Corbel"/>
                <a:cs typeface="Corbel"/>
              </a:rPr>
              <a:t>SDK provides general and fundamental components as open source</a:t>
            </a:r>
            <a:endParaRPr lang="en-US" sz="1600" dirty="0">
              <a:solidFill>
                <a:srgbClr val="606060"/>
              </a:solidFill>
              <a:latin typeface="Corbel"/>
              <a:cs typeface="Corbel"/>
            </a:endParaRPr>
          </a:p>
        </p:txBody>
      </p:sp>
      <p:sp>
        <p:nvSpPr>
          <p:cNvPr id="12" name="Rechteck 11"/>
          <p:cNvSpPr/>
          <p:nvPr/>
        </p:nvSpPr>
        <p:spPr>
          <a:xfrm>
            <a:off x="565727" y="4257473"/>
            <a:ext cx="5352473" cy="830997"/>
          </a:xfrm>
          <a:prstGeom prst="rect">
            <a:avLst/>
          </a:prstGeom>
        </p:spPr>
        <p:txBody>
          <a:bodyPr wrap="square">
            <a:spAutoFit/>
          </a:bodyPr>
          <a:lstStyle/>
          <a:p>
            <a:pPr marL="285750" indent="-285750" algn="l">
              <a:buClr>
                <a:srgbClr val="98CC0F"/>
              </a:buClr>
              <a:buFont typeface="Wingdings" charset="2"/>
              <a:buChar char=""/>
            </a:pPr>
            <a:r>
              <a:rPr lang="en-US" sz="1600" b="1" dirty="0">
                <a:solidFill>
                  <a:srgbClr val="99CC0F"/>
                </a:solidFill>
                <a:latin typeface="Lucida Grande CE"/>
                <a:cs typeface="Lucida Grande CE"/>
              </a:rPr>
              <a:t>farming </a:t>
            </a:r>
            <a:r>
              <a:rPr lang="en-US" sz="1600" b="1" dirty="0">
                <a:solidFill>
                  <a:srgbClr val="3366FF"/>
                </a:solidFill>
                <a:latin typeface="Lucida Grande CE"/>
                <a:cs typeface="Lucida Grande CE"/>
              </a:rPr>
              <a:t>4.0</a:t>
            </a:r>
            <a:r>
              <a:rPr lang="de-DE" sz="1600" dirty="0">
                <a:latin typeface="Lucida Grande CE"/>
                <a:cs typeface="Lucida Grande CE"/>
              </a:rPr>
              <a:t> </a:t>
            </a:r>
            <a:r>
              <a:rPr lang="en-US" sz="1600" dirty="0" smtClean="0">
                <a:solidFill>
                  <a:srgbClr val="606060"/>
                </a:solidFill>
                <a:latin typeface="Corbel"/>
                <a:cs typeface="Corbel"/>
              </a:rPr>
              <a:t>documents </a:t>
            </a:r>
            <a:r>
              <a:rPr lang="en-US" sz="1600" dirty="0">
                <a:solidFill>
                  <a:srgbClr val="606060"/>
                </a:solidFill>
                <a:latin typeface="Corbel"/>
                <a:cs typeface="Corbel"/>
              </a:rPr>
              <a:t>(processes, scenarios, interfaces) provide excellent guidelines, e.g. who communicates with whom ,why, and with what tools </a:t>
            </a:r>
          </a:p>
        </p:txBody>
      </p:sp>
      <p:cxnSp>
        <p:nvCxnSpPr>
          <p:cNvPr id="3" name="Gerade Verbindung 2"/>
          <p:cNvCxnSpPr/>
          <p:nvPr/>
        </p:nvCxnSpPr>
        <p:spPr bwMode="auto">
          <a:xfrm>
            <a:off x="1384300" y="2819400"/>
            <a:ext cx="6438900" cy="0"/>
          </a:xfrm>
          <a:prstGeom prst="line">
            <a:avLst/>
          </a:prstGeom>
          <a:solidFill>
            <a:schemeClr val="accent1"/>
          </a:solidFill>
          <a:ln w="9525" cap="flat" cmpd="sng" algn="ctr">
            <a:solidFill>
              <a:srgbClr val="98CC0F"/>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347643368"/>
      </p:ext>
    </p:extLst>
  </p:cSld>
  <p:clrMapOvr>
    <a:masterClrMapping/>
  </p:clrMapOvr>
  <p:transition xmlns:p14="http://schemas.microsoft.com/office/powerpoint/2010/main" spd="slow">
    <p:random/>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39186" y="551135"/>
            <a:ext cx="8474075"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000">
                <a:solidFill>
                  <a:srgbClr val="A0A0A0"/>
                </a:solidFill>
                <a:latin typeface="+mj-lt"/>
                <a:ea typeface="ＭＳ Ｐゴシック" pitchFamily="-112" charset="-128"/>
                <a:cs typeface="ＭＳ Ｐゴシック" pitchFamily="-112" charset="-128"/>
              </a:defRPr>
            </a:lvl1pPr>
            <a:lvl2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2pPr>
            <a:lvl3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3pPr>
            <a:lvl4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4pPr>
            <a:lvl5pPr algn="l" rtl="0" eaLnBrk="0" fontAlgn="base" hangingPunct="0">
              <a:lnSpc>
                <a:spcPct val="90000"/>
              </a:lnSpc>
              <a:spcBef>
                <a:spcPct val="0"/>
              </a:spcBef>
              <a:spcAft>
                <a:spcPct val="0"/>
              </a:spcAft>
              <a:defRPr sz="2000">
                <a:solidFill>
                  <a:srgbClr val="A0A0A0"/>
                </a:solidFill>
                <a:latin typeface="Arial" pitchFamily="-112" charset="0"/>
                <a:ea typeface="ＭＳ Ｐゴシック" pitchFamily="-112" charset="-128"/>
                <a:cs typeface="ＭＳ Ｐゴシック" pitchFamily="-112" charset="-128"/>
              </a:defRPr>
            </a:lvl5pPr>
            <a:lvl6pPr marL="457200" algn="l" rtl="0" fontAlgn="base">
              <a:spcBef>
                <a:spcPct val="0"/>
              </a:spcBef>
              <a:spcAft>
                <a:spcPct val="0"/>
              </a:spcAft>
              <a:defRPr sz="2000">
                <a:solidFill>
                  <a:srgbClr val="A0A0A0"/>
                </a:solidFill>
                <a:latin typeface="Arial" pitchFamily="-112" charset="0"/>
              </a:defRPr>
            </a:lvl6pPr>
            <a:lvl7pPr marL="914400" algn="l" rtl="0" fontAlgn="base">
              <a:spcBef>
                <a:spcPct val="0"/>
              </a:spcBef>
              <a:spcAft>
                <a:spcPct val="0"/>
              </a:spcAft>
              <a:defRPr sz="2000">
                <a:solidFill>
                  <a:srgbClr val="A0A0A0"/>
                </a:solidFill>
                <a:latin typeface="Arial" pitchFamily="-112" charset="0"/>
              </a:defRPr>
            </a:lvl7pPr>
            <a:lvl8pPr marL="1371600" algn="l" rtl="0" fontAlgn="base">
              <a:spcBef>
                <a:spcPct val="0"/>
              </a:spcBef>
              <a:spcAft>
                <a:spcPct val="0"/>
              </a:spcAft>
              <a:defRPr sz="2000">
                <a:solidFill>
                  <a:srgbClr val="A0A0A0"/>
                </a:solidFill>
                <a:latin typeface="Arial" pitchFamily="-112" charset="0"/>
              </a:defRPr>
            </a:lvl8pPr>
            <a:lvl9pPr marL="1828800" algn="l" rtl="0" fontAlgn="base">
              <a:spcBef>
                <a:spcPct val="0"/>
              </a:spcBef>
              <a:spcAft>
                <a:spcPct val="0"/>
              </a:spcAft>
              <a:defRPr sz="2000">
                <a:solidFill>
                  <a:srgbClr val="A0A0A0"/>
                </a:solidFill>
                <a:latin typeface="Arial" pitchFamily="-112" charset="0"/>
              </a:defRPr>
            </a:lvl9pPr>
          </a:lstStyle>
          <a:p>
            <a:r>
              <a:rPr lang="en-US" smtClean="0">
                <a:solidFill>
                  <a:srgbClr val="606060"/>
                </a:solidFill>
                <a:latin typeface="Corbel"/>
                <a:cs typeface="Corbel"/>
              </a:rPr>
              <a:t>Thank you, questions are welcome!</a:t>
            </a:r>
            <a:endParaRPr lang="en-US" dirty="0">
              <a:solidFill>
                <a:srgbClr val="606060"/>
              </a:solidFill>
              <a:latin typeface="Corbel"/>
              <a:cs typeface="Corbel"/>
            </a:endParaRPr>
          </a:p>
        </p:txBody>
      </p:sp>
      <p:grpSp>
        <p:nvGrpSpPr>
          <p:cNvPr id="13" name="Gruppierung 12"/>
          <p:cNvGrpSpPr/>
          <p:nvPr/>
        </p:nvGrpSpPr>
        <p:grpSpPr>
          <a:xfrm>
            <a:off x="1219200" y="2057400"/>
            <a:ext cx="6237287" cy="3208338"/>
            <a:chOff x="1219200" y="2057400"/>
            <a:chExt cx="6237287" cy="3208338"/>
          </a:xfrm>
          <a:scene3d>
            <a:camera prst="perspectiveLeft"/>
            <a:lightRig rig="threePt" dir="t"/>
          </a:scene3d>
        </p:grpSpPr>
        <p:grpSp>
          <p:nvGrpSpPr>
            <p:cNvPr id="14" name="Gruppierung 7"/>
            <p:cNvGrpSpPr/>
            <p:nvPr/>
          </p:nvGrpSpPr>
          <p:grpSpPr>
            <a:xfrm>
              <a:off x="1219200" y="2057400"/>
              <a:ext cx="6237287" cy="3208338"/>
              <a:chOff x="1458913" y="2057400"/>
              <a:chExt cx="6237287" cy="3208338"/>
            </a:xfrm>
          </p:grpSpPr>
          <p:sp>
            <p:nvSpPr>
              <p:cNvPr id="16" name="Rectangle 4"/>
              <p:cNvSpPr>
                <a:spLocks noChangeArrowheads="1"/>
              </p:cNvSpPr>
              <p:nvPr/>
            </p:nvSpPr>
            <p:spPr bwMode="auto">
              <a:xfrm>
                <a:off x="1458913" y="2057400"/>
                <a:ext cx="6237287" cy="3208338"/>
              </a:xfrm>
              <a:prstGeom prst="rect">
                <a:avLst/>
              </a:prstGeom>
              <a:solidFill>
                <a:schemeClr val="bg1"/>
              </a:solidFill>
              <a:ln w="15875" cap="flat" cmpd="sng" algn="ctr">
                <a:solidFill>
                  <a:srgbClr val="C6C6C6"/>
                </a:solidFill>
                <a:prstDash val="solid"/>
                <a:miter lim="800000"/>
                <a:headEnd type="none" w="med" len="med"/>
                <a:tailEnd type="none" w="med" len="med"/>
              </a:ln>
              <a:effectLst>
                <a:outerShdw blurRad="177800" dist="190500" dir="2700000" algn="ctr" rotWithShape="0">
                  <a:schemeClr val="bg2">
                    <a:alpha val="50000"/>
                  </a:schemeClr>
                </a:outerShdw>
              </a:effectLst>
            </p:spPr>
            <p:txBody>
              <a:bodyPr wrap="none" anchor="ctr">
                <a:prstTxWarp prst="textNoShape">
                  <a:avLst/>
                </a:prstTxWarp>
              </a:bodyPr>
              <a:lstStyle/>
              <a:p>
                <a:pPr>
                  <a:defRPr/>
                </a:pPr>
                <a:endParaRPr lang="de-DE">
                  <a:solidFill>
                    <a:srgbClr val="262626"/>
                  </a:solidFill>
                  <a:latin typeface="Corbel"/>
                  <a:ea typeface="ＭＳ Ｐゴシック" pitchFamily="-112" charset="-128"/>
                  <a:cs typeface="Corbel"/>
                </a:endParaRPr>
              </a:p>
            </p:txBody>
          </p:sp>
          <p:sp>
            <p:nvSpPr>
              <p:cNvPr id="17" name="Rectangle 5"/>
              <p:cNvSpPr>
                <a:spLocks noChangeArrowheads="1"/>
              </p:cNvSpPr>
              <p:nvPr/>
            </p:nvSpPr>
            <p:spPr bwMode="auto">
              <a:xfrm>
                <a:off x="1630363" y="3178175"/>
                <a:ext cx="3248286" cy="1815882"/>
              </a:xfrm>
              <a:prstGeom prst="rect">
                <a:avLst/>
              </a:prstGeom>
              <a:noFill/>
              <a:ln w="9525">
                <a:noFill/>
                <a:miter lim="800000"/>
                <a:headEnd/>
                <a:tailEnd/>
              </a:ln>
            </p:spPr>
            <p:txBody>
              <a:bodyPr wrap="none">
                <a:prstTxWarp prst="textNoShape">
                  <a:avLst/>
                </a:prstTxWarp>
                <a:spAutoFit/>
              </a:bodyPr>
              <a:lstStyle/>
              <a:p>
                <a:pPr algn="l">
                  <a:defRPr/>
                </a:pPr>
                <a:r>
                  <a:rPr lang="en-US" sz="1600" i="1" dirty="0" smtClean="0">
                    <a:solidFill>
                      <a:srgbClr val="262626"/>
                    </a:solidFill>
                    <a:latin typeface="Corbel"/>
                    <a:ea typeface="ＭＳ Ｐゴシック" pitchFamily="-112" charset="-128"/>
                    <a:cs typeface="Corbel"/>
                  </a:rPr>
                  <a:t>Address:</a:t>
                </a:r>
                <a:endParaRPr lang="en-US" sz="1600" i="1" dirty="0">
                  <a:solidFill>
                    <a:srgbClr val="262626"/>
                  </a:solidFill>
                  <a:latin typeface="Corbel"/>
                  <a:ea typeface="ＭＳ Ｐゴシック" pitchFamily="-112" charset="-128"/>
                  <a:cs typeface="Corbel"/>
                </a:endParaRPr>
              </a:p>
              <a:p>
                <a:pPr algn="l">
                  <a:defRPr/>
                </a:pPr>
                <a:r>
                  <a:rPr lang="en-US" sz="1600" i="1" dirty="0">
                    <a:solidFill>
                      <a:srgbClr val="262626"/>
                    </a:solidFill>
                    <a:latin typeface="Corbel"/>
                    <a:ea typeface="ＭＳ Ｐゴシック" pitchFamily="-112" charset="-128"/>
                    <a:cs typeface="Corbel"/>
                  </a:rPr>
                  <a:t>Prof. </a:t>
                </a:r>
                <a:r>
                  <a:rPr lang="en-US" sz="1600" i="1" dirty="0" smtClean="0">
                    <a:solidFill>
                      <a:srgbClr val="262626"/>
                    </a:solidFill>
                    <a:latin typeface="Corbel"/>
                    <a:ea typeface="ＭＳ Ｐゴシック" pitchFamily="-112" charset="-128"/>
                    <a:cs typeface="Corbel"/>
                  </a:rPr>
                  <a:t>Dr. Prof. </a:t>
                </a:r>
                <a:r>
                  <a:rPr lang="en-US" sz="1600" i="1" dirty="0" err="1" smtClean="0">
                    <a:solidFill>
                      <a:srgbClr val="262626"/>
                    </a:solidFill>
                    <a:latin typeface="Corbel"/>
                    <a:ea typeface="ＭＳ Ｐゴシック" pitchFamily="-112" charset="-128"/>
                    <a:cs typeface="Corbel"/>
                  </a:rPr>
                  <a:t>h.c</a:t>
                </a:r>
                <a:r>
                  <a:rPr lang="en-US" sz="1600" i="1" dirty="0" smtClean="0">
                    <a:solidFill>
                      <a:srgbClr val="262626"/>
                    </a:solidFill>
                    <a:latin typeface="Corbel"/>
                    <a:ea typeface="ＭＳ Ｐゴシック" pitchFamily="-112" charset="-128"/>
                    <a:cs typeface="Corbel"/>
                  </a:rPr>
                  <a:t>. </a:t>
                </a:r>
                <a:r>
                  <a:rPr lang="de-DE" sz="1600" i="1" dirty="0" smtClean="0">
                    <a:solidFill>
                      <a:srgbClr val="262626"/>
                    </a:solidFill>
                    <a:latin typeface="Corbel"/>
                    <a:ea typeface="ＭＳ Ｐゴシック" pitchFamily="-112" charset="-128"/>
                    <a:cs typeface="Corbel"/>
                  </a:rPr>
                  <a:t>Andreas </a:t>
                </a:r>
                <a:r>
                  <a:rPr lang="en-US" sz="1600" i="1" dirty="0" smtClean="0">
                    <a:solidFill>
                      <a:srgbClr val="262626"/>
                    </a:solidFill>
                    <a:latin typeface="Corbel"/>
                    <a:ea typeface="ＭＳ Ｐゴシック" pitchFamily="-112" charset="-128"/>
                    <a:cs typeface="Corbel"/>
                  </a:rPr>
                  <a:t>Dengel</a:t>
                </a:r>
                <a:endParaRPr lang="en-US" sz="1600" i="1" dirty="0">
                  <a:solidFill>
                    <a:srgbClr val="262626"/>
                  </a:solidFill>
                  <a:latin typeface="Corbel"/>
                  <a:ea typeface="ＭＳ Ｐゴシック" pitchFamily="-112" charset="-128"/>
                  <a:cs typeface="Corbel"/>
                </a:endParaRPr>
              </a:p>
              <a:p>
                <a:pPr algn="l">
                  <a:defRPr/>
                </a:pPr>
                <a:r>
                  <a:rPr lang="en-US" sz="1600" i="1" dirty="0">
                    <a:solidFill>
                      <a:srgbClr val="262626"/>
                    </a:solidFill>
                    <a:latin typeface="Corbel"/>
                    <a:ea typeface="ＭＳ Ｐゴシック" pitchFamily="-112" charset="-128"/>
                    <a:cs typeface="Corbel"/>
                  </a:rPr>
                  <a:t>DFKI GmbH</a:t>
                </a:r>
              </a:p>
              <a:p>
                <a:pPr algn="l">
                  <a:defRPr/>
                </a:pPr>
                <a:r>
                  <a:rPr lang="en-US" sz="1600" i="1" dirty="0">
                    <a:solidFill>
                      <a:srgbClr val="262626"/>
                    </a:solidFill>
                    <a:latin typeface="Corbel"/>
                    <a:ea typeface="ＭＳ Ｐゴシック" pitchFamily="-112" charset="-128"/>
                    <a:cs typeface="Corbel"/>
                  </a:rPr>
                  <a:t>P.O. Box 2080</a:t>
                </a:r>
              </a:p>
              <a:p>
                <a:pPr algn="l">
                  <a:defRPr/>
                </a:pPr>
                <a:r>
                  <a:rPr lang="en-US" sz="1600" i="1" dirty="0">
                    <a:solidFill>
                      <a:srgbClr val="262626"/>
                    </a:solidFill>
                    <a:latin typeface="Corbel"/>
                    <a:ea typeface="ＭＳ Ｐゴシック" pitchFamily="-112" charset="-128"/>
                    <a:cs typeface="Corbel"/>
                  </a:rPr>
                  <a:t>D-67608 Kaiserslautern</a:t>
                </a:r>
              </a:p>
              <a:p>
                <a:pPr algn="l">
                  <a:defRPr/>
                </a:pPr>
                <a:r>
                  <a:rPr lang="en-US" sz="1600" i="1" dirty="0">
                    <a:solidFill>
                      <a:srgbClr val="262626"/>
                    </a:solidFill>
                    <a:latin typeface="Corbel"/>
                    <a:ea typeface="ＭＳ Ｐゴシック" pitchFamily="-112" charset="-128"/>
                    <a:cs typeface="Corbel"/>
                  </a:rPr>
                  <a:t>email: </a:t>
                </a:r>
                <a:r>
                  <a:rPr lang="de-DE" sz="1600" i="1" dirty="0" err="1">
                    <a:solidFill>
                      <a:srgbClr val="262626"/>
                    </a:solidFill>
                    <a:latin typeface="Corbel"/>
                    <a:ea typeface="ＭＳ Ｐゴシック" pitchFamily="-112" charset="-128"/>
                    <a:cs typeface="Corbel"/>
                  </a:rPr>
                  <a:t>andreas</a:t>
                </a:r>
                <a:r>
                  <a:rPr lang="en-US" sz="1600" i="1" dirty="0">
                    <a:solidFill>
                      <a:srgbClr val="262626"/>
                    </a:solidFill>
                    <a:latin typeface="Corbel"/>
                    <a:ea typeface="ＭＳ Ｐゴシック" pitchFamily="-112" charset="-128"/>
                    <a:cs typeface="Corbel"/>
                  </a:rPr>
                  <a:t>.</a:t>
                </a:r>
                <a:r>
                  <a:rPr lang="en-US" sz="1600" i="1" dirty="0" err="1">
                    <a:solidFill>
                      <a:srgbClr val="262626"/>
                    </a:solidFill>
                    <a:latin typeface="Corbel"/>
                    <a:ea typeface="ＭＳ Ｐゴシック" pitchFamily="-112" charset="-128"/>
                    <a:cs typeface="Corbel"/>
                  </a:rPr>
                  <a:t>dengel@dfki.de</a:t>
                </a:r>
                <a:endParaRPr lang="en-US" sz="1600" i="1" dirty="0">
                  <a:solidFill>
                    <a:srgbClr val="262626"/>
                  </a:solidFill>
                  <a:latin typeface="Corbel"/>
                  <a:ea typeface="ＭＳ Ｐゴシック" pitchFamily="-112" charset="-128"/>
                  <a:cs typeface="Corbel"/>
                </a:endParaRPr>
              </a:p>
              <a:p>
                <a:pPr algn="l">
                  <a:defRPr/>
                </a:pPr>
                <a:r>
                  <a:rPr lang="en-US" sz="1600" i="1" dirty="0">
                    <a:solidFill>
                      <a:srgbClr val="262626"/>
                    </a:solidFill>
                    <a:latin typeface="Corbel"/>
                    <a:ea typeface="ＭＳ Ｐゴシック" pitchFamily="-112" charset="-128"/>
                    <a:cs typeface="Corbel"/>
                  </a:rPr>
                  <a:t>http://</a:t>
                </a:r>
                <a:r>
                  <a:rPr lang="en-US" sz="1600" i="1" dirty="0" err="1">
                    <a:solidFill>
                      <a:srgbClr val="262626"/>
                    </a:solidFill>
                    <a:latin typeface="Corbel"/>
                    <a:ea typeface="ＭＳ Ｐゴシック" pitchFamily="-112" charset="-128"/>
                    <a:cs typeface="Corbel"/>
                  </a:rPr>
                  <a:t>www.dfki.de</a:t>
                </a:r>
                <a:r>
                  <a:rPr lang="en-US" sz="1600" i="1" dirty="0" smtClean="0">
                    <a:solidFill>
                      <a:srgbClr val="262626"/>
                    </a:solidFill>
                    <a:latin typeface="Corbel"/>
                    <a:ea typeface="ＭＳ Ｐゴシック" pitchFamily="-112" charset="-128"/>
                    <a:cs typeface="Corbel"/>
                  </a:rPr>
                  <a:t>/~</a:t>
                </a:r>
                <a:r>
                  <a:rPr lang="en-US" sz="1600" i="1" dirty="0" err="1" smtClean="0">
                    <a:solidFill>
                      <a:srgbClr val="262626"/>
                    </a:solidFill>
                    <a:latin typeface="Corbel"/>
                    <a:ea typeface="ＭＳ Ｐゴシック" pitchFamily="-112" charset="-128"/>
                    <a:cs typeface="Corbel"/>
                  </a:rPr>
                  <a:t>dengel</a:t>
                </a:r>
                <a:endParaRPr lang="en-US" sz="1600" i="1" dirty="0">
                  <a:solidFill>
                    <a:srgbClr val="262626"/>
                  </a:solidFill>
                  <a:latin typeface="Corbel"/>
                  <a:ea typeface="ＭＳ Ｐゴシック" pitchFamily="-112" charset="-128"/>
                  <a:cs typeface="Corbel"/>
                </a:endParaRPr>
              </a:p>
            </p:txBody>
          </p:sp>
          <p:pic>
            <p:nvPicPr>
              <p:cNvPr id="18" name="Picture 20"/>
              <p:cNvPicPr>
                <a:picLocks noChangeAspect="1" noChangeArrowheads="1"/>
              </p:cNvPicPr>
              <p:nvPr/>
            </p:nvPicPr>
            <p:blipFill>
              <a:blip r:embed="rId3"/>
              <a:srcRect/>
              <a:stretch>
                <a:fillRect/>
              </a:stretch>
            </p:blipFill>
            <p:spPr bwMode="auto">
              <a:xfrm>
                <a:off x="1657728" y="2291975"/>
                <a:ext cx="1589109" cy="621183"/>
              </a:xfrm>
              <a:prstGeom prst="rect">
                <a:avLst/>
              </a:prstGeom>
              <a:noFill/>
              <a:ln w="9525">
                <a:solidFill>
                  <a:schemeClr val="bg2"/>
                </a:solidFill>
                <a:miter lim="800000"/>
                <a:headEnd/>
                <a:tailEnd/>
              </a:ln>
              <a:effectLst>
                <a:outerShdw blurRad="63500" dist="38099" dir="2700000" algn="ctr" rotWithShape="0">
                  <a:srgbClr val="000000">
                    <a:alpha val="74998"/>
                  </a:srgbClr>
                </a:outerShdw>
              </a:effectLst>
              <a:sp3d>
                <a:bevelT/>
              </a:sp3d>
            </p:spPr>
          </p:pic>
        </p:grpSp>
        <p:pic>
          <p:nvPicPr>
            <p:cNvPr id="15" name="Bild 14" descr="PortraitAD-2011Balkon.jp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b="5028"/>
            <a:stretch/>
          </p:blipFill>
          <p:spPr>
            <a:xfrm>
              <a:off x="5930899" y="2352576"/>
              <a:ext cx="1063837" cy="1298674"/>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37167235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466725"/>
            <a:ext cx="8474075" cy="457200"/>
          </a:xfrm>
        </p:spPr>
        <p:txBody>
          <a:bodyPr bIns="0" anchor="ctr"/>
          <a:lstStyle/>
          <a:p>
            <a:pPr eaLnBrk="1" hangingPunct="1"/>
            <a:r>
              <a:rPr lang="en-GB" dirty="0" smtClean="0">
                <a:solidFill>
                  <a:srgbClr val="606060"/>
                </a:solidFill>
                <a:latin typeface="Corbel"/>
                <a:ea typeface="ＭＳ Ｐゴシック" charset="-128"/>
                <a:cs typeface="Corbel"/>
              </a:rPr>
              <a:t>In crop production there is whole bunch of relevant questions having a space-time relationship that have to be answered for making decisions</a:t>
            </a:r>
            <a:endParaRPr lang="en-GB" dirty="0">
              <a:solidFill>
                <a:srgbClr val="606060"/>
              </a:solidFill>
              <a:latin typeface="Corbel"/>
              <a:ea typeface="ＭＳ Ｐゴシック" charset="-128"/>
              <a:cs typeface="Corbel"/>
            </a:endParaRPr>
          </a:p>
        </p:txBody>
      </p:sp>
      <p:pic>
        <p:nvPicPr>
          <p:cNvPr id="27" name="Bild 26" descr="Bildschirmfoto 2011-05-20 um 15.15.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884310"/>
            <a:ext cx="2222500" cy="28941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8" name="Wolkenförmige Legende 27"/>
          <p:cNvSpPr/>
          <p:nvPr/>
        </p:nvSpPr>
        <p:spPr bwMode="auto">
          <a:xfrm>
            <a:off x="2692400" y="1339850"/>
            <a:ext cx="3340100" cy="844550"/>
          </a:xfrm>
          <a:prstGeom prst="cloudCallout">
            <a:avLst>
              <a:gd name="adj1" fmla="val -79705"/>
              <a:gd name="adj2" fmla="val 177479"/>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lIns="0" rIns="0"/>
          <a:lstStyle/>
          <a:p>
            <a:pPr>
              <a:defRPr/>
            </a:pPr>
            <a:r>
              <a:rPr lang="en-US" sz="1400" dirty="0" smtClean="0">
                <a:solidFill>
                  <a:srgbClr val="606060"/>
                </a:solidFill>
                <a:latin typeface="Corbel"/>
                <a:cs typeface="Corbel"/>
              </a:rPr>
              <a:t>     When </a:t>
            </a:r>
            <a:r>
              <a:rPr lang="en-US" sz="1400" dirty="0">
                <a:solidFill>
                  <a:srgbClr val="606060"/>
                </a:solidFill>
                <a:latin typeface="Corbel"/>
                <a:cs typeface="Corbel"/>
              </a:rPr>
              <a:t>should </a:t>
            </a:r>
            <a:r>
              <a:rPr lang="en-US" sz="1400" dirty="0" smtClean="0">
                <a:solidFill>
                  <a:srgbClr val="606060"/>
                </a:solidFill>
                <a:latin typeface="Corbel"/>
                <a:cs typeface="Corbel"/>
              </a:rPr>
              <a:t>we apply what</a:t>
            </a:r>
          </a:p>
          <a:p>
            <a:pPr>
              <a:defRPr/>
            </a:pPr>
            <a:r>
              <a:rPr lang="en-US" sz="1400" dirty="0" smtClean="0">
                <a:solidFill>
                  <a:srgbClr val="606060"/>
                </a:solidFill>
                <a:latin typeface="Corbel"/>
                <a:cs typeface="Corbel"/>
              </a:rPr>
              <a:t>kind of fertilizer  and </a:t>
            </a:r>
            <a:r>
              <a:rPr lang="en-US" sz="1400" dirty="0">
                <a:solidFill>
                  <a:srgbClr val="606060"/>
                </a:solidFill>
                <a:latin typeface="Corbel"/>
                <a:cs typeface="Corbel"/>
              </a:rPr>
              <a:t>to which dose</a:t>
            </a:r>
            <a:r>
              <a:rPr lang="de-DE" sz="1400" dirty="0" smtClean="0">
                <a:solidFill>
                  <a:srgbClr val="606060"/>
                </a:solidFill>
                <a:latin typeface="Corbel"/>
                <a:cs typeface="Corbel"/>
              </a:rPr>
              <a:t>?</a:t>
            </a:r>
            <a:endParaRPr lang="de-DE" sz="1400" dirty="0">
              <a:solidFill>
                <a:srgbClr val="606060"/>
              </a:solidFill>
              <a:latin typeface="Corbel"/>
              <a:cs typeface="Corbel"/>
            </a:endParaRPr>
          </a:p>
        </p:txBody>
      </p:sp>
      <p:sp>
        <p:nvSpPr>
          <p:cNvPr id="29" name="Wolkenförmige Legende 28"/>
          <p:cNvSpPr/>
          <p:nvPr/>
        </p:nvSpPr>
        <p:spPr bwMode="auto">
          <a:xfrm>
            <a:off x="254000" y="1314450"/>
            <a:ext cx="2654300" cy="1060450"/>
          </a:xfrm>
          <a:prstGeom prst="cloudCallout">
            <a:avLst>
              <a:gd name="adj1" fmla="val -125"/>
              <a:gd name="adj2" fmla="val 13331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lIns="0" rIns="0"/>
          <a:lstStyle/>
          <a:p>
            <a:pPr marL="88900">
              <a:buClr>
                <a:srgbClr val="98CC0F"/>
              </a:buClr>
            </a:pPr>
            <a:r>
              <a:rPr lang="en-US" sz="1400" dirty="0" smtClean="0">
                <a:solidFill>
                  <a:srgbClr val="606060"/>
                </a:solidFill>
                <a:latin typeface="Corbel"/>
                <a:cs typeface="Corbel"/>
              </a:rPr>
              <a:t>         Which </a:t>
            </a:r>
            <a:r>
              <a:rPr lang="en-US" sz="1400" dirty="0">
                <a:solidFill>
                  <a:srgbClr val="606060"/>
                </a:solidFill>
                <a:latin typeface="Corbel"/>
                <a:cs typeface="Corbel"/>
              </a:rPr>
              <a:t>kind of </a:t>
            </a:r>
            <a:r>
              <a:rPr lang="en-US" sz="1400" dirty="0" smtClean="0">
                <a:solidFill>
                  <a:srgbClr val="606060"/>
                </a:solidFill>
                <a:latin typeface="Corbel"/>
                <a:cs typeface="Corbel"/>
              </a:rPr>
              <a:t>plant </a:t>
            </a:r>
            <a:r>
              <a:rPr lang="en-US" sz="1400" dirty="0">
                <a:solidFill>
                  <a:srgbClr val="606060"/>
                </a:solidFill>
                <a:latin typeface="Corbel"/>
                <a:cs typeface="Corbel"/>
              </a:rPr>
              <a:t>species </a:t>
            </a:r>
            <a:endParaRPr lang="en-US" sz="1400" dirty="0" smtClean="0">
              <a:solidFill>
                <a:srgbClr val="606060"/>
              </a:solidFill>
              <a:latin typeface="Corbel"/>
              <a:cs typeface="Corbel"/>
            </a:endParaRPr>
          </a:p>
          <a:p>
            <a:pPr marL="88900">
              <a:buClr>
                <a:srgbClr val="98CC0F"/>
              </a:buClr>
            </a:pPr>
            <a:r>
              <a:rPr lang="en-US" sz="1400" dirty="0" smtClean="0">
                <a:solidFill>
                  <a:srgbClr val="606060"/>
                </a:solidFill>
                <a:latin typeface="Corbel"/>
                <a:cs typeface="Corbel"/>
              </a:rPr>
              <a:t>     should we </a:t>
            </a:r>
            <a:r>
              <a:rPr lang="en-US" sz="1400" dirty="0">
                <a:solidFill>
                  <a:srgbClr val="606060"/>
                </a:solidFill>
                <a:latin typeface="Corbel"/>
                <a:cs typeface="Corbel"/>
              </a:rPr>
              <a:t>cultivate </a:t>
            </a:r>
            <a:endParaRPr lang="en-US" sz="1400" dirty="0" smtClean="0">
              <a:solidFill>
                <a:srgbClr val="606060"/>
              </a:solidFill>
              <a:latin typeface="Corbel"/>
              <a:cs typeface="Corbel"/>
            </a:endParaRPr>
          </a:p>
          <a:p>
            <a:pPr marL="88900">
              <a:buClr>
                <a:srgbClr val="98CC0F"/>
              </a:buClr>
            </a:pPr>
            <a:r>
              <a:rPr lang="en-US" sz="1400" dirty="0" smtClean="0">
                <a:solidFill>
                  <a:srgbClr val="606060"/>
                </a:solidFill>
                <a:latin typeface="Corbel"/>
                <a:cs typeface="Corbel"/>
              </a:rPr>
              <a:t>     at </a:t>
            </a:r>
            <a:r>
              <a:rPr lang="en-US" sz="1400" dirty="0">
                <a:solidFill>
                  <a:srgbClr val="606060"/>
                </a:solidFill>
                <a:latin typeface="Corbel"/>
                <a:cs typeface="Corbel"/>
              </a:rPr>
              <a:t>what location? </a:t>
            </a:r>
          </a:p>
        </p:txBody>
      </p:sp>
      <p:sp>
        <p:nvSpPr>
          <p:cNvPr id="31" name="Wolkenförmige Legende 30"/>
          <p:cNvSpPr/>
          <p:nvPr/>
        </p:nvSpPr>
        <p:spPr bwMode="auto">
          <a:xfrm>
            <a:off x="1778000" y="1930400"/>
            <a:ext cx="2451100" cy="1117600"/>
          </a:xfrm>
          <a:prstGeom prst="cloudCallout">
            <a:avLst>
              <a:gd name="adj1" fmla="val -44233"/>
              <a:gd name="adj2" fmla="val 67444"/>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lIns="0" rIns="0"/>
          <a:lstStyle/>
          <a:p>
            <a:pPr>
              <a:defRPr/>
            </a:pPr>
            <a:r>
              <a:rPr lang="en-US" sz="1400" dirty="0">
                <a:solidFill>
                  <a:srgbClr val="606060"/>
                </a:solidFill>
                <a:latin typeface="Corbel"/>
                <a:cs typeface="Corbel"/>
              </a:rPr>
              <a:t>How much </a:t>
            </a:r>
            <a:r>
              <a:rPr lang="en-US" sz="1400" dirty="0" smtClean="0">
                <a:solidFill>
                  <a:srgbClr val="606060"/>
                </a:solidFill>
                <a:latin typeface="Corbel"/>
                <a:cs typeface="Corbel"/>
              </a:rPr>
              <a:t>pesticides</a:t>
            </a:r>
          </a:p>
          <a:p>
            <a:pPr>
              <a:defRPr/>
            </a:pPr>
            <a:r>
              <a:rPr lang="en-US" sz="1400" dirty="0" smtClean="0">
                <a:solidFill>
                  <a:srgbClr val="606060"/>
                </a:solidFill>
                <a:latin typeface="Corbel"/>
                <a:cs typeface="Corbel"/>
              </a:rPr>
              <a:t>       should </a:t>
            </a:r>
            <a:r>
              <a:rPr lang="en-US" sz="1400" dirty="0">
                <a:solidFill>
                  <a:srgbClr val="606060"/>
                </a:solidFill>
                <a:latin typeface="Corbel"/>
                <a:cs typeface="Corbel"/>
              </a:rPr>
              <a:t>we </a:t>
            </a:r>
            <a:r>
              <a:rPr lang="en-US" sz="1400" dirty="0" smtClean="0">
                <a:solidFill>
                  <a:srgbClr val="606060"/>
                </a:solidFill>
                <a:latin typeface="Corbel"/>
                <a:cs typeface="Corbel"/>
              </a:rPr>
              <a:t>apply at</a:t>
            </a:r>
          </a:p>
          <a:p>
            <a:pPr>
              <a:defRPr/>
            </a:pPr>
            <a:r>
              <a:rPr lang="en-US" sz="1400" dirty="0" smtClean="0">
                <a:solidFill>
                  <a:srgbClr val="606060"/>
                </a:solidFill>
                <a:latin typeface="Corbel"/>
                <a:cs typeface="Corbel"/>
              </a:rPr>
              <a:t>what </a:t>
            </a:r>
            <a:r>
              <a:rPr lang="de-DE" sz="1400" dirty="0" smtClean="0">
                <a:solidFill>
                  <a:srgbClr val="606060"/>
                </a:solidFill>
                <a:latin typeface="Corbel"/>
                <a:cs typeface="Corbel"/>
              </a:rPr>
              <a:t>time?</a:t>
            </a:r>
            <a:endParaRPr lang="de-DE" sz="1400" dirty="0">
              <a:solidFill>
                <a:srgbClr val="606060"/>
              </a:solidFill>
              <a:latin typeface="Corbel"/>
              <a:cs typeface="Corbel"/>
            </a:endParaRPr>
          </a:p>
        </p:txBody>
      </p:sp>
      <p:sp>
        <p:nvSpPr>
          <p:cNvPr id="32" name="Wolkenförmige Legende 31"/>
          <p:cNvSpPr/>
          <p:nvPr/>
        </p:nvSpPr>
        <p:spPr bwMode="auto">
          <a:xfrm>
            <a:off x="3870722" y="1917700"/>
            <a:ext cx="2244328" cy="882796"/>
          </a:xfrm>
          <a:prstGeom prst="cloudCallout">
            <a:avLst>
              <a:gd name="adj1" fmla="val -117453"/>
              <a:gd name="adj2" fmla="val 111779"/>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lIns="0" rIns="0"/>
          <a:lstStyle/>
          <a:p>
            <a:pPr>
              <a:defRPr/>
            </a:pPr>
            <a:r>
              <a:rPr lang="en-US" sz="1400" dirty="0">
                <a:solidFill>
                  <a:srgbClr val="606060"/>
                </a:solidFill>
                <a:latin typeface="Corbel"/>
                <a:cs typeface="Corbel"/>
              </a:rPr>
              <a:t>When is the </a:t>
            </a:r>
            <a:r>
              <a:rPr lang="en-US" sz="1400" dirty="0" smtClean="0">
                <a:solidFill>
                  <a:srgbClr val="606060"/>
                </a:solidFill>
                <a:latin typeface="Corbel"/>
                <a:cs typeface="Corbel"/>
              </a:rPr>
              <a:t>best</a:t>
            </a:r>
          </a:p>
          <a:p>
            <a:pPr>
              <a:defRPr/>
            </a:pPr>
            <a:r>
              <a:rPr lang="en-US" sz="1400" dirty="0" smtClean="0">
                <a:solidFill>
                  <a:srgbClr val="606060"/>
                </a:solidFill>
                <a:latin typeface="Corbel"/>
                <a:cs typeface="Corbel"/>
              </a:rPr>
              <a:t>time </a:t>
            </a:r>
            <a:r>
              <a:rPr lang="en-US" sz="1400" dirty="0">
                <a:solidFill>
                  <a:srgbClr val="606060"/>
                </a:solidFill>
                <a:latin typeface="Corbel"/>
                <a:cs typeface="Corbel"/>
              </a:rPr>
              <a:t>for the harvest</a:t>
            </a:r>
            <a:r>
              <a:rPr lang="de-DE" sz="1400" dirty="0" smtClean="0">
                <a:solidFill>
                  <a:srgbClr val="606060"/>
                </a:solidFill>
                <a:latin typeface="Corbel"/>
                <a:cs typeface="Corbel"/>
              </a:rPr>
              <a:t>?</a:t>
            </a:r>
            <a:endParaRPr lang="de-DE" sz="1400" dirty="0">
              <a:solidFill>
                <a:srgbClr val="606060"/>
              </a:solidFill>
              <a:latin typeface="Corbel"/>
              <a:cs typeface="Corbel"/>
            </a:endParaRPr>
          </a:p>
        </p:txBody>
      </p:sp>
      <p:sp>
        <p:nvSpPr>
          <p:cNvPr id="33" name="Wolkenförmige Legende 32"/>
          <p:cNvSpPr/>
          <p:nvPr/>
        </p:nvSpPr>
        <p:spPr bwMode="auto">
          <a:xfrm>
            <a:off x="2962672" y="2492648"/>
            <a:ext cx="2758678" cy="847452"/>
          </a:xfrm>
          <a:prstGeom prst="cloudCallout">
            <a:avLst>
              <a:gd name="adj1" fmla="val -73497"/>
              <a:gd name="adj2" fmla="val 6717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none" lIns="0" rIns="0"/>
          <a:lstStyle/>
          <a:p>
            <a:pPr algn="ctr">
              <a:defRPr/>
            </a:pPr>
            <a:r>
              <a:rPr lang="en-US" sz="1400" smtClean="0">
                <a:solidFill>
                  <a:srgbClr val="606060"/>
                </a:solidFill>
                <a:latin typeface="Corbel"/>
                <a:cs typeface="Corbel"/>
              </a:rPr>
              <a:t>    What market prices</a:t>
            </a:r>
          </a:p>
          <a:p>
            <a:pPr algn="ctr">
              <a:defRPr/>
            </a:pPr>
            <a:r>
              <a:rPr lang="en-US" sz="1400" smtClean="0">
                <a:solidFill>
                  <a:srgbClr val="606060"/>
                </a:solidFill>
                <a:latin typeface="Corbel"/>
                <a:cs typeface="Corbel"/>
              </a:rPr>
              <a:t>    may we expect?</a:t>
            </a:r>
            <a:endParaRPr lang="en-US" sz="1400">
              <a:solidFill>
                <a:srgbClr val="606060"/>
              </a:solidFill>
              <a:latin typeface="Corbel"/>
              <a:cs typeface="Corbel"/>
            </a:endParaRPr>
          </a:p>
        </p:txBody>
      </p:sp>
      <p:grpSp>
        <p:nvGrpSpPr>
          <p:cNvPr id="35" name="Gruppierung 34"/>
          <p:cNvGrpSpPr/>
          <p:nvPr/>
        </p:nvGrpSpPr>
        <p:grpSpPr>
          <a:xfrm>
            <a:off x="2721680" y="3292980"/>
            <a:ext cx="5050426" cy="2685197"/>
            <a:chOff x="2298346" y="3535690"/>
            <a:chExt cx="5050426" cy="2685197"/>
          </a:xfrm>
        </p:grpSpPr>
        <p:sp>
          <p:nvSpPr>
            <p:cNvPr id="36" name="Pfeil nach unten 35"/>
            <p:cNvSpPr/>
            <p:nvPr/>
          </p:nvSpPr>
          <p:spPr bwMode="auto">
            <a:xfrm rot="10800000">
              <a:off x="5245100" y="5257928"/>
              <a:ext cx="1492250" cy="539622"/>
            </a:xfrm>
            <a:prstGeom prst="downArrow">
              <a:avLst>
                <a:gd name="adj1" fmla="val 69816"/>
                <a:gd name="adj2" fmla="val 52586"/>
              </a:avLst>
            </a:prstGeom>
            <a:solidFill>
              <a:srgbClr val="99CC0F"/>
            </a:solidFill>
            <a:ln w="9525" cap="flat" cmpd="sng" algn="ctr">
              <a:solidFill>
                <a:srgbClr val="D9D9D9"/>
              </a:solidFill>
              <a:prstDash val="solid"/>
              <a:round/>
              <a:headEnd type="none" w="med" len="med"/>
              <a:tailEnd type="none" w="med" len="med"/>
            </a:ln>
            <a:effectLst>
              <a:outerShdw blurRad="50800" dist="38100" dir="2700000" algn="br">
                <a:srgbClr val="000000">
                  <a:alpha val="43000"/>
                </a:srgbClr>
              </a:outerShdw>
            </a:effectLst>
            <a:scene3d>
              <a:camera prst="isometricTopUp">
                <a:rot lat="19476000" lon="18882001" rev="3612000"/>
              </a:camera>
              <a:lightRig rig="threePt" dir="t"/>
            </a:scene3d>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rbel"/>
                <a:cs typeface="Corbel"/>
              </a:endParaRPr>
            </a:p>
          </p:txBody>
        </p:sp>
        <p:grpSp>
          <p:nvGrpSpPr>
            <p:cNvPr id="37" name="Gruppierung 36"/>
            <p:cNvGrpSpPr/>
            <p:nvPr/>
          </p:nvGrpSpPr>
          <p:grpSpPr>
            <a:xfrm>
              <a:off x="2298346" y="3535690"/>
              <a:ext cx="2121254" cy="941060"/>
              <a:chOff x="2298346" y="3535690"/>
              <a:chExt cx="2121254" cy="941060"/>
            </a:xfrm>
          </p:grpSpPr>
          <p:sp>
            <p:nvSpPr>
              <p:cNvPr id="40" name="Pfeil nach unten 39"/>
              <p:cNvSpPr/>
              <p:nvPr/>
            </p:nvSpPr>
            <p:spPr bwMode="auto">
              <a:xfrm>
                <a:off x="2927350" y="3937128"/>
                <a:ext cx="1492250" cy="539622"/>
              </a:xfrm>
              <a:prstGeom prst="downArrow">
                <a:avLst>
                  <a:gd name="adj1" fmla="val 69816"/>
                  <a:gd name="adj2" fmla="val 52586"/>
                </a:avLst>
              </a:prstGeom>
              <a:solidFill>
                <a:srgbClr val="99CC0F"/>
              </a:solidFill>
              <a:ln w="9525" cap="flat" cmpd="sng" algn="ctr">
                <a:solidFill>
                  <a:srgbClr val="D9D9D9"/>
                </a:solidFill>
                <a:prstDash val="solid"/>
                <a:round/>
                <a:headEnd type="none" w="med" len="med"/>
                <a:tailEnd type="none" w="med" len="med"/>
              </a:ln>
              <a:effectLst>
                <a:outerShdw blurRad="50800" dist="38100" dir="2700000" algn="br">
                  <a:srgbClr val="000000">
                    <a:alpha val="43000"/>
                  </a:srgbClr>
                </a:outerShdw>
              </a:effectLst>
              <a:scene3d>
                <a:camera prst="isometricTopUp">
                  <a:rot lat="19476000" lon="18882001" rev="3612000"/>
                </a:camera>
                <a:lightRig rig="threePt" dir="t"/>
              </a:scene3d>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rbel"/>
                  <a:cs typeface="Corbel"/>
                </a:endParaRPr>
              </a:p>
            </p:txBody>
          </p:sp>
          <p:sp>
            <p:nvSpPr>
              <p:cNvPr id="41" name="Rechteck 40"/>
              <p:cNvSpPr/>
              <p:nvPr/>
            </p:nvSpPr>
            <p:spPr>
              <a:xfrm>
                <a:off x="2298346" y="3535690"/>
                <a:ext cx="1684926" cy="830997"/>
              </a:xfrm>
              <a:prstGeom prst="rect">
                <a:avLst/>
              </a:prstGeom>
              <a:scene3d>
                <a:camera prst="isometricTopUp">
                  <a:rot lat="19476000" lon="18882001" rev="3612000"/>
                </a:camera>
                <a:lightRig rig="threePt" dir="t"/>
              </a:scene3d>
            </p:spPr>
            <p:txBody>
              <a:bodyPr wrap="none">
                <a:spAutoFit/>
              </a:bodyPr>
              <a:lstStyle/>
              <a:p>
                <a:r>
                  <a:rPr lang="en-US" sz="2400" b="1" dirty="0" smtClean="0">
                    <a:solidFill>
                      <a:srgbClr val="3366FF"/>
                    </a:solidFill>
                    <a:latin typeface="Corbel"/>
                    <a:cs typeface="Corbel"/>
                  </a:rPr>
                  <a:t>Private</a:t>
                </a:r>
              </a:p>
              <a:p>
                <a:r>
                  <a:rPr lang="en-US" sz="2400" b="1" dirty="0" smtClean="0">
                    <a:solidFill>
                      <a:srgbClr val="3366FF"/>
                    </a:solidFill>
                    <a:latin typeface="Corbel"/>
                    <a:cs typeface="Corbel"/>
                  </a:rPr>
                  <a:t>Knowledge</a:t>
                </a:r>
                <a:endParaRPr lang="de-DE" sz="2400" dirty="0">
                  <a:solidFill>
                    <a:srgbClr val="3366FF"/>
                  </a:solidFill>
                  <a:latin typeface="Corbel"/>
                  <a:cs typeface="Corbel"/>
                </a:endParaRPr>
              </a:p>
            </p:txBody>
          </p:sp>
        </p:grpSp>
        <p:sp>
          <p:nvSpPr>
            <p:cNvPr id="39" name="Rechteck 38"/>
            <p:cNvSpPr/>
            <p:nvPr/>
          </p:nvSpPr>
          <p:spPr>
            <a:xfrm>
              <a:off x="5663846" y="5389890"/>
              <a:ext cx="1684926" cy="830997"/>
            </a:xfrm>
            <a:prstGeom prst="rect">
              <a:avLst/>
            </a:prstGeom>
            <a:scene3d>
              <a:camera prst="isometricTopUp">
                <a:rot lat="19476000" lon="18882001" rev="3612000"/>
              </a:camera>
              <a:lightRig rig="threePt" dir="t"/>
            </a:scene3d>
          </p:spPr>
          <p:txBody>
            <a:bodyPr wrap="none">
              <a:spAutoFit/>
            </a:bodyPr>
            <a:lstStyle/>
            <a:p>
              <a:r>
                <a:rPr lang="en-US" sz="2400" b="1" dirty="0" smtClean="0">
                  <a:solidFill>
                    <a:srgbClr val="3366FF"/>
                  </a:solidFill>
                  <a:latin typeface="Corbel"/>
                  <a:cs typeface="Corbel"/>
                </a:rPr>
                <a:t>Public</a:t>
              </a:r>
            </a:p>
            <a:p>
              <a:r>
                <a:rPr lang="en-US" sz="2400" b="1" dirty="0" smtClean="0">
                  <a:solidFill>
                    <a:srgbClr val="3366FF"/>
                  </a:solidFill>
                  <a:latin typeface="Corbel"/>
                  <a:cs typeface="Corbel"/>
                </a:rPr>
                <a:t>Knowledge</a:t>
              </a:r>
              <a:endParaRPr lang="de-DE" sz="2400" dirty="0">
                <a:solidFill>
                  <a:srgbClr val="3366FF"/>
                </a:solidFill>
                <a:latin typeface="Corbel"/>
                <a:cs typeface="Corbel"/>
              </a:endParaRPr>
            </a:p>
          </p:txBody>
        </p:sp>
      </p:grpSp>
      <p:grpSp>
        <p:nvGrpSpPr>
          <p:cNvPr id="46" name="Gruppierung 45"/>
          <p:cNvGrpSpPr/>
          <p:nvPr/>
        </p:nvGrpSpPr>
        <p:grpSpPr>
          <a:xfrm>
            <a:off x="1624680" y="2282612"/>
            <a:ext cx="6987581" cy="4029457"/>
            <a:chOff x="1201346" y="2525322"/>
            <a:chExt cx="6987581" cy="4029457"/>
          </a:xfrm>
        </p:grpSpPr>
        <p:grpSp>
          <p:nvGrpSpPr>
            <p:cNvPr id="47" name="Gruppierung 46"/>
            <p:cNvGrpSpPr/>
            <p:nvPr/>
          </p:nvGrpSpPr>
          <p:grpSpPr>
            <a:xfrm>
              <a:off x="2095500" y="3803650"/>
              <a:ext cx="5429250" cy="2159000"/>
              <a:chOff x="1917700" y="4152900"/>
              <a:chExt cx="5670550" cy="2159000"/>
            </a:xfrm>
            <a:effectLst>
              <a:glow rad="228600">
                <a:schemeClr val="accent1">
                  <a:alpha val="75000"/>
                </a:schemeClr>
              </a:glow>
              <a:outerShdw blurRad="50800" dist="38100" dir="5400000">
                <a:srgbClr val="000000">
                  <a:alpha val="43000"/>
                </a:srgbClr>
              </a:outerShdw>
            </a:effectLst>
            <a:scene3d>
              <a:camera prst="isometricTopUp">
                <a:rot lat="19476000" lon="18882001" rev="3612000"/>
              </a:camera>
              <a:lightRig rig="threePt" dir="t"/>
            </a:scene3d>
          </p:grpSpPr>
          <p:sp>
            <p:nvSpPr>
              <p:cNvPr id="52" name="Rechteck 51"/>
              <p:cNvSpPr/>
              <p:nvPr/>
            </p:nvSpPr>
            <p:spPr bwMode="auto">
              <a:xfrm>
                <a:off x="3829050" y="4152900"/>
                <a:ext cx="1860550" cy="1054100"/>
              </a:xfrm>
              <a:prstGeom prst="rect">
                <a:avLst/>
              </a:prstGeom>
              <a:solidFill>
                <a:srgbClr val="99CC0F"/>
              </a:solidFill>
              <a:ln w="9525" cap="flat" cmpd="sng" algn="ctr">
                <a:solidFill>
                  <a:srgbClr val="C0C0C0"/>
                </a:solidFill>
                <a:prstDash val="solid"/>
                <a:round/>
                <a:headEnd type="none" w="med" len="med"/>
                <a:tailEnd type="none" w="med" len="med"/>
              </a:ln>
              <a:effectLst>
                <a:outerShdw blurRad="50800" dist="38100" dir="2700000" algn="br">
                  <a:srgbClr val="000000">
                    <a:alpha val="43000"/>
                  </a:srgbClr>
                </a:outerShdw>
              </a:effectLst>
            </p:spPr>
            <p:txBody>
              <a:bodyPr vert="horz" wrap="square" lIns="91440" tIns="45720" rIns="91440" bIns="45720" numCol="1" rtlCol="0" anchor="ctr" anchorCtr="0" compatLnSpc="1">
                <a:prstTxWarp prst="textNoShape">
                  <a:avLst/>
                </a:prstTxWarp>
              </a:bodyPr>
              <a:lstStyle/>
              <a:p>
                <a:r>
                  <a:rPr lang="en-US" sz="2000" b="1" smtClean="0">
                    <a:solidFill>
                      <a:srgbClr val="FFFFFF"/>
                    </a:solidFill>
                    <a:latin typeface="Corbel"/>
                    <a:cs typeface="Corbel"/>
                  </a:rPr>
                  <a:t>Current Crop Condition</a:t>
                </a:r>
              </a:p>
            </p:txBody>
          </p:sp>
          <p:sp>
            <p:nvSpPr>
              <p:cNvPr id="61" name="Rechteck 60"/>
              <p:cNvSpPr/>
              <p:nvPr/>
            </p:nvSpPr>
            <p:spPr bwMode="auto">
              <a:xfrm>
                <a:off x="1917700" y="4152900"/>
                <a:ext cx="1860550" cy="1054100"/>
              </a:xfrm>
              <a:prstGeom prst="rect">
                <a:avLst/>
              </a:prstGeom>
              <a:solidFill>
                <a:srgbClr val="99CC0F"/>
              </a:solidFill>
              <a:ln w="9525" cap="flat" cmpd="sng" algn="ctr">
                <a:solidFill>
                  <a:srgbClr val="C0C0C0"/>
                </a:solidFill>
                <a:prstDash val="solid"/>
                <a:round/>
                <a:headEnd type="none" w="med" len="med"/>
                <a:tailEnd type="none" w="med" len="med"/>
              </a:ln>
              <a:effectLst>
                <a:outerShdw blurRad="50800" dist="38100" dir="2700000" algn="br">
                  <a:srgbClr val="000000">
                    <a:alpha val="43000"/>
                  </a:srgbClr>
                </a:outerShdw>
              </a:effectLst>
            </p:spPr>
            <p:txBody>
              <a:bodyPr vert="horz" wrap="square" lIns="91440" tIns="45720" rIns="91440" bIns="45720" numCol="1" rtlCol="0" anchor="ctr" anchorCtr="0" compatLnSpc="1">
                <a:prstTxWarp prst="textNoShape">
                  <a:avLst/>
                </a:prstTxWarp>
              </a:bodyPr>
              <a:lstStyle/>
              <a:p>
                <a:r>
                  <a:rPr lang="en-US" sz="2000" b="1" smtClean="0">
                    <a:solidFill>
                      <a:srgbClr val="FFFFFF"/>
                    </a:solidFill>
                    <a:latin typeface="Corbel"/>
                    <a:cs typeface="Corbel"/>
                  </a:rPr>
                  <a:t>Local Soil Quality </a:t>
                </a:r>
                <a:endParaRPr lang="en-US" sz="2000" b="1">
                  <a:solidFill>
                    <a:srgbClr val="FFFFFF"/>
                  </a:solidFill>
                  <a:latin typeface="Corbel"/>
                  <a:cs typeface="Corbel"/>
                </a:endParaRPr>
              </a:p>
            </p:txBody>
          </p:sp>
          <p:sp>
            <p:nvSpPr>
              <p:cNvPr id="64" name="Rechteck 63"/>
              <p:cNvSpPr/>
              <p:nvPr/>
            </p:nvSpPr>
            <p:spPr bwMode="auto">
              <a:xfrm>
                <a:off x="5727699" y="4152900"/>
                <a:ext cx="1860550" cy="1054100"/>
              </a:xfrm>
              <a:prstGeom prst="rect">
                <a:avLst/>
              </a:prstGeom>
              <a:solidFill>
                <a:srgbClr val="99CC0F"/>
              </a:solidFill>
              <a:ln w="9525" cap="flat" cmpd="sng" algn="ctr">
                <a:solidFill>
                  <a:srgbClr val="C0C0C0"/>
                </a:solidFill>
                <a:prstDash val="solid"/>
                <a:round/>
                <a:headEnd type="none" w="med" len="med"/>
                <a:tailEnd type="none" w="med" len="med"/>
              </a:ln>
              <a:effectLst>
                <a:outerShdw blurRad="50800" dist="38100" dir="2700000" algn="br">
                  <a:srgbClr val="000000">
                    <a:alpha val="43000"/>
                  </a:srgbClr>
                </a:outerShdw>
              </a:effectLst>
            </p:spPr>
            <p:txBody>
              <a:bodyPr vert="horz" wrap="square" lIns="91440" tIns="45720" rIns="91440" bIns="45720" numCol="1" rtlCol="0" anchor="ctr" anchorCtr="0" compatLnSpc="1">
                <a:prstTxWarp prst="textNoShape">
                  <a:avLst/>
                </a:prstTxWarp>
              </a:bodyPr>
              <a:lstStyle/>
              <a:p>
                <a:r>
                  <a:rPr lang="en-US" sz="2000" b="1" dirty="0" smtClean="0">
                    <a:solidFill>
                      <a:srgbClr val="FFFFFF"/>
                    </a:solidFill>
                    <a:latin typeface="Corbel"/>
                    <a:cs typeface="Corbel"/>
                  </a:rPr>
                  <a:t>Crop Rotation</a:t>
                </a:r>
              </a:p>
            </p:txBody>
          </p:sp>
          <p:sp>
            <p:nvSpPr>
              <p:cNvPr id="65" name="Rechteck 64"/>
              <p:cNvSpPr/>
              <p:nvPr/>
            </p:nvSpPr>
            <p:spPr bwMode="auto">
              <a:xfrm>
                <a:off x="3829050" y="5257800"/>
                <a:ext cx="1860550" cy="1054100"/>
              </a:xfrm>
              <a:prstGeom prst="rect">
                <a:avLst/>
              </a:prstGeom>
              <a:solidFill>
                <a:srgbClr val="99CC0F"/>
              </a:solidFill>
              <a:ln w="9525" cap="flat" cmpd="sng" algn="ctr">
                <a:solidFill>
                  <a:srgbClr val="C0C0C0"/>
                </a:solidFill>
                <a:prstDash val="solid"/>
                <a:round/>
                <a:headEnd type="none" w="med" len="med"/>
                <a:tailEnd type="none" w="med" len="med"/>
              </a:ln>
              <a:effectLst>
                <a:outerShdw blurRad="50800" dist="38100" dir="2700000" algn="br">
                  <a:srgbClr val="000000">
                    <a:alpha val="43000"/>
                  </a:srgbClr>
                </a:outerShdw>
              </a:effectLst>
            </p:spPr>
            <p:txBody>
              <a:bodyPr vert="horz" wrap="square" lIns="91440" tIns="45720" rIns="91440" bIns="45720" numCol="1" rtlCol="0" anchor="ctr" anchorCtr="0" compatLnSpc="1">
                <a:prstTxWarp prst="textNoShape">
                  <a:avLst/>
                </a:prstTxWarp>
              </a:bodyPr>
              <a:lstStyle/>
              <a:p>
                <a:r>
                  <a:rPr lang="en-US" sz="2000" b="1" smtClean="0">
                    <a:solidFill>
                      <a:srgbClr val="FFFFFF"/>
                    </a:solidFill>
                    <a:latin typeface="Corbel"/>
                    <a:cs typeface="Corbel"/>
                  </a:rPr>
                  <a:t>Infestation</a:t>
                </a:r>
              </a:p>
              <a:p>
                <a:r>
                  <a:rPr lang="en-US" sz="2000" b="1" smtClean="0">
                    <a:solidFill>
                      <a:srgbClr val="FFFFFF"/>
                    </a:solidFill>
                    <a:latin typeface="Corbel"/>
                    <a:cs typeface="Corbel"/>
                  </a:rPr>
                  <a:t>Degree</a:t>
                </a:r>
              </a:p>
            </p:txBody>
          </p:sp>
          <p:sp>
            <p:nvSpPr>
              <p:cNvPr id="68" name="Rechteck 67"/>
              <p:cNvSpPr/>
              <p:nvPr/>
            </p:nvSpPr>
            <p:spPr bwMode="auto">
              <a:xfrm>
                <a:off x="1917700" y="5257800"/>
                <a:ext cx="1860550" cy="1054100"/>
              </a:xfrm>
              <a:prstGeom prst="rect">
                <a:avLst/>
              </a:prstGeom>
              <a:solidFill>
                <a:srgbClr val="99CC0F"/>
              </a:solidFill>
              <a:ln w="9525" cap="flat" cmpd="sng" algn="ctr">
                <a:solidFill>
                  <a:srgbClr val="C0C0C0"/>
                </a:solidFill>
                <a:prstDash val="solid"/>
                <a:round/>
                <a:headEnd type="none" w="med" len="med"/>
                <a:tailEnd type="none" w="med" len="med"/>
              </a:ln>
              <a:effectLst>
                <a:outerShdw blurRad="50800" dist="38100" dir="2700000" algn="br">
                  <a:srgbClr val="000000">
                    <a:alpha val="43000"/>
                  </a:srgbClr>
                </a:outerShdw>
              </a:effectLst>
            </p:spPr>
            <p:txBody>
              <a:bodyPr vert="horz" wrap="square" lIns="91440" tIns="45720" rIns="91440" bIns="45720" numCol="1" rtlCol="0" anchor="ctr" anchorCtr="0" compatLnSpc="1">
                <a:prstTxWarp prst="textNoShape">
                  <a:avLst/>
                </a:prstTxWarp>
              </a:bodyPr>
              <a:lstStyle/>
              <a:p>
                <a:r>
                  <a:rPr lang="en-US" sz="2000" b="1" smtClean="0">
                    <a:solidFill>
                      <a:srgbClr val="FFFFFF"/>
                    </a:solidFill>
                    <a:latin typeface="Corbel"/>
                    <a:cs typeface="Corbel"/>
                  </a:rPr>
                  <a:t>Weather Forecast</a:t>
                </a:r>
                <a:endParaRPr lang="en-US" sz="2000" b="1">
                  <a:solidFill>
                    <a:srgbClr val="FFFFFF"/>
                  </a:solidFill>
                  <a:latin typeface="Corbel"/>
                  <a:cs typeface="Corbel"/>
                </a:endParaRPr>
              </a:p>
            </p:txBody>
          </p:sp>
          <p:sp>
            <p:nvSpPr>
              <p:cNvPr id="70" name="Rechteck 69"/>
              <p:cNvSpPr/>
              <p:nvPr/>
            </p:nvSpPr>
            <p:spPr bwMode="auto">
              <a:xfrm>
                <a:off x="5727700" y="5257800"/>
                <a:ext cx="1860550" cy="1054100"/>
              </a:xfrm>
              <a:prstGeom prst="rect">
                <a:avLst/>
              </a:prstGeom>
              <a:solidFill>
                <a:srgbClr val="99CC0F"/>
              </a:solidFill>
              <a:ln w="9525" cap="flat" cmpd="sng" algn="ctr">
                <a:solidFill>
                  <a:srgbClr val="C0C0C0"/>
                </a:solidFill>
                <a:prstDash val="solid"/>
                <a:round/>
                <a:headEnd type="none" w="med" len="med"/>
                <a:tailEnd type="none" w="med" len="med"/>
              </a:ln>
              <a:effectLst>
                <a:outerShdw blurRad="50800" dist="38100" dir="2700000" algn="br">
                  <a:srgbClr val="000000">
                    <a:alpha val="43000"/>
                  </a:srgbClr>
                </a:outerShdw>
              </a:effectLst>
            </p:spPr>
            <p:txBody>
              <a:bodyPr vert="horz" wrap="square" lIns="91440" tIns="45720" rIns="91440" bIns="45720" numCol="1" rtlCol="0" anchor="ctr" anchorCtr="0" compatLnSpc="1">
                <a:prstTxWarp prst="textNoShape">
                  <a:avLst/>
                </a:prstTxWarp>
              </a:bodyPr>
              <a:lstStyle/>
              <a:p>
                <a:r>
                  <a:rPr lang="en-US" sz="2000" b="1" smtClean="0">
                    <a:solidFill>
                      <a:srgbClr val="FFFFFF"/>
                    </a:solidFill>
                    <a:latin typeface="Corbel"/>
                    <a:cs typeface="Corbel"/>
                  </a:rPr>
                  <a:t>Market Situation</a:t>
                </a:r>
              </a:p>
            </p:txBody>
          </p:sp>
        </p:grpSp>
        <p:sp>
          <p:nvSpPr>
            <p:cNvPr id="48" name="Rechteck 47"/>
            <p:cNvSpPr/>
            <p:nvPr/>
          </p:nvSpPr>
          <p:spPr>
            <a:xfrm>
              <a:off x="6525341" y="2951490"/>
              <a:ext cx="1663586" cy="830997"/>
            </a:xfrm>
            <a:prstGeom prst="rect">
              <a:avLst/>
            </a:prstGeom>
            <a:scene3d>
              <a:camera prst="isometricTopUp">
                <a:rot lat="19476000" lon="18882001" rev="3612000"/>
              </a:camera>
              <a:lightRig rig="threePt" dir="t"/>
            </a:scene3d>
          </p:spPr>
          <p:txBody>
            <a:bodyPr wrap="none">
              <a:spAutoFit/>
            </a:bodyPr>
            <a:lstStyle/>
            <a:p>
              <a:r>
                <a:rPr lang="en-US" sz="2400" b="1" dirty="0" smtClean="0">
                  <a:solidFill>
                    <a:srgbClr val="3366FF"/>
                  </a:solidFill>
                  <a:latin typeface="Corbel"/>
                  <a:cs typeface="Corbel"/>
                </a:rPr>
                <a:t>Influencing</a:t>
              </a:r>
            </a:p>
            <a:p>
              <a:r>
                <a:rPr lang="en-US" sz="2400" b="1" dirty="0" smtClean="0">
                  <a:solidFill>
                    <a:srgbClr val="3366FF"/>
                  </a:solidFill>
                  <a:latin typeface="Corbel"/>
                  <a:cs typeface="Corbel"/>
                </a:rPr>
                <a:t>Factors</a:t>
              </a:r>
              <a:endParaRPr lang="de-DE" sz="2400" dirty="0">
                <a:solidFill>
                  <a:srgbClr val="3366FF"/>
                </a:solidFill>
                <a:latin typeface="Corbel"/>
                <a:cs typeface="Corbel"/>
              </a:endParaRPr>
            </a:p>
          </p:txBody>
        </p:sp>
        <p:cxnSp>
          <p:nvCxnSpPr>
            <p:cNvPr id="49" name="Gerade Verbindung 48"/>
            <p:cNvCxnSpPr/>
            <p:nvPr/>
          </p:nvCxnSpPr>
          <p:spPr bwMode="auto">
            <a:xfrm rot="10800000" flipV="1">
              <a:off x="1201346" y="2525322"/>
              <a:ext cx="6069405" cy="3475428"/>
            </a:xfrm>
            <a:prstGeom prst="line">
              <a:avLst/>
            </a:prstGeom>
            <a:solidFill>
              <a:schemeClr val="accent1"/>
            </a:solidFill>
            <a:ln w="9525" cap="flat" cmpd="sng" algn="ctr">
              <a:solidFill>
                <a:srgbClr val="99CC0F"/>
              </a:solidFill>
              <a:prstDash val="solid"/>
              <a:round/>
              <a:headEnd type="none" w="med" len="med"/>
              <a:tailEnd type="none" w="med" len="med"/>
            </a:ln>
            <a:effectLst/>
          </p:spPr>
        </p:cxnSp>
        <p:cxnSp>
          <p:nvCxnSpPr>
            <p:cNvPr id="50" name="Gerade Verbindung 49"/>
            <p:cNvCxnSpPr/>
            <p:nvPr/>
          </p:nvCxnSpPr>
          <p:spPr bwMode="auto">
            <a:xfrm flipH="1">
              <a:off x="3619500" y="3953755"/>
              <a:ext cx="4542366" cy="2601024"/>
            </a:xfrm>
            <a:prstGeom prst="line">
              <a:avLst/>
            </a:prstGeom>
            <a:solidFill>
              <a:schemeClr val="accent1"/>
            </a:solidFill>
            <a:ln w="9525" cap="flat" cmpd="sng" algn="ctr">
              <a:solidFill>
                <a:srgbClr val="99CC0F"/>
              </a:solidFill>
              <a:prstDash val="solid"/>
              <a:round/>
              <a:headEnd type="none" w="med" len="med"/>
              <a:tailEnd type="none" w="med" len="med"/>
            </a:ln>
            <a:effectLst/>
          </p:spPr>
        </p:cxnSp>
        <p:sp>
          <p:nvSpPr>
            <p:cNvPr id="51" name="Rechteck 50"/>
            <p:cNvSpPr/>
            <p:nvPr/>
          </p:nvSpPr>
          <p:spPr>
            <a:xfrm>
              <a:off x="2165425" y="5872490"/>
              <a:ext cx="499731" cy="523220"/>
            </a:xfrm>
            <a:prstGeom prst="rect">
              <a:avLst/>
            </a:prstGeom>
            <a:scene3d>
              <a:camera prst="isometricTopUp">
                <a:rot lat="19476000" lon="18882001" rev="3612000"/>
              </a:camera>
              <a:lightRig rig="threePt" dir="t"/>
            </a:scene3d>
          </p:spPr>
          <p:txBody>
            <a:bodyPr wrap="none">
              <a:spAutoFit/>
            </a:bodyPr>
            <a:lstStyle/>
            <a:p>
              <a:r>
                <a:rPr lang="de-DE" b="1" dirty="0" smtClean="0">
                  <a:solidFill>
                    <a:srgbClr val="99CC0F"/>
                  </a:solidFill>
                  <a:effectLst>
                    <a:outerShdw blurRad="50800" dist="38100" dir="2700000" algn="br">
                      <a:srgbClr val="000000">
                        <a:alpha val="43000"/>
                      </a:srgbClr>
                    </a:outerShdw>
                  </a:effectLst>
                  <a:latin typeface="Corbel"/>
                  <a:cs typeface="Corbel"/>
                </a:rPr>
                <a:t>…</a:t>
              </a:r>
              <a:endParaRPr lang="de-DE" dirty="0">
                <a:solidFill>
                  <a:srgbClr val="99CC0F"/>
                </a:solidFill>
                <a:effectLst>
                  <a:outerShdw blurRad="50800" dist="38100" dir="2700000" algn="br">
                    <a:srgbClr val="000000">
                      <a:alpha val="43000"/>
                    </a:srgbClr>
                  </a:outerShdw>
                </a:effectLst>
                <a:latin typeface="Corbel"/>
                <a:cs typeface="Corbel"/>
              </a:endParaRPr>
            </a:p>
          </p:txBody>
        </p:sp>
      </p:grpSp>
    </p:spTree>
    <p:extLst>
      <p:ext uri="{BB962C8B-B14F-4D97-AF65-F5344CB8AC3E}">
        <p14:creationId xmlns:p14="http://schemas.microsoft.com/office/powerpoint/2010/main" val="23728284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10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10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p:cNvGraphicFramePr>
          <p:nvPr>
            <p:custDataLst>
              <p:tags r:id="rId2"/>
            </p:custDataLst>
            <p:extLst>
              <p:ext uri="{D42A27DB-BD31-4B8C-83A1-F6EECF244321}">
                <p14:modId xmlns:p14="http://schemas.microsoft.com/office/powerpoint/2010/main" val="15299280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0159" name="think-cell Slide" r:id="rId23" imgW="0" imgH="0" progId="TCLayout.ActiveDocument.1">
                  <p:embed/>
                </p:oleObj>
              </mc:Choice>
              <mc:Fallback>
                <p:oleObj name="think-cell Slide" r:id="rId23"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hidden="1"/>
          <p:cNvSpPr/>
          <p:nvPr>
            <p:custDataLst>
              <p:tags r:id="rId3"/>
            </p:custDataLst>
          </p:nvPr>
        </p:nvSpPr>
        <p:spPr bwMode="auto">
          <a:xfrm>
            <a:off x="0" y="0"/>
            <a:ext cx="158750" cy="158750"/>
          </a:xfrm>
          <a:prstGeom prst="rect">
            <a:avLst/>
          </a:prstGeom>
          <a:solidFill>
            <a:schemeClr val="bg1"/>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lnSpc>
                <a:spcPct val="90000"/>
              </a:lnSpc>
              <a:spcBef>
                <a:spcPct val="0"/>
              </a:spcBef>
              <a:spcAft>
                <a:spcPct val="0"/>
              </a:spcAft>
              <a:buClr>
                <a:schemeClr val="bg2"/>
              </a:buClr>
            </a:pPr>
            <a:endParaRPr lang="en-US" sz="1200" dirty="0" err="1" smtClean="0">
              <a:solidFill>
                <a:schemeClr val="tx1"/>
              </a:solidFill>
              <a:latin typeface="Arial"/>
              <a:cs typeface="Arial"/>
              <a:sym typeface="Arial"/>
            </a:endParaRPr>
          </a:p>
        </p:txBody>
      </p:sp>
      <p:grpSp>
        <p:nvGrpSpPr>
          <p:cNvPr id="3" name="Group 2"/>
          <p:cNvGrpSpPr/>
          <p:nvPr>
            <p:custDataLst>
              <p:tags r:id="rId4"/>
            </p:custDataLst>
          </p:nvPr>
        </p:nvGrpSpPr>
        <p:grpSpPr>
          <a:xfrm>
            <a:off x="1579628" y="1816088"/>
            <a:ext cx="1629032" cy="2666363"/>
            <a:chOff x="1376428" y="2552688"/>
            <a:chExt cx="1629032" cy="2666363"/>
          </a:xfrm>
          <a:solidFill>
            <a:schemeClr val="bg2">
              <a:lumMod val="60000"/>
              <a:lumOff val="40000"/>
            </a:schemeClr>
          </a:solidFill>
        </p:grpSpPr>
        <p:grpSp>
          <p:nvGrpSpPr>
            <p:cNvPr id="104" name="Group 2"/>
            <p:cNvGrpSpPr>
              <a:grpSpLocks/>
            </p:cNvGrpSpPr>
            <p:nvPr>
              <p:custDataLst>
                <p:tags r:id="rId18"/>
              </p:custDataLst>
            </p:nvPr>
          </p:nvGrpSpPr>
          <p:grpSpPr bwMode="auto">
            <a:xfrm>
              <a:off x="1376428" y="2552688"/>
              <a:ext cx="1629032" cy="930275"/>
              <a:chOff x="2258" y="1390"/>
              <a:chExt cx="1736" cy="586"/>
            </a:xfrm>
            <a:grpFill/>
          </p:grpSpPr>
          <p:sp>
            <p:nvSpPr>
              <p:cNvPr id="106" name="Freeform 3"/>
              <p:cNvSpPr>
                <a:spLocks/>
              </p:cNvSpPr>
              <p:nvPr/>
            </p:nvSpPr>
            <p:spPr bwMode="auto">
              <a:xfrm flipH="1">
                <a:off x="3404" y="1390"/>
                <a:ext cx="590" cy="586"/>
              </a:xfrm>
              <a:custGeom>
                <a:avLst/>
                <a:gdLst>
                  <a:gd name="T0" fmla="*/ 32 w 590"/>
                  <a:gd name="T1" fmla="*/ 0 h 586"/>
                  <a:gd name="T2" fmla="*/ 530 w 590"/>
                  <a:gd name="T3" fmla="*/ 428 h 586"/>
                  <a:gd name="T4" fmla="*/ 590 w 590"/>
                  <a:gd name="T5" fmla="*/ 394 h 586"/>
                  <a:gd name="T6" fmla="*/ 532 w 590"/>
                  <a:gd name="T7" fmla="*/ 586 h 586"/>
                  <a:gd name="T8" fmla="*/ 308 w 590"/>
                  <a:gd name="T9" fmla="*/ 562 h 586"/>
                  <a:gd name="T10" fmla="*/ 372 w 590"/>
                  <a:gd name="T11" fmla="*/ 524 h 586"/>
                  <a:gd name="T12" fmla="*/ 0 w 590"/>
                  <a:gd name="T13" fmla="*/ 278 h 586"/>
                  <a:gd name="T14" fmla="*/ 0 60000 65536"/>
                  <a:gd name="T15" fmla="*/ 0 60000 65536"/>
                  <a:gd name="T16" fmla="*/ 0 60000 65536"/>
                  <a:gd name="T17" fmla="*/ 0 60000 65536"/>
                  <a:gd name="T18" fmla="*/ 0 60000 65536"/>
                  <a:gd name="T19" fmla="*/ 0 60000 65536"/>
                  <a:gd name="T20" fmla="*/ 0 60000 65536"/>
                  <a:gd name="T21" fmla="*/ 0 w 590"/>
                  <a:gd name="T22" fmla="*/ 0 h 586"/>
                  <a:gd name="T23" fmla="*/ 590 w 590"/>
                  <a:gd name="T24" fmla="*/ 586 h 5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0" h="586">
                    <a:moveTo>
                      <a:pt x="32" y="0"/>
                    </a:moveTo>
                    <a:cubicBezTo>
                      <a:pt x="32" y="0"/>
                      <a:pt x="260" y="58"/>
                      <a:pt x="530" y="428"/>
                    </a:cubicBezTo>
                    <a:cubicBezTo>
                      <a:pt x="560" y="411"/>
                      <a:pt x="590" y="394"/>
                      <a:pt x="590" y="394"/>
                    </a:cubicBezTo>
                    <a:lnTo>
                      <a:pt x="532" y="586"/>
                    </a:lnTo>
                    <a:lnTo>
                      <a:pt x="308" y="562"/>
                    </a:lnTo>
                    <a:cubicBezTo>
                      <a:pt x="308" y="562"/>
                      <a:pt x="340" y="543"/>
                      <a:pt x="372" y="524"/>
                    </a:cubicBezTo>
                    <a:cubicBezTo>
                      <a:pt x="190" y="306"/>
                      <a:pt x="0" y="278"/>
                      <a:pt x="0" y="278"/>
                    </a:cubicBezTo>
                  </a:path>
                </a:pathLst>
              </a:custGeom>
              <a:grpFill/>
              <a:ln w="12700">
                <a:noFill/>
                <a:round/>
                <a:headEnd/>
                <a:tailEnd/>
              </a:ln>
            </p:spPr>
            <p:txBody>
              <a:bodyPr wrap="none" anchor="ctr"/>
              <a:lstStyle/>
              <a:p>
                <a:endParaRPr lang="en-US">
                  <a:latin typeface="Corbel"/>
                  <a:cs typeface="Corbel"/>
                </a:endParaRPr>
              </a:p>
            </p:txBody>
          </p:sp>
          <p:sp>
            <p:nvSpPr>
              <p:cNvPr id="107" name="Freeform 4"/>
              <p:cNvSpPr>
                <a:spLocks/>
              </p:cNvSpPr>
              <p:nvPr/>
            </p:nvSpPr>
            <p:spPr bwMode="auto">
              <a:xfrm>
                <a:off x="2258" y="1390"/>
                <a:ext cx="590" cy="586"/>
              </a:xfrm>
              <a:custGeom>
                <a:avLst/>
                <a:gdLst>
                  <a:gd name="T0" fmla="*/ 32 w 590"/>
                  <a:gd name="T1" fmla="*/ 0 h 586"/>
                  <a:gd name="T2" fmla="*/ 530 w 590"/>
                  <a:gd name="T3" fmla="*/ 428 h 586"/>
                  <a:gd name="T4" fmla="*/ 590 w 590"/>
                  <a:gd name="T5" fmla="*/ 394 h 586"/>
                  <a:gd name="T6" fmla="*/ 532 w 590"/>
                  <a:gd name="T7" fmla="*/ 586 h 586"/>
                  <a:gd name="T8" fmla="*/ 308 w 590"/>
                  <a:gd name="T9" fmla="*/ 562 h 586"/>
                  <a:gd name="T10" fmla="*/ 372 w 590"/>
                  <a:gd name="T11" fmla="*/ 524 h 586"/>
                  <a:gd name="T12" fmla="*/ 0 w 590"/>
                  <a:gd name="T13" fmla="*/ 278 h 586"/>
                  <a:gd name="T14" fmla="*/ 0 60000 65536"/>
                  <a:gd name="T15" fmla="*/ 0 60000 65536"/>
                  <a:gd name="T16" fmla="*/ 0 60000 65536"/>
                  <a:gd name="T17" fmla="*/ 0 60000 65536"/>
                  <a:gd name="T18" fmla="*/ 0 60000 65536"/>
                  <a:gd name="T19" fmla="*/ 0 60000 65536"/>
                  <a:gd name="T20" fmla="*/ 0 60000 65536"/>
                  <a:gd name="T21" fmla="*/ 0 w 590"/>
                  <a:gd name="T22" fmla="*/ 0 h 586"/>
                  <a:gd name="T23" fmla="*/ 590 w 590"/>
                  <a:gd name="T24" fmla="*/ 586 h 5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0" h="586">
                    <a:moveTo>
                      <a:pt x="32" y="0"/>
                    </a:moveTo>
                    <a:cubicBezTo>
                      <a:pt x="32" y="0"/>
                      <a:pt x="260" y="58"/>
                      <a:pt x="530" y="428"/>
                    </a:cubicBezTo>
                    <a:cubicBezTo>
                      <a:pt x="560" y="411"/>
                      <a:pt x="590" y="394"/>
                      <a:pt x="590" y="394"/>
                    </a:cubicBezTo>
                    <a:lnTo>
                      <a:pt x="532" y="586"/>
                    </a:lnTo>
                    <a:lnTo>
                      <a:pt x="308" y="562"/>
                    </a:lnTo>
                    <a:cubicBezTo>
                      <a:pt x="308" y="562"/>
                      <a:pt x="340" y="543"/>
                      <a:pt x="372" y="524"/>
                    </a:cubicBezTo>
                    <a:cubicBezTo>
                      <a:pt x="190" y="306"/>
                      <a:pt x="0" y="278"/>
                      <a:pt x="0" y="278"/>
                    </a:cubicBezTo>
                  </a:path>
                </a:pathLst>
              </a:custGeom>
              <a:grpFill/>
              <a:ln w="12700">
                <a:noFill/>
                <a:round/>
                <a:headEnd/>
                <a:tailEnd/>
              </a:ln>
            </p:spPr>
            <p:txBody>
              <a:bodyPr wrap="none" anchor="ctr"/>
              <a:lstStyle/>
              <a:p>
                <a:endParaRPr lang="en-US">
                  <a:latin typeface="Corbel"/>
                  <a:cs typeface="Corbel"/>
                </a:endParaRPr>
              </a:p>
            </p:txBody>
          </p:sp>
        </p:grpSp>
        <p:grpSp>
          <p:nvGrpSpPr>
            <p:cNvPr id="109" name="Group 108"/>
            <p:cNvGrpSpPr>
              <a:grpSpLocks/>
            </p:cNvGrpSpPr>
            <p:nvPr>
              <p:custDataLst>
                <p:tags r:id="rId19"/>
              </p:custDataLst>
            </p:nvPr>
          </p:nvGrpSpPr>
          <p:grpSpPr bwMode="auto">
            <a:xfrm flipV="1">
              <a:off x="1376428" y="4288776"/>
              <a:ext cx="1629032" cy="930275"/>
              <a:chOff x="2258" y="1390"/>
              <a:chExt cx="1736" cy="586"/>
            </a:xfrm>
            <a:grpFill/>
          </p:grpSpPr>
          <p:sp>
            <p:nvSpPr>
              <p:cNvPr id="110" name="Freeform 3"/>
              <p:cNvSpPr>
                <a:spLocks/>
              </p:cNvSpPr>
              <p:nvPr/>
            </p:nvSpPr>
            <p:spPr bwMode="auto">
              <a:xfrm flipH="1">
                <a:off x="3404" y="1390"/>
                <a:ext cx="590" cy="586"/>
              </a:xfrm>
              <a:custGeom>
                <a:avLst/>
                <a:gdLst>
                  <a:gd name="T0" fmla="*/ 32 w 590"/>
                  <a:gd name="T1" fmla="*/ 0 h 586"/>
                  <a:gd name="T2" fmla="*/ 530 w 590"/>
                  <a:gd name="T3" fmla="*/ 428 h 586"/>
                  <a:gd name="T4" fmla="*/ 590 w 590"/>
                  <a:gd name="T5" fmla="*/ 394 h 586"/>
                  <a:gd name="T6" fmla="*/ 532 w 590"/>
                  <a:gd name="T7" fmla="*/ 586 h 586"/>
                  <a:gd name="T8" fmla="*/ 308 w 590"/>
                  <a:gd name="T9" fmla="*/ 562 h 586"/>
                  <a:gd name="T10" fmla="*/ 372 w 590"/>
                  <a:gd name="T11" fmla="*/ 524 h 586"/>
                  <a:gd name="T12" fmla="*/ 0 w 590"/>
                  <a:gd name="T13" fmla="*/ 278 h 586"/>
                  <a:gd name="T14" fmla="*/ 0 60000 65536"/>
                  <a:gd name="T15" fmla="*/ 0 60000 65536"/>
                  <a:gd name="T16" fmla="*/ 0 60000 65536"/>
                  <a:gd name="T17" fmla="*/ 0 60000 65536"/>
                  <a:gd name="T18" fmla="*/ 0 60000 65536"/>
                  <a:gd name="T19" fmla="*/ 0 60000 65536"/>
                  <a:gd name="T20" fmla="*/ 0 60000 65536"/>
                  <a:gd name="T21" fmla="*/ 0 w 590"/>
                  <a:gd name="T22" fmla="*/ 0 h 586"/>
                  <a:gd name="T23" fmla="*/ 590 w 590"/>
                  <a:gd name="T24" fmla="*/ 586 h 5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0" h="586">
                    <a:moveTo>
                      <a:pt x="32" y="0"/>
                    </a:moveTo>
                    <a:cubicBezTo>
                      <a:pt x="32" y="0"/>
                      <a:pt x="260" y="58"/>
                      <a:pt x="530" y="428"/>
                    </a:cubicBezTo>
                    <a:cubicBezTo>
                      <a:pt x="560" y="411"/>
                      <a:pt x="590" y="394"/>
                      <a:pt x="590" y="394"/>
                    </a:cubicBezTo>
                    <a:lnTo>
                      <a:pt x="532" y="586"/>
                    </a:lnTo>
                    <a:lnTo>
                      <a:pt x="308" y="562"/>
                    </a:lnTo>
                    <a:cubicBezTo>
                      <a:pt x="308" y="562"/>
                      <a:pt x="340" y="543"/>
                      <a:pt x="372" y="524"/>
                    </a:cubicBezTo>
                    <a:cubicBezTo>
                      <a:pt x="190" y="306"/>
                      <a:pt x="0" y="278"/>
                      <a:pt x="0" y="278"/>
                    </a:cubicBezTo>
                  </a:path>
                </a:pathLst>
              </a:custGeom>
              <a:grpFill/>
              <a:ln w="12700">
                <a:noFill/>
                <a:round/>
                <a:headEnd/>
                <a:tailEnd/>
              </a:ln>
            </p:spPr>
            <p:txBody>
              <a:bodyPr wrap="none" anchor="ctr"/>
              <a:lstStyle/>
              <a:p>
                <a:endParaRPr lang="en-US">
                  <a:latin typeface="Corbel"/>
                  <a:cs typeface="Corbel"/>
                </a:endParaRPr>
              </a:p>
            </p:txBody>
          </p:sp>
          <p:sp>
            <p:nvSpPr>
              <p:cNvPr id="111" name="Freeform 4"/>
              <p:cNvSpPr>
                <a:spLocks/>
              </p:cNvSpPr>
              <p:nvPr/>
            </p:nvSpPr>
            <p:spPr bwMode="auto">
              <a:xfrm>
                <a:off x="2258" y="1390"/>
                <a:ext cx="590" cy="586"/>
              </a:xfrm>
              <a:custGeom>
                <a:avLst/>
                <a:gdLst>
                  <a:gd name="T0" fmla="*/ 32 w 590"/>
                  <a:gd name="T1" fmla="*/ 0 h 586"/>
                  <a:gd name="T2" fmla="*/ 530 w 590"/>
                  <a:gd name="T3" fmla="*/ 428 h 586"/>
                  <a:gd name="T4" fmla="*/ 590 w 590"/>
                  <a:gd name="T5" fmla="*/ 394 h 586"/>
                  <a:gd name="T6" fmla="*/ 532 w 590"/>
                  <a:gd name="T7" fmla="*/ 586 h 586"/>
                  <a:gd name="T8" fmla="*/ 308 w 590"/>
                  <a:gd name="T9" fmla="*/ 562 h 586"/>
                  <a:gd name="T10" fmla="*/ 372 w 590"/>
                  <a:gd name="T11" fmla="*/ 524 h 586"/>
                  <a:gd name="T12" fmla="*/ 0 w 590"/>
                  <a:gd name="T13" fmla="*/ 278 h 586"/>
                  <a:gd name="T14" fmla="*/ 0 60000 65536"/>
                  <a:gd name="T15" fmla="*/ 0 60000 65536"/>
                  <a:gd name="T16" fmla="*/ 0 60000 65536"/>
                  <a:gd name="T17" fmla="*/ 0 60000 65536"/>
                  <a:gd name="T18" fmla="*/ 0 60000 65536"/>
                  <a:gd name="T19" fmla="*/ 0 60000 65536"/>
                  <a:gd name="T20" fmla="*/ 0 60000 65536"/>
                  <a:gd name="T21" fmla="*/ 0 w 590"/>
                  <a:gd name="T22" fmla="*/ 0 h 586"/>
                  <a:gd name="T23" fmla="*/ 590 w 590"/>
                  <a:gd name="T24" fmla="*/ 586 h 5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0" h="586">
                    <a:moveTo>
                      <a:pt x="32" y="0"/>
                    </a:moveTo>
                    <a:cubicBezTo>
                      <a:pt x="32" y="0"/>
                      <a:pt x="260" y="58"/>
                      <a:pt x="530" y="428"/>
                    </a:cubicBezTo>
                    <a:cubicBezTo>
                      <a:pt x="560" y="411"/>
                      <a:pt x="590" y="394"/>
                      <a:pt x="590" y="394"/>
                    </a:cubicBezTo>
                    <a:lnTo>
                      <a:pt x="532" y="586"/>
                    </a:lnTo>
                    <a:lnTo>
                      <a:pt x="308" y="562"/>
                    </a:lnTo>
                    <a:cubicBezTo>
                      <a:pt x="308" y="562"/>
                      <a:pt x="340" y="543"/>
                      <a:pt x="372" y="524"/>
                    </a:cubicBezTo>
                    <a:cubicBezTo>
                      <a:pt x="190" y="306"/>
                      <a:pt x="0" y="278"/>
                      <a:pt x="0" y="278"/>
                    </a:cubicBezTo>
                  </a:path>
                </a:pathLst>
              </a:custGeom>
              <a:grpFill/>
              <a:ln w="12700">
                <a:noFill/>
                <a:round/>
                <a:headEnd/>
                <a:tailEnd/>
              </a:ln>
            </p:spPr>
            <p:txBody>
              <a:bodyPr wrap="none" anchor="ctr"/>
              <a:lstStyle/>
              <a:p>
                <a:endParaRPr lang="en-US">
                  <a:latin typeface="Corbel"/>
                  <a:cs typeface="Corbel"/>
                </a:endParaRPr>
              </a:p>
            </p:txBody>
          </p:sp>
        </p:grpSp>
        <p:sp>
          <p:nvSpPr>
            <p:cNvPr id="41" name="AutoShape 17"/>
            <p:cNvSpPr>
              <a:spLocks noChangeArrowheads="1"/>
            </p:cNvSpPr>
            <p:nvPr>
              <p:custDataLst>
                <p:tags r:id="rId20"/>
              </p:custDataLst>
            </p:nvPr>
          </p:nvSpPr>
          <p:spPr bwMode="auto">
            <a:xfrm>
              <a:off x="1549400" y="3312251"/>
              <a:ext cx="1282700" cy="1160865"/>
            </a:xfrm>
            <a:prstGeom prst="star24">
              <a:avLst>
                <a:gd name="adj" fmla="val 38870"/>
              </a:avLst>
            </a:prstGeom>
            <a:solidFill>
              <a:srgbClr val="98CC0F"/>
            </a:solidFill>
            <a:ln w="12700">
              <a:noFill/>
              <a:miter lim="800000"/>
              <a:headEnd/>
              <a:tailEnd/>
            </a:ln>
          </p:spPr>
          <p:txBody>
            <a:bodyPr lIns="72000" tIns="72000" rIns="72000" bIns="72000" anchor="ctr"/>
            <a:lstStyle/>
            <a:p>
              <a:pPr algn="ctr" eaLnBrk="0" hangingPunct="0">
                <a:lnSpc>
                  <a:spcPct val="90000"/>
                </a:lnSpc>
                <a:buClrTx/>
              </a:pPr>
              <a:r>
                <a:rPr lang="en-US" sz="3600" b="1" dirty="0" smtClean="0">
                  <a:solidFill>
                    <a:schemeClr val="bg1"/>
                  </a:solidFill>
                  <a:latin typeface="Corbel"/>
                  <a:cs typeface="Corbel"/>
                </a:rPr>
                <a:t>?</a:t>
              </a:r>
              <a:endParaRPr lang="en-US" sz="3600" b="1" dirty="0">
                <a:solidFill>
                  <a:schemeClr val="bg1"/>
                </a:solidFill>
                <a:latin typeface="Corbel"/>
                <a:cs typeface="Corbel"/>
              </a:endParaRPr>
            </a:p>
          </p:txBody>
        </p:sp>
      </p:grpSp>
      <p:sp>
        <p:nvSpPr>
          <p:cNvPr id="95234" name="Rectangle 2"/>
          <p:cNvSpPr>
            <a:spLocks noGrp="1" noChangeArrowheads="1"/>
          </p:cNvSpPr>
          <p:nvPr>
            <p:ph type="title"/>
            <p:custDataLst>
              <p:tags r:id="rId5"/>
            </p:custDataLst>
          </p:nvPr>
        </p:nvSpPr>
        <p:spPr>
          <a:xfrm>
            <a:off x="244507" y="406241"/>
            <a:ext cx="8683593" cy="664797"/>
          </a:xfrm>
        </p:spPr>
        <p:txBody>
          <a:bodyPr wrap="none"/>
          <a:lstStyle/>
          <a:p>
            <a:r>
              <a:rPr lang="en-US" dirty="0" smtClean="0">
                <a:solidFill>
                  <a:srgbClr val="262626"/>
                </a:solidFill>
                <a:latin typeface="Corbel"/>
                <a:cs typeface="Corbel"/>
              </a:rPr>
              <a:t>Yield depends on many factors – Experts and Decision Support Systems</a:t>
            </a:r>
            <a:br>
              <a:rPr lang="en-US" dirty="0" smtClean="0">
                <a:solidFill>
                  <a:srgbClr val="262626"/>
                </a:solidFill>
                <a:latin typeface="Corbel"/>
                <a:cs typeface="Corbel"/>
              </a:rPr>
            </a:br>
            <a:r>
              <a:rPr lang="en-US" dirty="0" smtClean="0">
                <a:solidFill>
                  <a:srgbClr val="262626"/>
                </a:solidFill>
                <a:latin typeface="Corbel"/>
                <a:cs typeface="Corbel"/>
              </a:rPr>
              <a:t>should help farmers optimizing yields</a:t>
            </a:r>
          </a:p>
        </p:txBody>
      </p:sp>
      <p:grpSp>
        <p:nvGrpSpPr>
          <p:cNvPr id="5" name="Group 4"/>
          <p:cNvGrpSpPr/>
          <p:nvPr/>
        </p:nvGrpSpPr>
        <p:grpSpPr>
          <a:xfrm>
            <a:off x="415925" y="1360488"/>
            <a:ext cx="1305624" cy="1700212"/>
            <a:chOff x="250825" y="2097088"/>
            <a:chExt cx="1305624" cy="1700212"/>
          </a:xfrm>
        </p:grpSpPr>
        <p:sp>
          <p:nvSpPr>
            <p:cNvPr id="112" name="Rectangle 9"/>
            <p:cNvSpPr>
              <a:spLocks noChangeArrowheads="1"/>
            </p:cNvSpPr>
            <p:nvPr>
              <p:custDataLst>
                <p:tags r:id="rId16"/>
              </p:custDataLst>
            </p:nvPr>
          </p:nvSpPr>
          <p:spPr bwMode="auto">
            <a:xfrm>
              <a:off x="250826" y="2097088"/>
              <a:ext cx="1305623" cy="487028"/>
            </a:xfrm>
            <a:prstGeom prst="rect">
              <a:avLst/>
            </a:prstGeom>
            <a:solidFill>
              <a:srgbClr val="98CC0F"/>
            </a:solidFill>
            <a:ln w="12700">
              <a:solidFill>
                <a:schemeClr val="tx1"/>
              </a:solidFill>
              <a:miter lim="800000"/>
              <a:headEnd/>
              <a:tailEnd/>
            </a:ln>
          </p:spPr>
          <p:txBody>
            <a:bodyPr lIns="72000" tIns="72000" rIns="72000" bIns="72000" anchor="ctr"/>
            <a:lstStyle/>
            <a:p>
              <a:pPr algn="ctr" eaLnBrk="0" hangingPunct="0">
                <a:lnSpc>
                  <a:spcPct val="90000"/>
                </a:lnSpc>
                <a:spcBef>
                  <a:spcPct val="0"/>
                </a:spcBef>
              </a:pPr>
              <a:r>
                <a:rPr lang="en-US" sz="1400" b="1" dirty="0">
                  <a:solidFill>
                    <a:srgbClr val="FFFFFF"/>
                  </a:solidFill>
                  <a:latin typeface="Corbel"/>
                  <a:cs typeface="Corbel"/>
                </a:rPr>
                <a:t>Ecological </a:t>
              </a:r>
              <a:r>
                <a:rPr lang="en-US" sz="1400" b="1" dirty="0" smtClean="0">
                  <a:solidFill>
                    <a:srgbClr val="FFFFFF"/>
                  </a:solidFill>
                  <a:latin typeface="Corbel"/>
                  <a:cs typeface="Corbel"/>
                </a:rPr>
                <a:t>factors</a:t>
              </a:r>
              <a:endParaRPr lang="en-US" sz="1400" b="1" dirty="0">
                <a:solidFill>
                  <a:srgbClr val="FFFFFF"/>
                </a:solidFill>
                <a:latin typeface="Corbel"/>
                <a:cs typeface="Corbel"/>
              </a:endParaRPr>
            </a:p>
          </p:txBody>
        </p:sp>
        <p:sp>
          <p:nvSpPr>
            <p:cNvPr id="113" name="Rectangle 10"/>
            <p:cNvSpPr>
              <a:spLocks noChangeArrowheads="1"/>
            </p:cNvSpPr>
            <p:nvPr>
              <p:custDataLst>
                <p:tags r:id="rId17"/>
              </p:custDataLst>
            </p:nvPr>
          </p:nvSpPr>
          <p:spPr bwMode="auto">
            <a:xfrm>
              <a:off x="250825" y="2584117"/>
              <a:ext cx="1305623" cy="1213183"/>
            </a:xfrm>
            <a:prstGeom prst="rect">
              <a:avLst/>
            </a:prstGeom>
            <a:solidFill>
              <a:schemeClr val="bg1"/>
            </a:solidFill>
            <a:ln w="12700">
              <a:solidFill>
                <a:schemeClr val="tx1"/>
              </a:solidFill>
              <a:miter lim="800000"/>
              <a:headEnd/>
              <a:tailEnd/>
            </a:ln>
          </p:spPr>
          <p:txBody>
            <a:bodyPr lIns="72000" tIns="72000" rIns="72000" bIns="72000"/>
            <a:lstStyle/>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Soil quality</a:t>
              </a:r>
            </a:p>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Weather condition (rainfall)</a:t>
              </a:r>
            </a:p>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Sun exposition</a:t>
              </a:r>
            </a:p>
            <a:p>
              <a:pPr marL="108000" indent="-117475" algn="l" eaLnBrk="0" hangingPunct="0">
                <a:lnSpc>
                  <a:spcPct val="90000"/>
                </a:lnSpc>
                <a:spcBef>
                  <a:spcPts val="700"/>
                </a:spcBef>
                <a:buClr>
                  <a:schemeClr val="bg2"/>
                </a:buClr>
                <a:buFontTx/>
                <a:buChar char="•"/>
              </a:pPr>
              <a:endParaRPr lang="en-US" sz="1200" dirty="0">
                <a:solidFill>
                  <a:srgbClr val="606060"/>
                </a:solidFill>
                <a:latin typeface="Corbel"/>
                <a:cs typeface="Corbel"/>
              </a:endParaRPr>
            </a:p>
          </p:txBody>
        </p:sp>
      </p:grpSp>
      <p:grpSp>
        <p:nvGrpSpPr>
          <p:cNvPr id="8" name="Group 7"/>
          <p:cNvGrpSpPr/>
          <p:nvPr/>
        </p:nvGrpSpPr>
        <p:grpSpPr>
          <a:xfrm>
            <a:off x="3051353" y="1360488"/>
            <a:ext cx="1305626" cy="1700211"/>
            <a:chOff x="2886253" y="2097088"/>
            <a:chExt cx="1305626" cy="1700211"/>
          </a:xfrm>
        </p:grpSpPr>
        <p:sp>
          <p:nvSpPr>
            <p:cNvPr id="117" name="Rectangle 12"/>
            <p:cNvSpPr>
              <a:spLocks noChangeArrowheads="1"/>
            </p:cNvSpPr>
            <p:nvPr>
              <p:custDataLst>
                <p:tags r:id="rId14"/>
              </p:custDataLst>
            </p:nvPr>
          </p:nvSpPr>
          <p:spPr bwMode="auto">
            <a:xfrm>
              <a:off x="2886253" y="2097088"/>
              <a:ext cx="1305623" cy="487028"/>
            </a:xfrm>
            <a:prstGeom prst="rect">
              <a:avLst/>
            </a:prstGeom>
            <a:solidFill>
              <a:srgbClr val="98CC0F"/>
            </a:solidFill>
            <a:ln w="12700">
              <a:solidFill>
                <a:schemeClr val="tx1"/>
              </a:solidFill>
              <a:miter lim="800000"/>
              <a:headEnd/>
              <a:tailEnd/>
            </a:ln>
          </p:spPr>
          <p:txBody>
            <a:bodyPr lIns="72000" tIns="72000" rIns="72000" bIns="72000" anchor="ctr"/>
            <a:lstStyle/>
            <a:p>
              <a:pPr algn="ctr" eaLnBrk="0" hangingPunct="0">
                <a:lnSpc>
                  <a:spcPct val="90000"/>
                </a:lnSpc>
                <a:spcBef>
                  <a:spcPct val="0"/>
                </a:spcBef>
              </a:pPr>
              <a:r>
                <a:rPr lang="en-US" sz="1400" b="1" dirty="0">
                  <a:solidFill>
                    <a:srgbClr val="FFFFFF"/>
                  </a:solidFill>
                  <a:latin typeface="Corbel"/>
                  <a:cs typeface="Corbel"/>
                </a:rPr>
                <a:t>Social </a:t>
              </a:r>
              <a:r>
                <a:rPr lang="en-US" sz="1400" b="1" dirty="0" smtClean="0">
                  <a:solidFill>
                    <a:srgbClr val="FFFFFF"/>
                  </a:solidFill>
                  <a:latin typeface="Corbel"/>
                  <a:cs typeface="Corbel"/>
                </a:rPr>
                <a:t>factors</a:t>
              </a:r>
              <a:endParaRPr lang="en-US" sz="1400" b="1" dirty="0">
                <a:solidFill>
                  <a:srgbClr val="FFFFFF"/>
                </a:solidFill>
                <a:latin typeface="Corbel"/>
                <a:cs typeface="Corbel"/>
              </a:endParaRPr>
            </a:p>
          </p:txBody>
        </p:sp>
        <p:sp>
          <p:nvSpPr>
            <p:cNvPr id="119" name="Rectangle 10"/>
            <p:cNvSpPr>
              <a:spLocks noChangeArrowheads="1"/>
            </p:cNvSpPr>
            <p:nvPr>
              <p:custDataLst>
                <p:tags r:id="rId15"/>
              </p:custDataLst>
            </p:nvPr>
          </p:nvSpPr>
          <p:spPr bwMode="auto">
            <a:xfrm>
              <a:off x="2886256" y="2584116"/>
              <a:ext cx="1305623" cy="1213183"/>
            </a:xfrm>
            <a:prstGeom prst="rect">
              <a:avLst/>
            </a:prstGeom>
            <a:solidFill>
              <a:schemeClr val="bg1"/>
            </a:solidFill>
            <a:ln w="12700">
              <a:solidFill>
                <a:schemeClr val="tx1"/>
              </a:solidFill>
              <a:miter lim="800000"/>
              <a:headEnd/>
              <a:tailEnd/>
            </a:ln>
          </p:spPr>
          <p:txBody>
            <a:bodyPr lIns="72000" tIns="72000" rIns="72000" bIns="72000"/>
            <a:lstStyle/>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Transfer of skills and roles</a:t>
              </a:r>
            </a:p>
            <a:p>
              <a:pPr marL="108000" lvl="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Security of land tenure</a:t>
              </a:r>
            </a:p>
            <a:p>
              <a:pPr marL="108000" lvl="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Access to land</a:t>
              </a:r>
            </a:p>
          </p:txBody>
        </p:sp>
      </p:grpSp>
      <p:grpSp>
        <p:nvGrpSpPr>
          <p:cNvPr id="7" name="Group 6"/>
          <p:cNvGrpSpPr/>
          <p:nvPr/>
        </p:nvGrpSpPr>
        <p:grpSpPr>
          <a:xfrm>
            <a:off x="415925" y="3537520"/>
            <a:ext cx="1305624" cy="1771081"/>
            <a:chOff x="250825" y="4274120"/>
            <a:chExt cx="1305624" cy="1771081"/>
          </a:xfrm>
        </p:grpSpPr>
        <p:sp>
          <p:nvSpPr>
            <p:cNvPr id="116" name="Rectangle 11"/>
            <p:cNvSpPr>
              <a:spLocks noChangeArrowheads="1"/>
            </p:cNvSpPr>
            <p:nvPr>
              <p:custDataLst>
                <p:tags r:id="rId12"/>
              </p:custDataLst>
            </p:nvPr>
          </p:nvSpPr>
          <p:spPr bwMode="auto">
            <a:xfrm>
              <a:off x="250826" y="4274120"/>
              <a:ext cx="1305623" cy="487028"/>
            </a:xfrm>
            <a:prstGeom prst="rect">
              <a:avLst/>
            </a:prstGeom>
            <a:solidFill>
              <a:srgbClr val="98CC0F"/>
            </a:solidFill>
            <a:ln w="12700">
              <a:solidFill>
                <a:schemeClr val="tx1"/>
              </a:solidFill>
              <a:miter lim="800000"/>
              <a:headEnd/>
              <a:tailEnd/>
            </a:ln>
          </p:spPr>
          <p:txBody>
            <a:bodyPr lIns="72000" tIns="72000" rIns="72000" bIns="72000" anchor="ctr"/>
            <a:lstStyle/>
            <a:p>
              <a:pPr algn="ctr" eaLnBrk="0" hangingPunct="0">
                <a:lnSpc>
                  <a:spcPct val="90000"/>
                </a:lnSpc>
                <a:spcBef>
                  <a:spcPct val="0"/>
                </a:spcBef>
              </a:pPr>
              <a:r>
                <a:rPr lang="en-US" sz="1400" b="1" dirty="0">
                  <a:solidFill>
                    <a:srgbClr val="FFFFFF"/>
                  </a:solidFill>
                  <a:latin typeface="Corbel"/>
                  <a:cs typeface="Corbel"/>
                </a:rPr>
                <a:t>Economical </a:t>
              </a:r>
              <a:r>
                <a:rPr lang="en-US" sz="1400" b="1" dirty="0" smtClean="0">
                  <a:solidFill>
                    <a:srgbClr val="FFFFFF"/>
                  </a:solidFill>
                  <a:latin typeface="Corbel"/>
                  <a:cs typeface="Corbel"/>
                </a:rPr>
                <a:t>factors</a:t>
              </a:r>
              <a:endParaRPr lang="en-US" sz="1400" b="1" dirty="0">
                <a:solidFill>
                  <a:srgbClr val="FFFFFF"/>
                </a:solidFill>
                <a:latin typeface="Corbel"/>
                <a:cs typeface="Corbel"/>
              </a:endParaRPr>
            </a:p>
          </p:txBody>
        </p:sp>
        <p:sp>
          <p:nvSpPr>
            <p:cNvPr id="120" name="Rectangle 10"/>
            <p:cNvSpPr>
              <a:spLocks noChangeArrowheads="1"/>
            </p:cNvSpPr>
            <p:nvPr>
              <p:custDataLst>
                <p:tags r:id="rId13"/>
              </p:custDataLst>
            </p:nvPr>
          </p:nvSpPr>
          <p:spPr bwMode="auto">
            <a:xfrm>
              <a:off x="250825" y="4753915"/>
              <a:ext cx="1305623" cy="1291286"/>
            </a:xfrm>
            <a:prstGeom prst="rect">
              <a:avLst/>
            </a:prstGeom>
            <a:solidFill>
              <a:schemeClr val="bg1"/>
            </a:solidFill>
            <a:ln w="12700">
              <a:solidFill>
                <a:schemeClr val="tx1"/>
              </a:solidFill>
              <a:miter lim="800000"/>
              <a:headEnd/>
              <a:tailEnd/>
            </a:ln>
          </p:spPr>
          <p:txBody>
            <a:bodyPr lIns="72000" tIns="72000" rIns="72000" bIns="72000"/>
            <a:lstStyle/>
            <a:p>
              <a:pPr marL="108000" lvl="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Fuel, fertilizers, pesticides prices</a:t>
              </a:r>
            </a:p>
            <a:p>
              <a:pPr marL="108000" lvl="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Product selling prices (Market)</a:t>
              </a:r>
            </a:p>
            <a:p>
              <a:pPr marL="108000" lvl="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a:t>
              </a:r>
            </a:p>
            <a:p>
              <a:pPr lvl="0" indent="-117475" algn="l" eaLnBrk="0" hangingPunct="0">
                <a:lnSpc>
                  <a:spcPct val="90000"/>
                </a:lnSpc>
                <a:spcBef>
                  <a:spcPts val="700"/>
                </a:spcBef>
                <a:buClr>
                  <a:schemeClr val="bg2"/>
                </a:buClr>
                <a:buFontTx/>
                <a:buChar char="•"/>
              </a:pPr>
              <a:endParaRPr lang="en-US" sz="1200" i="0" dirty="0" smtClean="0">
                <a:solidFill>
                  <a:srgbClr val="606060"/>
                </a:solidFill>
                <a:latin typeface="Corbel"/>
                <a:cs typeface="Corbel"/>
              </a:endParaRPr>
            </a:p>
          </p:txBody>
        </p:sp>
      </p:grpSp>
      <p:grpSp>
        <p:nvGrpSpPr>
          <p:cNvPr id="9" name="Group 8"/>
          <p:cNvGrpSpPr/>
          <p:nvPr/>
        </p:nvGrpSpPr>
        <p:grpSpPr>
          <a:xfrm>
            <a:off x="3051353" y="3537520"/>
            <a:ext cx="1305626" cy="1771081"/>
            <a:chOff x="2886253" y="4274120"/>
            <a:chExt cx="1305626" cy="1771081"/>
          </a:xfrm>
        </p:grpSpPr>
        <p:sp>
          <p:nvSpPr>
            <p:cNvPr id="118" name="Rectangle 13"/>
            <p:cNvSpPr>
              <a:spLocks noChangeArrowheads="1"/>
            </p:cNvSpPr>
            <p:nvPr>
              <p:custDataLst>
                <p:tags r:id="rId10"/>
              </p:custDataLst>
            </p:nvPr>
          </p:nvSpPr>
          <p:spPr bwMode="auto">
            <a:xfrm>
              <a:off x="2886253" y="4274120"/>
              <a:ext cx="1305623" cy="487028"/>
            </a:xfrm>
            <a:prstGeom prst="rect">
              <a:avLst/>
            </a:prstGeom>
            <a:solidFill>
              <a:srgbClr val="98CC0F"/>
            </a:solidFill>
            <a:ln w="12700">
              <a:solidFill>
                <a:schemeClr val="tx1"/>
              </a:solidFill>
              <a:miter lim="800000"/>
              <a:headEnd/>
              <a:tailEnd/>
            </a:ln>
          </p:spPr>
          <p:txBody>
            <a:bodyPr lIns="72000" tIns="72000" rIns="72000" bIns="72000" anchor="ctr"/>
            <a:lstStyle/>
            <a:p>
              <a:pPr algn="ctr" eaLnBrk="0" hangingPunct="0">
                <a:lnSpc>
                  <a:spcPct val="90000"/>
                </a:lnSpc>
                <a:spcBef>
                  <a:spcPct val="0"/>
                </a:spcBef>
              </a:pPr>
              <a:r>
                <a:rPr lang="en-US" sz="1400" b="1" dirty="0">
                  <a:solidFill>
                    <a:schemeClr val="bg1"/>
                  </a:solidFill>
                  <a:latin typeface="Corbel"/>
                  <a:cs typeface="Corbel"/>
                </a:rPr>
                <a:t>Political </a:t>
              </a:r>
              <a:r>
                <a:rPr lang="en-US" sz="1400" b="1" dirty="0" smtClean="0">
                  <a:solidFill>
                    <a:schemeClr val="bg1"/>
                  </a:solidFill>
                  <a:latin typeface="Corbel"/>
                  <a:cs typeface="Corbel"/>
                </a:rPr>
                <a:t>factors</a:t>
              </a:r>
              <a:endParaRPr lang="en-US" sz="1400" b="1" dirty="0">
                <a:solidFill>
                  <a:schemeClr val="bg1"/>
                </a:solidFill>
                <a:latin typeface="Corbel"/>
                <a:cs typeface="Corbel"/>
              </a:endParaRPr>
            </a:p>
          </p:txBody>
        </p:sp>
        <p:sp>
          <p:nvSpPr>
            <p:cNvPr id="121" name="Rectangle 10"/>
            <p:cNvSpPr>
              <a:spLocks noChangeArrowheads="1"/>
            </p:cNvSpPr>
            <p:nvPr>
              <p:custDataLst>
                <p:tags r:id="rId11"/>
              </p:custDataLst>
            </p:nvPr>
          </p:nvSpPr>
          <p:spPr bwMode="auto">
            <a:xfrm>
              <a:off x="2886256" y="4753915"/>
              <a:ext cx="1305623" cy="1291286"/>
            </a:xfrm>
            <a:prstGeom prst="rect">
              <a:avLst/>
            </a:prstGeom>
            <a:solidFill>
              <a:schemeClr val="bg1"/>
            </a:solidFill>
            <a:ln w="12700">
              <a:solidFill>
                <a:schemeClr val="tx1"/>
              </a:solidFill>
              <a:miter lim="800000"/>
              <a:headEnd/>
              <a:tailEnd/>
            </a:ln>
          </p:spPr>
          <p:txBody>
            <a:bodyPr lIns="72000" tIns="72000" rIns="72000" bIns="72000"/>
            <a:lstStyle/>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Agricultural subventions</a:t>
              </a:r>
            </a:p>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Quotas</a:t>
              </a:r>
            </a:p>
            <a:p>
              <a:pPr marL="108000" indent="-117475" algn="l" eaLnBrk="0" hangingPunct="0">
                <a:lnSpc>
                  <a:spcPct val="90000"/>
                </a:lnSpc>
                <a:spcBef>
                  <a:spcPts val="700"/>
                </a:spcBef>
                <a:buClr>
                  <a:schemeClr val="bg2"/>
                </a:buClr>
                <a:buFontTx/>
                <a:buChar char="•"/>
              </a:pPr>
              <a:r>
                <a:rPr lang="en-US" sz="1200" dirty="0">
                  <a:solidFill>
                    <a:srgbClr val="606060"/>
                  </a:solidFill>
                  <a:latin typeface="Corbel"/>
                  <a:cs typeface="Corbel"/>
                </a:rPr>
                <a:t>Other restrictions</a:t>
              </a:r>
            </a:p>
          </p:txBody>
        </p:sp>
      </p:grpSp>
      <p:pic>
        <p:nvPicPr>
          <p:cNvPr id="42" name="Picture 3" descr="C:\Users\ctuot01\Downloads\58445wmyb63qi2z.jpg"/>
          <p:cNvPicPr>
            <a:picLocks noChangeAspect="1" noChangeArrowheads="1"/>
          </p:cNvPicPr>
          <p:nvPr>
            <p:custDataLst>
              <p:tags r:id="rId6"/>
            </p:custDataLst>
          </p:nvPr>
        </p:nvPicPr>
        <p:blipFill>
          <a:blip r:embed="rId24">
            <a:extLst>
              <a:ext uri="{28A0092B-C50C-407E-A947-70E740481C1C}">
                <a14:useLocalDpi xmlns:a14="http://schemas.microsoft.com/office/drawing/2010/main" val="0"/>
              </a:ext>
            </a:extLst>
          </a:blip>
          <a:srcRect/>
          <a:stretch>
            <a:fillRect/>
          </a:stretch>
        </p:blipFill>
        <p:spPr bwMode="auto">
          <a:xfrm>
            <a:off x="4773448" y="1373188"/>
            <a:ext cx="4104456" cy="45361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custDataLst>
              <p:tags r:id="rId7"/>
            </p:custDataLst>
          </p:nvPr>
        </p:nvSpPr>
        <p:spPr>
          <a:xfrm>
            <a:off x="7714354" y="1607260"/>
            <a:ext cx="750351" cy="374461"/>
          </a:xfrm>
          <a:prstGeom prst="rect">
            <a:avLst/>
          </a:prstGeom>
        </p:spPr>
        <p:txBody>
          <a:bodyPr wrap="none">
            <a:spAutoFit/>
          </a:bodyPr>
          <a:lstStyle/>
          <a:p>
            <a:pPr algn="ctr" eaLnBrk="0" hangingPunct="0">
              <a:lnSpc>
                <a:spcPct val="90000"/>
              </a:lnSpc>
              <a:spcBef>
                <a:spcPct val="0"/>
              </a:spcBef>
            </a:pPr>
            <a:r>
              <a:rPr lang="en-US" sz="2000" b="1" dirty="0" smtClean="0">
                <a:solidFill>
                  <a:srgbClr val="606060"/>
                </a:solidFill>
                <a:latin typeface="Corbel"/>
                <a:cs typeface="Corbel"/>
              </a:rPr>
              <a:t>Yield</a:t>
            </a:r>
            <a:endParaRPr lang="en-US" sz="2000" b="1" dirty="0">
              <a:solidFill>
                <a:srgbClr val="606060"/>
              </a:solidFill>
              <a:latin typeface="Corbel"/>
              <a:cs typeface="Corbel"/>
            </a:endParaRPr>
          </a:p>
        </p:txBody>
      </p:sp>
      <p:pic>
        <p:nvPicPr>
          <p:cNvPr id="45" name="Picture 2" descr="http://1.bp.blogspot.com/-x6rCZGLQoFI/TW52MaaDAHI/AAAAAAAAAH0/YjRdtYIBlyg/s1600/Farmer.gif"/>
          <p:cNvPicPr>
            <a:picLocks noChangeAspect="1" noChangeArrowheads="1"/>
          </p:cNvPicPr>
          <p:nvPr>
            <p:custDataLst>
              <p:tags r:id="rId8"/>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1712764" y="3764285"/>
            <a:ext cx="1276148" cy="2016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custDataLst>
              <p:tags r:id="rId9"/>
            </p:custDataLst>
          </p:nvPr>
        </p:nvSpPr>
        <p:spPr>
          <a:xfrm>
            <a:off x="6825676" y="3785067"/>
            <a:ext cx="1725628" cy="1453218"/>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none">
            <a:spAutoFit/>
          </a:bodyPr>
          <a:lstStyle/>
          <a:p>
            <a:pPr algn="l" eaLnBrk="0" hangingPunct="0">
              <a:lnSpc>
                <a:spcPct val="90000"/>
              </a:lnSpc>
              <a:spcBef>
                <a:spcPct val="0"/>
              </a:spcBef>
              <a:buClr>
                <a:schemeClr val="bg2"/>
              </a:buClr>
            </a:pPr>
            <a:r>
              <a:rPr lang="en-US" sz="1400" dirty="0" smtClean="0">
                <a:solidFill>
                  <a:srgbClr val="606060"/>
                </a:solidFill>
                <a:latin typeface="Corbel"/>
                <a:cs typeface="Corbel"/>
              </a:rPr>
              <a:t>+ Ecological factors</a:t>
            </a:r>
          </a:p>
          <a:p>
            <a:pPr algn="l" eaLnBrk="0" hangingPunct="0">
              <a:lnSpc>
                <a:spcPct val="90000"/>
              </a:lnSpc>
              <a:spcBef>
                <a:spcPct val="0"/>
              </a:spcBef>
              <a:buClr>
                <a:schemeClr val="bg2"/>
              </a:buClr>
            </a:pPr>
            <a:r>
              <a:rPr lang="en-US" sz="1400" dirty="0" smtClean="0">
                <a:solidFill>
                  <a:srgbClr val="606060"/>
                </a:solidFill>
                <a:latin typeface="Corbel"/>
                <a:cs typeface="Corbel"/>
              </a:rPr>
              <a:t>+ Economical factors</a:t>
            </a:r>
          </a:p>
          <a:p>
            <a:pPr algn="l" eaLnBrk="0" hangingPunct="0">
              <a:lnSpc>
                <a:spcPct val="90000"/>
              </a:lnSpc>
              <a:spcBef>
                <a:spcPct val="0"/>
              </a:spcBef>
              <a:buClr>
                <a:schemeClr val="bg2"/>
              </a:buClr>
            </a:pPr>
            <a:r>
              <a:rPr lang="en-US" sz="1400" dirty="0" smtClean="0">
                <a:solidFill>
                  <a:srgbClr val="606060"/>
                </a:solidFill>
                <a:latin typeface="Corbel"/>
                <a:cs typeface="Corbel"/>
              </a:rPr>
              <a:t>+ Political factors</a:t>
            </a:r>
          </a:p>
          <a:p>
            <a:pPr algn="l" eaLnBrk="0" hangingPunct="0">
              <a:lnSpc>
                <a:spcPct val="90000"/>
              </a:lnSpc>
              <a:spcBef>
                <a:spcPct val="0"/>
              </a:spcBef>
              <a:buClr>
                <a:schemeClr val="bg2"/>
              </a:buClr>
            </a:pPr>
            <a:r>
              <a:rPr lang="en-US" sz="1400" dirty="0" smtClean="0">
                <a:solidFill>
                  <a:srgbClr val="606060"/>
                </a:solidFill>
                <a:latin typeface="Corbel"/>
                <a:cs typeface="Corbel"/>
              </a:rPr>
              <a:t>+ Social factors</a:t>
            </a:r>
          </a:p>
          <a:p>
            <a:pPr algn="l" eaLnBrk="0" hangingPunct="0">
              <a:lnSpc>
                <a:spcPct val="90000"/>
              </a:lnSpc>
              <a:spcBef>
                <a:spcPct val="0"/>
              </a:spcBef>
              <a:buClr>
                <a:schemeClr val="bg2"/>
              </a:buClr>
            </a:pPr>
            <a:r>
              <a:rPr lang="en-US" sz="1400" dirty="0" smtClean="0">
                <a:solidFill>
                  <a:srgbClr val="606060"/>
                </a:solidFill>
                <a:latin typeface="Corbel"/>
                <a:cs typeface="Corbel"/>
              </a:rPr>
              <a:t>+ </a:t>
            </a:r>
            <a:r>
              <a:rPr lang="en-US" sz="1400" b="1" dirty="0" smtClean="0">
                <a:solidFill>
                  <a:srgbClr val="606060"/>
                </a:solidFill>
                <a:latin typeface="Corbel"/>
                <a:cs typeface="Corbel"/>
              </a:rPr>
              <a:t>Model(s)</a:t>
            </a:r>
          </a:p>
          <a:p>
            <a:pPr algn="l" eaLnBrk="0" hangingPunct="0">
              <a:lnSpc>
                <a:spcPct val="90000"/>
              </a:lnSpc>
              <a:spcBef>
                <a:spcPct val="0"/>
              </a:spcBef>
              <a:buClr>
                <a:schemeClr val="bg2"/>
              </a:buClr>
            </a:pPr>
            <a:r>
              <a:rPr lang="en-US" sz="1400" dirty="0" smtClean="0">
                <a:solidFill>
                  <a:srgbClr val="606060"/>
                </a:solidFill>
                <a:latin typeface="Corbel"/>
                <a:cs typeface="Corbel"/>
              </a:rPr>
              <a:t>________________</a:t>
            </a:r>
          </a:p>
          <a:p>
            <a:pPr algn="l" eaLnBrk="0" hangingPunct="0">
              <a:lnSpc>
                <a:spcPct val="90000"/>
              </a:lnSpc>
              <a:spcBef>
                <a:spcPct val="0"/>
              </a:spcBef>
              <a:buClr>
                <a:schemeClr val="bg2"/>
              </a:buClr>
            </a:pPr>
            <a:r>
              <a:rPr lang="en-US" sz="1400" dirty="0" smtClean="0">
                <a:solidFill>
                  <a:srgbClr val="606060"/>
                </a:solidFill>
                <a:latin typeface="Corbel"/>
                <a:cs typeface="Corbel"/>
              </a:rPr>
              <a:t>   Optimized Yield</a:t>
            </a:r>
          </a:p>
        </p:txBody>
      </p:sp>
      <p:sp>
        <p:nvSpPr>
          <p:cNvPr id="31" name="Rechteck 30"/>
          <p:cNvSpPr/>
          <p:nvPr/>
        </p:nvSpPr>
        <p:spPr>
          <a:xfrm>
            <a:off x="457200" y="5732084"/>
            <a:ext cx="8192911" cy="400110"/>
          </a:xfrm>
          <a:prstGeom prst="rect">
            <a:avLst/>
          </a:prstGeom>
        </p:spPr>
        <p:txBody>
          <a:bodyPr wrap="square">
            <a:spAutoFit/>
          </a:bodyPr>
          <a:lstStyle/>
          <a:p>
            <a:pPr algn="l"/>
            <a:r>
              <a:rPr lang="en-US" sz="2000" b="1" dirty="0" smtClean="0">
                <a:solidFill>
                  <a:srgbClr val="99CC0F"/>
                </a:solidFill>
                <a:latin typeface="Corbel"/>
                <a:cs typeface="Corbel"/>
              </a:rPr>
              <a:t>So how to get all of these factors combined?</a:t>
            </a:r>
          </a:p>
        </p:txBody>
      </p:sp>
    </p:spTree>
    <p:extLst>
      <p:ext uri="{BB962C8B-B14F-4D97-AF65-F5344CB8AC3E}">
        <p14:creationId xmlns:p14="http://schemas.microsoft.com/office/powerpoint/2010/main" val="194546091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228600" y="460375"/>
            <a:ext cx="8474075" cy="457200"/>
          </a:xfrm>
        </p:spPr>
        <p:txBody>
          <a:bodyPr bIns="0" anchor="ctr"/>
          <a:lstStyle/>
          <a:p>
            <a:pPr eaLnBrk="1" hangingPunct="1"/>
            <a:r>
              <a:rPr lang="en-US" b="1" dirty="0">
                <a:solidFill>
                  <a:srgbClr val="99CC0F"/>
                </a:solidFill>
                <a:latin typeface="Lucida Grande CE"/>
                <a:cs typeface="Lucida Grande CE"/>
              </a:rPr>
              <a:t>farming</a:t>
            </a:r>
            <a:r>
              <a:rPr lang="en-US" b="1" dirty="0">
                <a:solidFill>
                  <a:srgbClr val="3366FF"/>
                </a:solidFill>
                <a:latin typeface="Lucida Grande CE"/>
                <a:cs typeface="Lucida Grande CE"/>
              </a:rPr>
              <a:t> </a:t>
            </a:r>
            <a:r>
              <a:rPr lang="en-US" b="1" dirty="0" smtClean="0">
                <a:solidFill>
                  <a:srgbClr val="3366FF"/>
                </a:solidFill>
                <a:latin typeface="Lucida Grande CE"/>
                <a:cs typeface="Lucida Grande CE"/>
              </a:rPr>
              <a:t>4.0</a:t>
            </a:r>
            <a:r>
              <a:rPr lang="en-GB" dirty="0" smtClean="0">
                <a:solidFill>
                  <a:srgbClr val="606060"/>
                </a:solidFill>
                <a:latin typeface="Corbel"/>
                <a:ea typeface="ＭＳ Ｐゴシック" pitchFamily="-108" charset="-128"/>
                <a:cs typeface="Corbel"/>
              </a:rPr>
              <a:t> strikes a new path in public-private knowledge management having a focus in agriculture</a:t>
            </a:r>
          </a:p>
        </p:txBody>
      </p:sp>
      <p:sp>
        <p:nvSpPr>
          <p:cNvPr id="9" name="Rechteck 8"/>
          <p:cNvSpPr/>
          <p:nvPr/>
        </p:nvSpPr>
        <p:spPr>
          <a:xfrm>
            <a:off x="841375" y="1325563"/>
            <a:ext cx="7724775" cy="1323439"/>
          </a:xfrm>
          <a:prstGeom prst="rect">
            <a:avLst/>
          </a:prstGeom>
        </p:spPr>
        <p:txBody>
          <a:bodyPr>
            <a:spAutoFit/>
          </a:bodyPr>
          <a:lstStyle/>
          <a:p>
            <a:pPr marL="285750" indent="-285750" algn="l">
              <a:buClr>
                <a:srgbClr val="98CC0F"/>
              </a:buClr>
              <a:buFont typeface="Wingdings" charset="2"/>
              <a:buChar char=""/>
              <a:defRPr/>
            </a:pPr>
            <a:r>
              <a:rPr lang="en-US" sz="1600" b="1" dirty="0">
                <a:solidFill>
                  <a:srgbClr val="99CC0F"/>
                </a:solidFill>
                <a:latin typeface="Lucida Grande CE"/>
                <a:cs typeface="Lucida Grande CE"/>
              </a:rPr>
              <a:t>f</a:t>
            </a:r>
            <a:r>
              <a:rPr lang="en-US" sz="1600" b="1" dirty="0" smtClean="0">
                <a:solidFill>
                  <a:srgbClr val="99CC0F"/>
                </a:solidFill>
                <a:latin typeface="Lucida Grande CE"/>
                <a:cs typeface="Lucida Grande CE"/>
              </a:rPr>
              <a:t>arming</a:t>
            </a:r>
            <a:r>
              <a:rPr lang="en-US" sz="1600" b="1" dirty="0" smtClean="0">
                <a:solidFill>
                  <a:srgbClr val="3366FF"/>
                </a:solidFill>
                <a:latin typeface="Lucida Grande CE"/>
                <a:cs typeface="Lucida Grande CE"/>
              </a:rPr>
              <a:t> 4.0 </a:t>
            </a:r>
            <a:r>
              <a:rPr lang="en-US" sz="1600" dirty="0" smtClean="0">
                <a:solidFill>
                  <a:schemeClr val="bg2">
                    <a:lumMod val="50000"/>
                  </a:schemeClr>
                </a:solidFill>
                <a:latin typeface="Corbel"/>
                <a:cs typeface="Corbel"/>
              </a:rPr>
              <a:t>is developing </a:t>
            </a:r>
            <a:r>
              <a:rPr lang="en-US" sz="1600" b="1" dirty="0" smtClean="0">
                <a:solidFill>
                  <a:schemeClr val="bg2">
                    <a:lumMod val="50000"/>
                  </a:schemeClr>
                </a:solidFill>
                <a:latin typeface="Corbel"/>
                <a:cs typeface="Corbel"/>
              </a:rPr>
              <a:t>location</a:t>
            </a:r>
            <a:r>
              <a:rPr lang="en-US" sz="1600" b="1" dirty="0">
                <a:solidFill>
                  <a:schemeClr val="bg2">
                    <a:lumMod val="50000"/>
                  </a:schemeClr>
                </a:solidFill>
                <a:latin typeface="Corbel"/>
                <a:cs typeface="Corbel"/>
              </a:rPr>
              <a:t>-bases </a:t>
            </a:r>
            <a:r>
              <a:rPr lang="en-US" sz="1600" b="1" dirty="0" smtClean="0">
                <a:solidFill>
                  <a:schemeClr val="bg2">
                    <a:lumMod val="50000"/>
                  </a:schemeClr>
                </a:solidFill>
                <a:latin typeface="Corbel"/>
                <a:cs typeface="Corbel"/>
              </a:rPr>
              <a:t>services </a:t>
            </a:r>
            <a:r>
              <a:rPr lang="en-US" sz="1600" dirty="0">
                <a:solidFill>
                  <a:schemeClr val="bg2">
                    <a:lumMod val="50000"/>
                  </a:schemeClr>
                </a:solidFill>
                <a:latin typeface="Corbel"/>
                <a:cs typeface="Corbel"/>
              </a:rPr>
              <a:t>and </a:t>
            </a:r>
            <a:r>
              <a:rPr lang="en-US" sz="1600" b="1" dirty="0">
                <a:solidFill>
                  <a:schemeClr val="bg2">
                    <a:lumMod val="50000"/>
                  </a:schemeClr>
                </a:solidFill>
                <a:latin typeface="Corbel"/>
                <a:cs typeface="Corbel"/>
              </a:rPr>
              <a:t>knowledge</a:t>
            </a:r>
            <a:r>
              <a:rPr lang="en-US" sz="1600" b="1" dirty="0" smtClean="0">
                <a:solidFill>
                  <a:schemeClr val="bg2">
                    <a:lumMod val="50000"/>
                  </a:schemeClr>
                </a:solidFill>
                <a:latin typeface="Corbel"/>
                <a:cs typeface="Corbel"/>
              </a:rPr>
              <a:t> sharing networks</a:t>
            </a:r>
            <a:r>
              <a:rPr lang="en-US" sz="1600" dirty="0" smtClean="0">
                <a:solidFill>
                  <a:schemeClr val="bg2">
                    <a:lumMod val="50000"/>
                  </a:schemeClr>
                </a:solidFill>
                <a:latin typeface="Corbel"/>
                <a:cs typeface="Corbel"/>
              </a:rPr>
              <a:t> for </a:t>
            </a:r>
            <a:r>
              <a:rPr lang="en-US" sz="1600" b="1" dirty="0">
                <a:solidFill>
                  <a:schemeClr val="bg2">
                    <a:lumMod val="50000"/>
                  </a:schemeClr>
                </a:solidFill>
                <a:latin typeface="Corbel"/>
                <a:cs typeface="Corbel"/>
              </a:rPr>
              <a:t>combining</a:t>
            </a:r>
            <a:r>
              <a:rPr lang="en-US" sz="1600" dirty="0">
                <a:solidFill>
                  <a:schemeClr val="bg2">
                    <a:lumMod val="50000"/>
                  </a:schemeClr>
                </a:solidFill>
                <a:latin typeface="Corbel"/>
                <a:cs typeface="Corbel"/>
              </a:rPr>
              <a:t> distributed, heterogeneous public as well as private </a:t>
            </a:r>
            <a:r>
              <a:rPr lang="en-US" sz="1600" b="1" dirty="0">
                <a:solidFill>
                  <a:schemeClr val="bg2">
                    <a:lumMod val="50000"/>
                  </a:schemeClr>
                </a:solidFill>
                <a:latin typeface="Corbel"/>
                <a:cs typeface="Corbel"/>
              </a:rPr>
              <a:t>information </a:t>
            </a:r>
            <a:r>
              <a:rPr lang="en-US" sz="1600" b="1" dirty="0" smtClean="0">
                <a:solidFill>
                  <a:schemeClr val="bg2">
                    <a:lumMod val="50000"/>
                  </a:schemeClr>
                </a:solidFill>
                <a:latin typeface="Corbel"/>
                <a:cs typeface="Corbel"/>
              </a:rPr>
              <a:t>sources</a:t>
            </a:r>
          </a:p>
          <a:p>
            <a:pPr marL="533400" indent="-266700" algn="l">
              <a:buClr>
                <a:srgbClr val="98CC0F"/>
              </a:buClr>
              <a:defRPr/>
            </a:pPr>
            <a:r>
              <a:rPr lang="en-US" sz="1600" dirty="0" smtClean="0">
                <a:solidFill>
                  <a:schemeClr val="bg2">
                    <a:lumMod val="50000"/>
                  </a:schemeClr>
                </a:solidFill>
                <a:latin typeface="Corbel"/>
                <a:cs typeface="Corbel"/>
              </a:rPr>
              <a:t>-	location information (i.e. maps, geo referenced orders and data) as key for knowledge management in agriculture</a:t>
            </a:r>
            <a:endParaRPr lang="en-US" sz="1600" dirty="0">
              <a:solidFill>
                <a:schemeClr val="bg2">
                  <a:lumMod val="50000"/>
                </a:schemeClr>
              </a:solidFill>
              <a:latin typeface="Corbel"/>
              <a:cs typeface="Corbel"/>
            </a:endParaRPr>
          </a:p>
        </p:txBody>
      </p:sp>
      <p:sp>
        <p:nvSpPr>
          <p:cNvPr id="14" name="Rechteck 13"/>
          <p:cNvSpPr/>
          <p:nvPr/>
        </p:nvSpPr>
        <p:spPr>
          <a:xfrm>
            <a:off x="841375" y="2919413"/>
            <a:ext cx="7724775" cy="1631216"/>
          </a:xfrm>
          <a:prstGeom prst="rect">
            <a:avLst/>
          </a:prstGeom>
        </p:spPr>
        <p:txBody>
          <a:bodyPr>
            <a:spAutoFit/>
          </a:bodyPr>
          <a:lstStyle/>
          <a:p>
            <a:pPr marL="285750" indent="-285750" algn="l">
              <a:buClr>
                <a:srgbClr val="98CC0F"/>
              </a:buClr>
              <a:buFont typeface="Wingdings" charset="2"/>
              <a:buChar char=""/>
              <a:tabLst>
                <a:tab pos="265113" algn="l"/>
              </a:tabLst>
              <a:defRPr/>
            </a:pPr>
            <a:r>
              <a:rPr lang="en-US" sz="1600" dirty="0">
                <a:solidFill>
                  <a:srgbClr val="404040"/>
                </a:solidFill>
                <a:latin typeface="Corbel"/>
                <a:cs typeface="Corbel"/>
              </a:rPr>
              <a:t>Built on that, we </a:t>
            </a:r>
            <a:r>
              <a:rPr lang="en-US" sz="1600" dirty="0" smtClean="0">
                <a:solidFill>
                  <a:srgbClr val="404040"/>
                </a:solidFill>
                <a:latin typeface="Corbel"/>
                <a:cs typeface="Corbel"/>
              </a:rPr>
              <a:t>implemented </a:t>
            </a:r>
            <a:r>
              <a:rPr lang="en-US" sz="1600" b="1" dirty="0" smtClean="0">
                <a:solidFill>
                  <a:srgbClr val="404040"/>
                </a:solidFill>
                <a:latin typeface="Corbel"/>
                <a:cs typeface="Corbel"/>
              </a:rPr>
              <a:t>mobile </a:t>
            </a:r>
            <a:r>
              <a:rPr lang="en-US" sz="1600" b="1" dirty="0">
                <a:solidFill>
                  <a:srgbClr val="404040"/>
                </a:solidFill>
                <a:latin typeface="Corbel"/>
                <a:cs typeface="Corbel"/>
              </a:rPr>
              <a:t>decision assistants </a:t>
            </a:r>
            <a:r>
              <a:rPr lang="en-US" sz="1600" dirty="0">
                <a:solidFill>
                  <a:srgbClr val="404040"/>
                </a:solidFill>
                <a:latin typeface="Corbel"/>
                <a:cs typeface="Corbel"/>
              </a:rPr>
              <a:t>using Web</a:t>
            </a:r>
            <a:r>
              <a:rPr lang="en-US" sz="1600" dirty="0" smtClean="0">
                <a:solidFill>
                  <a:srgbClr val="404040"/>
                </a:solidFill>
                <a:latin typeface="Corbel"/>
                <a:cs typeface="Corbel"/>
              </a:rPr>
              <a:t> services for </a:t>
            </a:r>
            <a:r>
              <a:rPr lang="en-US" sz="1600" dirty="0">
                <a:solidFill>
                  <a:srgbClr val="404040"/>
                </a:solidFill>
                <a:latin typeface="Corbel"/>
                <a:cs typeface="Corbel"/>
              </a:rPr>
              <a:t>a decentralized support </a:t>
            </a:r>
            <a:r>
              <a:rPr lang="en-US" sz="1600" dirty="0" smtClean="0">
                <a:solidFill>
                  <a:srgbClr val="404040"/>
                </a:solidFill>
                <a:latin typeface="Corbel"/>
                <a:cs typeface="Corbel"/>
              </a:rPr>
              <a:t>of</a:t>
            </a:r>
            <a:endParaRPr lang="en-US" sz="1600" b="1" dirty="0" smtClean="0">
              <a:solidFill>
                <a:srgbClr val="404040"/>
              </a:solidFill>
              <a:latin typeface="Corbel"/>
              <a:cs typeface="Corbel"/>
            </a:endParaRPr>
          </a:p>
          <a:p>
            <a:pPr marL="171450" indent="-171450" algn="l">
              <a:buClr>
                <a:srgbClr val="98CC0F"/>
              </a:buClr>
              <a:buFont typeface="Wingdings" charset="2"/>
              <a:buChar char=""/>
              <a:tabLst>
                <a:tab pos="265113" algn="l"/>
              </a:tabLst>
              <a:defRPr/>
            </a:pPr>
            <a:endParaRPr lang="en-US" sz="800" b="1" dirty="0" smtClean="0">
              <a:solidFill>
                <a:srgbClr val="A0A0A0"/>
              </a:solidFill>
              <a:latin typeface="Corbel"/>
              <a:cs typeface="Corbel"/>
            </a:endParaRPr>
          </a:p>
          <a:p>
            <a:pPr>
              <a:buClr>
                <a:srgbClr val="98CC0F"/>
              </a:buClr>
              <a:tabLst>
                <a:tab pos="265113" algn="l"/>
              </a:tabLst>
              <a:defRPr/>
            </a:pPr>
            <a:r>
              <a:rPr lang="en-US" sz="1600" b="1" dirty="0" smtClean="0">
                <a:solidFill>
                  <a:srgbClr val="99CC0F"/>
                </a:solidFill>
                <a:latin typeface="Corbel"/>
                <a:cs typeface="Corbel"/>
              </a:rPr>
              <a:t>energy</a:t>
            </a:r>
            <a:r>
              <a:rPr lang="en-US" sz="1600" b="1" dirty="0">
                <a:solidFill>
                  <a:srgbClr val="99CC0F"/>
                </a:solidFill>
                <a:latin typeface="Corbel"/>
                <a:cs typeface="Corbel"/>
              </a:rPr>
              <a:t>-efficient, economic</a:t>
            </a:r>
            <a:r>
              <a:rPr lang="en-US" sz="1600" b="1" dirty="0" smtClean="0">
                <a:solidFill>
                  <a:srgbClr val="99CC0F"/>
                </a:solidFill>
                <a:latin typeface="Corbel"/>
                <a:cs typeface="Corbel"/>
              </a:rPr>
              <a:t>,</a:t>
            </a:r>
          </a:p>
          <a:p>
            <a:pPr>
              <a:buClr>
                <a:srgbClr val="98CC0F"/>
              </a:buClr>
              <a:tabLst>
                <a:tab pos="265113" algn="l"/>
              </a:tabLst>
              <a:defRPr/>
            </a:pPr>
            <a:r>
              <a:rPr lang="en-US" sz="1600" b="1" dirty="0" smtClean="0">
                <a:solidFill>
                  <a:srgbClr val="99CC0F"/>
                </a:solidFill>
                <a:latin typeface="Corbel"/>
                <a:cs typeface="Corbel"/>
              </a:rPr>
              <a:t>environmental</a:t>
            </a:r>
            <a:r>
              <a:rPr lang="en-US" sz="1600" b="1" dirty="0">
                <a:solidFill>
                  <a:srgbClr val="99CC0F"/>
                </a:solidFill>
                <a:latin typeface="Corbel"/>
                <a:cs typeface="Corbel"/>
              </a:rPr>
              <a:t>-adapted and collaboratively-organized</a:t>
            </a:r>
            <a:endParaRPr lang="en-US" sz="1800" b="1" dirty="0" smtClean="0">
              <a:solidFill>
                <a:srgbClr val="99CC0F"/>
              </a:solidFill>
              <a:latin typeface="Corbel"/>
              <a:cs typeface="Corbel"/>
            </a:endParaRPr>
          </a:p>
          <a:p>
            <a:pPr marL="171450" indent="-171450" algn="l">
              <a:buClr>
                <a:srgbClr val="98CC0F"/>
              </a:buClr>
              <a:buFont typeface="Wingdings" charset="2"/>
              <a:buChar char=""/>
              <a:tabLst>
                <a:tab pos="265113" algn="l"/>
              </a:tabLst>
              <a:defRPr/>
            </a:pPr>
            <a:endParaRPr lang="en-US" sz="900" b="1" dirty="0" smtClean="0">
              <a:solidFill>
                <a:srgbClr val="A0A0A0"/>
              </a:solidFill>
              <a:latin typeface="Corbel"/>
              <a:cs typeface="Corbel"/>
            </a:endParaRPr>
          </a:p>
          <a:p>
            <a:pPr algn="l">
              <a:buClr>
                <a:srgbClr val="98CC0F"/>
              </a:buClr>
              <a:tabLst>
                <a:tab pos="265113" algn="l"/>
              </a:tabLst>
              <a:defRPr/>
            </a:pPr>
            <a:r>
              <a:rPr lang="en-US" sz="1600" dirty="0" smtClean="0">
                <a:solidFill>
                  <a:srgbClr val="3366FF"/>
                </a:solidFill>
                <a:latin typeface="Corbel"/>
                <a:cs typeface="Corbel"/>
              </a:rPr>
              <a:t>	</a:t>
            </a:r>
            <a:r>
              <a:rPr lang="en-US" sz="1600" b="1" dirty="0" smtClean="0">
                <a:solidFill>
                  <a:srgbClr val="404040"/>
                </a:solidFill>
                <a:latin typeface="Corbel"/>
                <a:cs typeface="Corbel"/>
              </a:rPr>
              <a:t>production </a:t>
            </a:r>
            <a:r>
              <a:rPr lang="en-US" sz="1600" b="1" dirty="0">
                <a:solidFill>
                  <a:srgbClr val="404040"/>
                </a:solidFill>
                <a:latin typeface="Corbel"/>
                <a:cs typeface="Corbel"/>
              </a:rPr>
              <a:t>and planning processes</a:t>
            </a:r>
          </a:p>
        </p:txBody>
      </p:sp>
      <p:sp>
        <p:nvSpPr>
          <p:cNvPr id="18" name="Rechteck 17"/>
          <p:cNvSpPr/>
          <p:nvPr/>
        </p:nvSpPr>
        <p:spPr>
          <a:xfrm>
            <a:off x="841375" y="4856163"/>
            <a:ext cx="5826125" cy="1077218"/>
          </a:xfrm>
          <a:prstGeom prst="rect">
            <a:avLst/>
          </a:prstGeom>
        </p:spPr>
        <p:txBody>
          <a:bodyPr wrap="square">
            <a:spAutoFit/>
          </a:bodyPr>
          <a:lstStyle/>
          <a:p>
            <a:pPr marL="285750" indent="-285750" algn="l">
              <a:buClr>
                <a:srgbClr val="98CC0F"/>
              </a:buClr>
              <a:buFont typeface="Wingdings" charset="2"/>
              <a:buChar char=""/>
              <a:defRPr/>
            </a:pPr>
            <a:r>
              <a:rPr lang="en-US" sz="1600" dirty="0">
                <a:solidFill>
                  <a:srgbClr val="404040"/>
                </a:solidFill>
                <a:latin typeface="Corbel"/>
                <a:cs typeface="Corbel"/>
              </a:rPr>
              <a:t>There are many </a:t>
            </a:r>
            <a:r>
              <a:rPr lang="en-US" sz="1600" b="1" dirty="0">
                <a:solidFill>
                  <a:srgbClr val="404040"/>
                </a:solidFill>
                <a:latin typeface="Corbel"/>
                <a:cs typeface="Corbel"/>
              </a:rPr>
              <a:t>high-potential </a:t>
            </a:r>
            <a:r>
              <a:rPr lang="en-US" sz="1600" dirty="0">
                <a:solidFill>
                  <a:srgbClr val="404040"/>
                </a:solidFill>
                <a:latin typeface="Corbel"/>
                <a:cs typeface="Corbel"/>
              </a:rPr>
              <a:t>application fields for </a:t>
            </a:r>
            <a:r>
              <a:rPr lang="en-US" sz="1600" dirty="0" smtClean="0">
                <a:solidFill>
                  <a:srgbClr val="404040"/>
                </a:solidFill>
                <a:latin typeface="Corbel"/>
                <a:cs typeface="Corbel"/>
              </a:rPr>
              <a:t>the platform</a:t>
            </a:r>
            <a:r>
              <a:rPr lang="en-US" sz="1600" dirty="0">
                <a:solidFill>
                  <a:srgbClr val="404040"/>
                </a:solidFill>
                <a:latin typeface="Corbel"/>
                <a:cs typeface="Corbel"/>
              </a:rPr>
              <a:t>, such as agriculture, forestry, water supply and distribution, urban development and landscaping, or nature conservation</a:t>
            </a:r>
          </a:p>
        </p:txBody>
      </p:sp>
      <p:pic>
        <p:nvPicPr>
          <p:cNvPr id="21" name="Bild 20" descr="Bild 4.png"/>
          <p:cNvPicPr>
            <a:picLocks noChangeAspect="1"/>
          </p:cNvPicPr>
          <p:nvPr/>
        </p:nvPicPr>
        <p:blipFill>
          <a:blip r:embed="rId3"/>
          <a:stretch>
            <a:fillRect/>
          </a:stretch>
        </p:blipFill>
        <p:spPr>
          <a:xfrm>
            <a:off x="7251700" y="4367261"/>
            <a:ext cx="1479550" cy="1627137"/>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2"/>
          <p:cNvGraphicFramePr>
            <a:graphicFrameLocks noChangeAspect="1"/>
          </p:cNvGraphicFramePr>
          <p:nvPr>
            <p:extLst>
              <p:ext uri="{D42A27DB-BD31-4B8C-83A1-F6EECF244321}">
                <p14:modId xmlns:p14="http://schemas.microsoft.com/office/powerpoint/2010/main" val="470120545"/>
              </p:ext>
            </p:extLst>
          </p:nvPr>
        </p:nvGraphicFramePr>
        <p:xfrm>
          <a:off x="368300" y="1298574"/>
          <a:ext cx="5397499" cy="4034743"/>
        </p:xfrm>
        <a:graphic>
          <a:graphicData uri="http://schemas.openxmlformats.org/presentationml/2006/ole">
            <mc:AlternateContent xmlns:mc="http://schemas.openxmlformats.org/markup-compatibility/2006">
              <mc:Choice xmlns:v="urn:schemas-microsoft-com:vml" Requires="v">
                <p:oleObj spid="_x0000_s333886" name="Photo Editor Photo" r:id="rId4" imgW="2943636" imgH="2200582" progId="">
                  <p:embed/>
                </p:oleObj>
              </mc:Choice>
              <mc:Fallback>
                <p:oleObj name="Photo Editor Photo" r:id="rId4" imgW="2943636" imgH="220058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1298574"/>
                        <a:ext cx="5397499" cy="4034743"/>
                      </a:xfrm>
                      <a:prstGeom prst="rect">
                        <a:avLst/>
                      </a:prstGeom>
                      <a:noFill/>
                      <a:ln>
                        <a:noFill/>
                      </a:ln>
                      <a:effectLst/>
                      <a:extLst/>
                    </p:spPr>
                  </p:pic>
                </p:oleObj>
              </mc:Fallback>
            </mc:AlternateContent>
          </a:graphicData>
        </a:graphic>
      </p:graphicFrame>
      <p:sp>
        <p:nvSpPr>
          <p:cNvPr id="1488899" name="Rectangle 3"/>
          <p:cNvSpPr>
            <a:spLocks noGrp="1" noChangeArrowheads="1"/>
          </p:cNvSpPr>
          <p:nvPr>
            <p:ph type="title" idx="4294967295"/>
          </p:nvPr>
        </p:nvSpPr>
        <p:spPr/>
        <p:txBody>
          <a:bodyPr/>
          <a:lstStyle/>
          <a:p>
            <a:r>
              <a:rPr lang="de-DE"/>
              <a:t> </a:t>
            </a:r>
          </a:p>
        </p:txBody>
      </p:sp>
      <p:grpSp>
        <p:nvGrpSpPr>
          <p:cNvPr id="2" name="Group 4"/>
          <p:cNvGrpSpPr>
            <a:grpSpLocks/>
          </p:cNvGrpSpPr>
          <p:nvPr/>
        </p:nvGrpSpPr>
        <p:grpSpPr bwMode="auto">
          <a:xfrm>
            <a:off x="3324225" y="5270500"/>
            <a:ext cx="2490788" cy="215900"/>
            <a:chOff x="219" y="779"/>
            <a:chExt cx="1569" cy="136"/>
          </a:xfrm>
        </p:grpSpPr>
        <p:sp>
          <p:nvSpPr>
            <p:cNvPr id="1488901" name="Rectangle 5"/>
            <p:cNvSpPr>
              <a:spLocks noChangeArrowheads="1"/>
            </p:cNvSpPr>
            <p:nvPr/>
          </p:nvSpPr>
          <p:spPr bwMode="auto">
            <a:xfrm>
              <a:off x="219" y="779"/>
              <a:ext cx="1569" cy="125"/>
            </a:xfrm>
            <a:prstGeom prst="rect">
              <a:avLst/>
            </a:prstGeom>
            <a:noFill/>
            <a:ln w="12700">
              <a:noFill/>
              <a:miter lim="800000"/>
              <a:headEnd/>
              <a:tailEnd/>
            </a:ln>
            <a:effectLst/>
          </p:spPr>
          <p:txBody>
            <a:bodyPr>
              <a:prstTxWarp prst="textNoShape">
                <a:avLst/>
              </a:prstTxWarp>
              <a:spAutoFit/>
            </a:bodyPr>
            <a:lstStyle/>
            <a:p>
              <a:pPr defTabSz="762000"/>
              <a:endParaRPr lang="de-DE" sz="700" b="1">
                <a:solidFill>
                  <a:srgbClr val="0019A8"/>
                </a:solidFill>
                <a:latin typeface="Arial" pitchFamily="-108" charset="0"/>
              </a:endParaRPr>
            </a:p>
          </p:txBody>
        </p:sp>
        <p:sp>
          <p:nvSpPr>
            <p:cNvPr id="1488902" name="Rectangle 6"/>
            <p:cNvSpPr>
              <a:spLocks noChangeArrowheads="1"/>
            </p:cNvSpPr>
            <p:nvPr/>
          </p:nvSpPr>
          <p:spPr bwMode="auto">
            <a:xfrm>
              <a:off x="1564" y="780"/>
              <a:ext cx="144" cy="135"/>
            </a:xfrm>
            <a:prstGeom prst="rect">
              <a:avLst/>
            </a:prstGeom>
            <a:noFill/>
            <a:ln w="12700">
              <a:noFill/>
              <a:miter lim="800000"/>
              <a:headEnd/>
              <a:tailEnd/>
            </a:ln>
            <a:effectLst/>
          </p:spPr>
          <p:txBody>
            <a:bodyPr>
              <a:prstTxWarp prst="textNoShape">
                <a:avLst/>
              </a:prstTxWarp>
              <a:spAutoFit/>
            </a:bodyPr>
            <a:lstStyle/>
            <a:p>
              <a:pPr defTabSz="762000" eaLnBrk="1" hangingPunct="1"/>
              <a:endParaRPr lang="de-DE" sz="800" b="1">
                <a:solidFill>
                  <a:srgbClr val="0019A8"/>
                </a:solidFill>
                <a:latin typeface="Arial" pitchFamily="-108" charset="0"/>
              </a:endParaRPr>
            </a:p>
          </p:txBody>
        </p:sp>
      </p:grpSp>
      <p:sp>
        <p:nvSpPr>
          <p:cNvPr id="1488903" name="Rectangle 7"/>
          <p:cNvSpPr>
            <a:spLocks noChangeArrowheads="1"/>
          </p:cNvSpPr>
          <p:nvPr/>
        </p:nvSpPr>
        <p:spPr bwMode="auto">
          <a:xfrm>
            <a:off x="1019175" y="2085975"/>
            <a:ext cx="7727950" cy="1874838"/>
          </a:xfrm>
          <a:prstGeom prst="rect">
            <a:avLst/>
          </a:prstGeom>
          <a:noFill/>
          <a:ln w="12700">
            <a:noFill/>
            <a:miter lim="800000"/>
            <a:headEnd/>
            <a:tailEnd/>
          </a:ln>
          <a:effectLst/>
        </p:spPr>
        <p:txBody>
          <a:bodyPr wrap="none" lIns="19124" tIns="27093" rIns="19124" bIns="27093">
            <a:prstTxWarp prst="textNoShape">
              <a:avLst/>
            </a:prstTxWarp>
          </a:bodyPr>
          <a:lstStyle/>
          <a:p>
            <a:pPr algn="r" defTabSz="765175">
              <a:tabLst>
                <a:tab pos="357188" algn="l"/>
                <a:tab pos="714375" algn="l"/>
                <a:tab pos="1084263" algn="l"/>
              </a:tabLst>
            </a:pPr>
            <a:endParaRPr lang="en-US" sz="4800" b="1" dirty="0" smtClean="0">
              <a:solidFill>
                <a:schemeClr val="bg2">
                  <a:lumMod val="75000"/>
                </a:schemeClr>
              </a:solidFill>
              <a:latin typeface="Corbel"/>
              <a:cs typeface="Corbel"/>
            </a:endParaRPr>
          </a:p>
          <a:p>
            <a:pPr algn="r" defTabSz="765175">
              <a:tabLst>
                <a:tab pos="357188" algn="l"/>
                <a:tab pos="714375" algn="l"/>
                <a:tab pos="1084263" algn="l"/>
              </a:tabLst>
            </a:pPr>
            <a:r>
              <a:rPr lang="en-US" sz="4800" b="1" dirty="0" smtClean="0">
                <a:solidFill>
                  <a:schemeClr val="bg2">
                    <a:lumMod val="75000"/>
                  </a:schemeClr>
                </a:solidFill>
                <a:latin typeface="Corbel"/>
                <a:cs typeface="Corbel"/>
              </a:rPr>
              <a:t>Smart and Linked Data</a:t>
            </a:r>
          </a:p>
          <a:p>
            <a:pPr algn="r" defTabSz="765175">
              <a:tabLst>
                <a:tab pos="357188" algn="l"/>
                <a:tab pos="714375" algn="l"/>
                <a:tab pos="1084263" algn="l"/>
              </a:tabLst>
            </a:pPr>
            <a:r>
              <a:rPr lang="en-US" sz="4800" b="1" dirty="0" smtClean="0">
                <a:solidFill>
                  <a:schemeClr val="bg2">
                    <a:lumMod val="75000"/>
                  </a:schemeClr>
                </a:solidFill>
                <a:latin typeface="Corbel"/>
                <a:cs typeface="Corbel"/>
              </a:rPr>
              <a:t>open-up new flexibility!</a:t>
            </a:r>
            <a:endParaRPr lang="en-US" sz="4800" b="1" dirty="0">
              <a:solidFill>
                <a:schemeClr val="bg2">
                  <a:lumMod val="75000"/>
                </a:schemeClr>
              </a:solidFill>
              <a:latin typeface="Corbel"/>
              <a:cs typeface="Corbel"/>
            </a:endParaRPr>
          </a:p>
          <a:p>
            <a:pPr algn="r" defTabSz="765175">
              <a:tabLst>
                <a:tab pos="357188" algn="l"/>
                <a:tab pos="714375" algn="l"/>
                <a:tab pos="1084263" algn="l"/>
              </a:tabLst>
            </a:pPr>
            <a:endParaRPr lang="en-US" sz="4800" dirty="0">
              <a:solidFill>
                <a:schemeClr val="bg2">
                  <a:lumMod val="75000"/>
                </a:schemeClr>
              </a:solidFill>
              <a:latin typeface="Corbel"/>
              <a:cs typeface="Corbel"/>
            </a:endParaRPr>
          </a:p>
        </p:txBody>
      </p:sp>
      <p:sp>
        <p:nvSpPr>
          <p:cNvPr id="9" name="Rechteck 8"/>
          <p:cNvSpPr/>
          <p:nvPr/>
        </p:nvSpPr>
        <p:spPr bwMode="auto">
          <a:xfrm>
            <a:off x="196850" y="431800"/>
            <a:ext cx="875665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Times" pitchFamily="-112" charset="0"/>
            </a:endParaRPr>
          </a:p>
        </p:txBody>
      </p:sp>
    </p:spTree>
    <p:extLst>
      <p:ext uri="{BB962C8B-B14F-4D97-AF65-F5344CB8AC3E}">
        <p14:creationId xmlns:p14="http://schemas.microsoft.com/office/powerpoint/2010/main" val="16365599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241300" y="517525"/>
            <a:ext cx="8661400" cy="457200"/>
          </a:xfrm>
          <a:noFill/>
          <a:ln w="9525">
            <a:noFill/>
            <a:miter lim="800000"/>
            <a:headEnd/>
            <a:tailEnd/>
          </a:ln>
        </p:spPr>
        <p:txBody>
          <a:bodyPr vert="horz" wrap="square" lIns="91440" tIns="45720" rIns="91440" bIns="0" numCol="1" anchor="b" anchorCtr="0" compatLnSpc="1">
            <a:prstTxWarp prst="textNoShape">
              <a:avLst/>
            </a:prstTxWarp>
          </a:bodyPr>
          <a:lstStyle/>
          <a:p>
            <a:pPr eaLnBrk="1" hangingPunct="1"/>
            <a:r>
              <a:rPr lang="en-US" dirty="0" smtClean="0">
                <a:solidFill>
                  <a:schemeClr val="tx1">
                    <a:lumMod val="85000"/>
                    <a:lumOff val="15000"/>
                  </a:schemeClr>
                </a:solidFill>
                <a:latin typeface="Corbel"/>
                <a:ea typeface="ＭＳ Ｐゴシック" charset="-128"/>
                <a:cs typeface="Corbel"/>
              </a:rPr>
              <a:t>Many participants profits from effective knowledge exchange beyond the propriety formats of individual land machine manufacturers</a:t>
            </a:r>
            <a:endParaRPr lang="en-US" dirty="0">
              <a:solidFill>
                <a:schemeClr val="tx1">
                  <a:lumMod val="85000"/>
                  <a:lumOff val="15000"/>
                </a:schemeClr>
              </a:solidFill>
              <a:latin typeface="Corbel"/>
              <a:ea typeface="ＭＳ Ｐゴシック" charset="-128"/>
              <a:cs typeface="Corbel"/>
            </a:endParaRPr>
          </a:p>
        </p:txBody>
      </p:sp>
      <p:pic>
        <p:nvPicPr>
          <p:cNvPr id="5" name="Bild 45"/>
          <p:cNvPicPr>
            <a:picLocks noChangeAspect="1"/>
          </p:cNvPicPr>
          <p:nvPr/>
        </p:nvPicPr>
        <p:blipFill>
          <a:blip r:embed="rId2"/>
          <a:srcRect/>
          <a:stretch>
            <a:fillRect/>
          </a:stretch>
        </p:blipFill>
        <p:spPr bwMode="auto">
          <a:xfrm>
            <a:off x="6905448" y="3480393"/>
            <a:ext cx="1781352" cy="2373322"/>
          </a:xfrm>
          <a:prstGeom prst="rect">
            <a:avLst/>
          </a:prstGeom>
          <a:ln>
            <a:noFill/>
          </a:ln>
          <a:effectLst>
            <a:softEdge rad="112500"/>
          </a:effectLst>
          <a:scene3d>
            <a:camera prst="orthographicFront"/>
            <a:lightRig rig="threePt" dir="t"/>
          </a:scene3d>
          <a:sp3d/>
        </p:spPr>
      </p:pic>
      <p:sp>
        <p:nvSpPr>
          <p:cNvPr id="7" name="Rechteck 6"/>
          <p:cNvSpPr/>
          <p:nvPr/>
        </p:nvSpPr>
        <p:spPr>
          <a:xfrm>
            <a:off x="841375" y="1519491"/>
            <a:ext cx="6450737" cy="338554"/>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chemeClr val="tx1">
                    <a:lumMod val="85000"/>
                    <a:lumOff val="15000"/>
                  </a:schemeClr>
                </a:solidFill>
                <a:latin typeface="Corbel"/>
                <a:ea typeface="ＭＳ Ｐゴシック"/>
                <a:cs typeface="Corbel"/>
              </a:rPr>
              <a:t>Public </a:t>
            </a:r>
            <a:r>
              <a:rPr lang="en-US" sz="1600" dirty="0" err="1" smtClean="0">
                <a:solidFill>
                  <a:schemeClr val="tx1">
                    <a:lumMod val="85000"/>
                    <a:lumOff val="15000"/>
                  </a:schemeClr>
                </a:solidFill>
                <a:latin typeface="Corbel"/>
                <a:ea typeface="ＭＳ Ｐゴシック"/>
                <a:cs typeface="Corbel"/>
              </a:rPr>
              <a:t>Geodata</a:t>
            </a:r>
            <a:r>
              <a:rPr lang="en-US" sz="1600" dirty="0" smtClean="0">
                <a:solidFill>
                  <a:schemeClr val="tx1">
                    <a:lumMod val="85000"/>
                    <a:lumOff val="15000"/>
                  </a:schemeClr>
                </a:solidFill>
                <a:latin typeface="Corbel"/>
                <a:ea typeface="ＭＳ Ｐゴシック"/>
                <a:cs typeface="Corbel"/>
              </a:rPr>
              <a:t> are a valuable basis for location-based services</a:t>
            </a:r>
            <a:endParaRPr lang="en-US" sz="1600" dirty="0">
              <a:solidFill>
                <a:schemeClr val="tx1">
                  <a:lumMod val="85000"/>
                  <a:lumOff val="15000"/>
                </a:schemeClr>
              </a:solidFill>
              <a:latin typeface="Corbel"/>
              <a:ea typeface="ＭＳ Ｐゴシック"/>
              <a:cs typeface="Corbel"/>
            </a:endParaRPr>
          </a:p>
        </p:txBody>
      </p:sp>
      <p:sp>
        <p:nvSpPr>
          <p:cNvPr id="10" name="Rechteck 9"/>
          <p:cNvSpPr/>
          <p:nvPr/>
        </p:nvSpPr>
        <p:spPr>
          <a:xfrm>
            <a:off x="841375" y="1986290"/>
            <a:ext cx="6484154" cy="584776"/>
          </a:xfrm>
          <a:prstGeom prst="rect">
            <a:avLst/>
          </a:prstGeom>
        </p:spPr>
        <p:txBody>
          <a:bodyPr wrap="square">
            <a:spAutoFit/>
          </a:bodyPr>
          <a:lstStyle/>
          <a:p>
            <a:pPr marL="285750" indent="-285750" algn="l">
              <a:buClr>
                <a:srgbClr val="98CC0F"/>
              </a:buClr>
              <a:buFont typeface="Wingdings" charset="2"/>
              <a:buChar char=""/>
            </a:pPr>
            <a:r>
              <a:rPr lang="en-US" sz="1600" dirty="0" smtClean="0">
                <a:solidFill>
                  <a:schemeClr val="tx1">
                    <a:lumMod val="85000"/>
                    <a:lumOff val="15000"/>
                  </a:schemeClr>
                </a:solidFill>
                <a:latin typeface="Corbel"/>
                <a:ea typeface="ＭＳ Ｐゴシック"/>
                <a:cs typeface="Corbel"/>
              </a:rPr>
              <a:t>Mobile access to data, knowledge sources, and services facilitate effective support on site</a:t>
            </a:r>
            <a:endParaRPr lang="en-US" sz="1600" dirty="0">
              <a:solidFill>
                <a:schemeClr val="tx1">
                  <a:lumMod val="85000"/>
                  <a:lumOff val="15000"/>
                </a:schemeClr>
              </a:solidFill>
              <a:latin typeface="Corbel"/>
              <a:ea typeface="ＭＳ Ｐゴシック"/>
              <a:cs typeface="Corbel"/>
            </a:endParaRPr>
          </a:p>
        </p:txBody>
      </p:sp>
      <p:sp>
        <p:nvSpPr>
          <p:cNvPr id="20" name="Rechteck 19"/>
          <p:cNvSpPr/>
          <p:nvPr/>
        </p:nvSpPr>
        <p:spPr>
          <a:xfrm>
            <a:off x="841375" y="2697490"/>
            <a:ext cx="5593292" cy="1954381"/>
          </a:xfrm>
          <a:prstGeom prst="rect">
            <a:avLst/>
          </a:prstGeom>
        </p:spPr>
        <p:txBody>
          <a:bodyPr wrap="square">
            <a:spAutoFit/>
          </a:bodyPr>
          <a:lstStyle/>
          <a:p>
            <a:pPr marL="285750" indent="-285750" algn="l">
              <a:buClr>
                <a:srgbClr val="98CC0F"/>
              </a:buClr>
              <a:buFont typeface="Wingdings" charset="2"/>
              <a:buChar char=""/>
              <a:tabLst>
                <a:tab pos="265113" algn="l"/>
              </a:tabLst>
            </a:pPr>
            <a:r>
              <a:rPr lang="en-US" sz="1600" dirty="0" smtClean="0">
                <a:solidFill>
                  <a:schemeClr val="tx1">
                    <a:lumMod val="85000"/>
                    <a:lumOff val="15000"/>
                  </a:schemeClr>
                </a:solidFill>
                <a:latin typeface="Corbel"/>
                <a:ea typeface="ＭＳ Ｐゴシック"/>
                <a:cs typeface="Corbel"/>
              </a:rPr>
              <a:t>Combining public and private actors allows for </a:t>
            </a:r>
            <a:br>
              <a:rPr lang="en-US" sz="1600" dirty="0" smtClean="0">
                <a:solidFill>
                  <a:schemeClr val="tx1">
                    <a:lumMod val="85000"/>
                    <a:lumOff val="15000"/>
                  </a:schemeClr>
                </a:solidFill>
                <a:latin typeface="Corbel"/>
                <a:ea typeface="ＭＳ Ｐゴシック"/>
                <a:cs typeface="Corbel"/>
              </a:rPr>
            </a:br>
            <a:r>
              <a:rPr lang="en-US" sz="1600" dirty="0" smtClean="0">
                <a:solidFill>
                  <a:schemeClr val="tx1">
                    <a:lumMod val="85000"/>
                    <a:lumOff val="15000"/>
                  </a:schemeClr>
                </a:solidFill>
                <a:latin typeface="Corbel"/>
                <a:ea typeface="ＭＳ Ｐゴシック"/>
                <a:cs typeface="Corbel"/>
              </a:rPr>
              <a:t>comprehensive and efficient offering</a:t>
            </a:r>
          </a:p>
          <a:p>
            <a:pPr marL="0" lvl="1" algn="l">
              <a:spcBef>
                <a:spcPts val="600"/>
              </a:spcBef>
              <a:buClr>
                <a:srgbClr val="98CC0F"/>
              </a:buClr>
              <a:tabLst>
                <a:tab pos="265113" algn="l"/>
                <a:tab pos="623888" algn="l"/>
              </a:tabLst>
            </a:pPr>
            <a:r>
              <a:rPr lang="en-US" sz="1600" dirty="0" smtClean="0">
                <a:solidFill>
                  <a:schemeClr val="tx1">
                    <a:lumMod val="85000"/>
                    <a:lumOff val="15000"/>
                  </a:schemeClr>
                </a:solidFill>
                <a:latin typeface="Corbel"/>
                <a:ea typeface="ＭＳ Ｐゴシック"/>
                <a:cs typeface="Corbel"/>
              </a:rPr>
              <a:t>	e.g. improved consulting connecting public data and private 		services</a:t>
            </a:r>
          </a:p>
          <a:p>
            <a:pPr marL="0" lvl="1" algn="l">
              <a:buClr>
                <a:srgbClr val="98CC0F"/>
              </a:buClr>
              <a:tabLst>
                <a:tab pos="265113" algn="l"/>
              </a:tabLst>
            </a:pPr>
            <a:r>
              <a:rPr lang="en-US" sz="1600" dirty="0" smtClean="0">
                <a:solidFill>
                  <a:schemeClr val="tx1">
                    <a:lumMod val="85000"/>
                    <a:lumOff val="15000"/>
                  </a:schemeClr>
                </a:solidFill>
                <a:latin typeface="Corbel"/>
                <a:ea typeface="ＭＳ Ｐゴシック"/>
                <a:cs typeface="Corbel"/>
              </a:rPr>
              <a:t>	e.g. better data via exploitation of individual sensor data</a:t>
            </a:r>
          </a:p>
          <a:p>
            <a:pPr marL="342900" indent="-342900">
              <a:buClr>
                <a:srgbClr val="98CC0F"/>
              </a:buClr>
              <a:buFont typeface="Wingdings" charset="2"/>
              <a:buChar char=""/>
            </a:pPr>
            <a:endParaRPr lang="en-US" sz="2000" dirty="0" smtClean="0">
              <a:solidFill>
                <a:schemeClr val="tx1">
                  <a:lumMod val="85000"/>
                  <a:lumOff val="15000"/>
                </a:schemeClr>
              </a:solidFill>
              <a:latin typeface="Corbel"/>
              <a:ea typeface="ＭＳ Ｐゴシック"/>
              <a:cs typeface="Corbel"/>
            </a:endParaRPr>
          </a:p>
          <a:p>
            <a:pPr marL="285750" indent="-285750" algn="l">
              <a:buClr>
                <a:srgbClr val="98CC0F"/>
              </a:buClr>
              <a:buFont typeface="Wingdings" charset="2"/>
              <a:buChar char=""/>
            </a:pPr>
            <a:endParaRPr lang="en-US" sz="1600" dirty="0">
              <a:solidFill>
                <a:schemeClr val="tx1">
                  <a:lumMod val="85000"/>
                  <a:lumOff val="15000"/>
                </a:schemeClr>
              </a:solidFill>
              <a:latin typeface="Corbel"/>
              <a:ea typeface="ＭＳ Ｐゴシック"/>
              <a:cs typeface="Corbel"/>
            </a:endParaRPr>
          </a:p>
        </p:txBody>
      </p:sp>
      <p:sp>
        <p:nvSpPr>
          <p:cNvPr id="26" name="Rechteck 25"/>
          <p:cNvSpPr/>
          <p:nvPr/>
        </p:nvSpPr>
        <p:spPr>
          <a:xfrm rot="2433362">
            <a:off x="6514758" y="1562860"/>
            <a:ext cx="2454518" cy="830997"/>
          </a:xfrm>
          <a:prstGeom prst="rect">
            <a:avLst/>
          </a:prstGeom>
        </p:spPr>
        <p:txBody>
          <a:bodyPr wrap="none">
            <a:spAutoFit/>
          </a:bodyPr>
          <a:lstStyle/>
          <a:p>
            <a:r>
              <a:rPr lang="de-DE" sz="2400" b="1" dirty="0" smtClean="0">
                <a:solidFill>
                  <a:srgbClr val="800000"/>
                </a:solidFill>
                <a:latin typeface="Chalkduster"/>
                <a:cs typeface="Chalkduster"/>
              </a:rPr>
              <a:t> So, </a:t>
            </a:r>
            <a:r>
              <a:rPr lang="de-DE" sz="2400" b="1" dirty="0" err="1" smtClean="0">
                <a:solidFill>
                  <a:srgbClr val="800000"/>
                </a:solidFill>
                <a:latin typeface="Chalkduster"/>
                <a:cs typeface="Chalkduster"/>
              </a:rPr>
              <a:t>whats</a:t>
            </a:r>
            <a:endParaRPr lang="de-DE" sz="2400" b="1" dirty="0" smtClean="0">
              <a:solidFill>
                <a:srgbClr val="800000"/>
              </a:solidFill>
              <a:latin typeface="Chalkduster"/>
              <a:cs typeface="Chalkduster"/>
            </a:endParaRPr>
          </a:p>
          <a:p>
            <a:r>
              <a:rPr lang="de-DE" sz="2400" b="1" dirty="0" err="1" smtClean="0">
                <a:solidFill>
                  <a:srgbClr val="800000"/>
                </a:solidFill>
                <a:latin typeface="Chalkduster"/>
                <a:cs typeface="Chalkduster"/>
              </a:rPr>
              <a:t>the</a:t>
            </a:r>
            <a:r>
              <a:rPr lang="de-DE" sz="2400" b="1" dirty="0" smtClean="0">
                <a:solidFill>
                  <a:srgbClr val="800000"/>
                </a:solidFill>
                <a:latin typeface="Chalkduster"/>
                <a:cs typeface="Chalkduster"/>
              </a:rPr>
              <a:t> </a:t>
            </a:r>
            <a:r>
              <a:rPr lang="de-DE" sz="2400" b="1" dirty="0" err="1" smtClean="0">
                <a:solidFill>
                  <a:srgbClr val="800000"/>
                </a:solidFill>
                <a:latin typeface="Chalkduster"/>
                <a:cs typeface="Chalkduster"/>
              </a:rPr>
              <a:t>message</a:t>
            </a:r>
            <a:r>
              <a:rPr lang="de-DE" sz="2400" b="1" dirty="0" smtClean="0">
                <a:solidFill>
                  <a:srgbClr val="800000"/>
                </a:solidFill>
                <a:latin typeface="Chalkduster"/>
                <a:cs typeface="Chalkduster"/>
              </a:rPr>
              <a:t>?</a:t>
            </a:r>
            <a:endParaRPr lang="de-DE" sz="2400" b="1" dirty="0">
              <a:solidFill>
                <a:srgbClr val="800000"/>
              </a:solidFill>
              <a:latin typeface="Chalkduster"/>
              <a:cs typeface="Chalkduster"/>
            </a:endParaRPr>
          </a:p>
        </p:txBody>
      </p:sp>
      <p:sp>
        <p:nvSpPr>
          <p:cNvPr id="9" name="Rechteck 8"/>
          <p:cNvSpPr/>
          <p:nvPr/>
        </p:nvSpPr>
        <p:spPr>
          <a:xfrm>
            <a:off x="841375" y="4208790"/>
            <a:ext cx="5593292" cy="2446824"/>
          </a:xfrm>
          <a:prstGeom prst="rect">
            <a:avLst/>
          </a:prstGeom>
        </p:spPr>
        <p:txBody>
          <a:bodyPr wrap="square">
            <a:spAutoFit/>
          </a:bodyPr>
          <a:lstStyle/>
          <a:p>
            <a:pPr marL="285750" indent="-285750" algn="l">
              <a:buClr>
                <a:srgbClr val="98CC0F"/>
              </a:buClr>
              <a:buFont typeface="Wingdings" charset="2"/>
              <a:buChar char=""/>
              <a:tabLst>
                <a:tab pos="265113" algn="l"/>
              </a:tabLst>
            </a:pPr>
            <a:r>
              <a:rPr lang="en-US" sz="1600" b="1" dirty="0">
                <a:solidFill>
                  <a:srgbClr val="99CC0F"/>
                </a:solidFill>
                <a:latin typeface="Lucida Grande CE"/>
                <a:cs typeface="Lucida Grande CE"/>
              </a:rPr>
              <a:t>farming </a:t>
            </a:r>
            <a:r>
              <a:rPr lang="en-US" sz="1600" b="1" dirty="0">
                <a:solidFill>
                  <a:srgbClr val="3366FF"/>
                </a:solidFill>
                <a:latin typeface="Lucida Grande CE"/>
                <a:cs typeface="Lucida Grande CE"/>
              </a:rPr>
              <a:t>4.0</a:t>
            </a:r>
            <a:r>
              <a:rPr lang="de-DE" sz="1600" dirty="0">
                <a:latin typeface="Lucida Grande CE"/>
                <a:cs typeface="Lucida Grande CE"/>
              </a:rPr>
              <a:t> </a:t>
            </a:r>
            <a:r>
              <a:rPr lang="en-US" sz="1600" dirty="0" smtClean="0">
                <a:solidFill>
                  <a:schemeClr val="tx1">
                    <a:lumMod val="85000"/>
                    <a:lumOff val="15000"/>
                  </a:schemeClr>
                </a:solidFill>
                <a:latin typeface="Corbel"/>
                <a:ea typeface="ＭＳ Ｐゴシック"/>
                <a:cs typeface="Corbel"/>
              </a:rPr>
              <a:t>develops a platform for exchanging data and services using smart and linked data technologies</a:t>
            </a:r>
          </a:p>
          <a:p>
            <a:pPr marL="0" lvl="1" algn="l">
              <a:spcBef>
                <a:spcPts val="600"/>
              </a:spcBef>
              <a:buClr>
                <a:srgbClr val="98CC0F"/>
              </a:buClr>
              <a:tabLst>
                <a:tab pos="265113" algn="l"/>
                <a:tab pos="623888" algn="l"/>
              </a:tabLst>
            </a:pPr>
            <a:r>
              <a:rPr lang="en-US" sz="1600" dirty="0" smtClean="0">
                <a:solidFill>
                  <a:schemeClr val="tx1">
                    <a:lumMod val="85000"/>
                    <a:lumOff val="15000"/>
                  </a:schemeClr>
                </a:solidFill>
                <a:latin typeface="Corbel"/>
                <a:ea typeface="ＭＳ Ｐゴシック"/>
                <a:cs typeface="Corbel"/>
              </a:rPr>
              <a:t>	i.e.	intuitive understanding of data because of the availability 		of information about meaning and formats which is easy 		to be extended</a:t>
            </a:r>
          </a:p>
          <a:p>
            <a:pPr marL="0" lvl="1" algn="l">
              <a:buClr>
                <a:srgbClr val="98CC0F"/>
              </a:buClr>
              <a:tabLst>
                <a:tab pos="266700" algn="l"/>
                <a:tab pos="622300" algn="l"/>
              </a:tabLst>
            </a:pPr>
            <a:r>
              <a:rPr lang="en-US" sz="1600" dirty="0" smtClean="0">
                <a:solidFill>
                  <a:schemeClr val="tx1">
                    <a:lumMod val="85000"/>
                    <a:lumOff val="15000"/>
                  </a:schemeClr>
                </a:solidFill>
                <a:latin typeface="Corbel"/>
                <a:ea typeface="ＭＳ Ｐゴシック"/>
                <a:cs typeface="Corbel"/>
              </a:rPr>
              <a:t>	i.e.	service-orientation (mobile apps) for a flexible 			combination of a variety of services</a:t>
            </a:r>
          </a:p>
          <a:p>
            <a:pPr marL="342900" indent="-342900">
              <a:buClr>
                <a:srgbClr val="98CC0F"/>
              </a:buClr>
              <a:buFont typeface="Wingdings" charset="2"/>
              <a:buChar char=""/>
            </a:pPr>
            <a:endParaRPr lang="en-US" sz="2000" dirty="0" smtClean="0">
              <a:solidFill>
                <a:schemeClr val="tx1">
                  <a:lumMod val="85000"/>
                  <a:lumOff val="15000"/>
                </a:schemeClr>
              </a:solidFill>
              <a:latin typeface="Corbel"/>
              <a:ea typeface="ＭＳ Ｐゴシック"/>
              <a:cs typeface="Corbel"/>
            </a:endParaRPr>
          </a:p>
          <a:p>
            <a:pPr marL="285750" indent="-285750" algn="l">
              <a:buClr>
                <a:srgbClr val="98CC0F"/>
              </a:buClr>
              <a:buFont typeface="Wingdings" charset="2"/>
              <a:buChar char=""/>
            </a:pPr>
            <a:endParaRPr lang="en-US" sz="1600" dirty="0">
              <a:solidFill>
                <a:schemeClr val="tx1">
                  <a:lumMod val="85000"/>
                  <a:lumOff val="15000"/>
                </a:schemeClr>
              </a:solidFill>
              <a:latin typeface="Corbel"/>
              <a:ea typeface="ＭＳ Ｐゴシック"/>
              <a:cs typeface="Corbe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6"/>
                                        </p:tgtEl>
                                        <p:attrNameLst>
                                          <p:attrName>style.visibility</p:attrName>
                                        </p:attrNameLst>
                                      </p:cBhvr>
                                      <p:to>
                                        <p:strVal val="visible"/>
                                      </p:to>
                                    </p:set>
                                    <p:anim calcmode="discrete" valueType="clr">
                                      <p:cBhvr override="childStyle">
                                        <p:cTn id="7" dur="80"/>
                                        <p:tgtEl>
                                          <p:spTgt spid="2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
                                        </p:tgtEl>
                                        <p:attrNameLst>
                                          <p:attrName>fillcolor</p:attrName>
                                        </p:attrNameLst>
                                      </p:cBhvr>
                                      <p:tavLst>
                                        <p:tav tm="0">
                                          <p:val>
                                            <p:clrVal>
                                              <a:schemeClr val="accent2"/>
                                            </p:clrVal>
                                          </p:val>
                                        </p:tav>
                                        <p:tav tm="50000">
                                          <p:val>
                                            <p:clrVal>
                                              <a:schemeClr val="hlink"/>
                                            </p:clrVal>
                                          </p:val>
                                        </p:tav>
                                      </p:tavLst>
                                    </p:anim>
                                    <p:set>
                                      <p:cBhvr>
                                        <p:cTn id="9" dur="80"/>
                                        <p:tgtEl>
                                          <p:spTgt spid="2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0" grpId="0"/>
      <p:bldP spid="26"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fhF_bwokOg7_WRmt9d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58HkahdqqkSD6EY8aliQz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qp2BgYIFkOCWySAHPjeC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bwrzmeLSMUinYOaDzD1EB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LQJ.UZX6ukq99.A7Fe5Jv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QNBVwGT0kChMwGYzUx6F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qFMrkRqa0mJUcRaW17iP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bwrzmeLSMUinYOaDzD1EB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bihkfh96aEWKTdSzSclpb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OtmQm9.cC06HgDHk56icl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LQJ.UZX6ukq99.A7Fe5Jv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gskDREtG40uJEu8IddnxJ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tgT.7ZZfx06UDwVhznp9E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bwrzmeLSMUinYOaDzD1EB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UhVADcjleUq7qOqUSJasf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UhVADcjleUq7qOqUSJasf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PJM0ddxEiEmAU5o1QReb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FgyqWGj2j0y7nhnO8RoDh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43Lr5YiRDUm2rsFz6x24d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tHUpc70v_0a.2JBZTgyvm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en9hHeyj902qyX4AeAW9_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lgTBN1KGKUCMKadiPBkNm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aYWtCcFnjEGTKQEIMN6yb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kMHn8Q_DzUycozE9n4C0e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Xhfn_TMLhU6Xdj6qNqK8P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nvn5HVV7O0ORdOw5gxiFC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1_4UnmRydkC_ML.UYzA91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ChhEo6ZDKUq.jc8teroOH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4Fk5jbF7S0O0kJgSi7wLj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AtrbPxTlTkGXCmMASCePk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UHOgan6NYkqTfb9IAwQj_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Xvn2_5eKqUimHHs8JHVlA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5nJfEf_DpESlq0pVDE_Ef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d3vK4OYJPkanXsH8QCkdW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A.UzHcyb4kqc7yFeocv2C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_cH25lgfDEmATIppujJNQ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2WFkc3gRBkWFcpKdn_Cp8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VJR0e7UnuUOsLTAe9q_fH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KD3RCUSK2EeRa3Dspr59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szzcrHs0Klho_wDpI45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VnlP8cL8VUqGCfiqo85vC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JxDyVAsEsUWLoxJ_pl68Z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F9I9fRR_l0uauiBglVs5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Sj1LE4OMlUeeeOG9r3rk7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E0tPzyZf2k6272h23hajE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c.5FYvQAckCX0aCDqz02A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MV9CF6DWUkuL9eGUV6_G4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DwUoU7oBoEC5aE9xDhKNj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qnfo_88bs0.j4t7Hwt6.D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tHUpc70v_0a.2JBZTgyvm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YszzcrHs0Klho_wDpI45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en9hHeyj902qyX4AeAW9_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lgTBN1KGKUCMKadiPBkNm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aYWtCcFnjEGTKQEIMN6yb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kMHn8Q_DzUycozE9n4C0e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Xhfn_TMLhU6Xdj6qNqK8P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nvn5HVV7O0ORdOw5gxiFC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1_4UnmRydkC_ML.UYzA91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ChhEo6ZDKUq.jc8teroOH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AtrbPxTlTkGXCmMASCePk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UHOgan6NYkqTfb9IAwQj_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Xvn2_5eKqUimHHs8JHVlA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5nJfEf_DpESlq0pVDE_Ef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d3vK4OYJPkanXsH8QCkdW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A.UzHcyb4kqc7yFeocv2C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_cH25lgfDEmATIppujJNQ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2WFkc3gRBkWFcpKdn_Cp8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VJR0e7UnuUOsLTAe9q_fH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KD3RCUSK2EeRa3Dspr59t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VnlP8cL8VUqGCfiqo85vC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JxDyVAsEsUWLoxJ_pl68Z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F9I9fRR_l0uauiBglVs5J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Sj1LE4OMlUeeeOG9r3rk7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E0tPzyZf2k6272h23hajE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c.5FYvQAckCX0aCDqz02A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MV9CF6DWUkuL9eGUV6_G4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DwUoU7oBoEC5aE9xDhKNj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qnfo_88bs0.j4t7Hwt6.D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gZjWILflpkOFZTXpEDH48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w3BB8OUjT0S85f7XH2lkE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e2EDMCBKYkCClY.IKc.gd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whDmuIK72keZP3xuddOpw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w.6GxED9a0iZiSe40Si_w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Z.gExKoL7Um4pExGyoH8q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axx0gdchc0.2UTs1AWL8u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kES.JAJ2gUOijYgq8_Gwu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t3isWAKV20K2_H5SC0LQ9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1ujYp5f6XECNXIi1CXGdE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0SVVscH16kWLdUuu9sLwf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PZxzkBJHG0mw.6oHUsesv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fWiIcFNeI0OvijeqIj61w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tgWL141sTEKg8VB6a79P2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7iMmsEaduEyNT3FzL67Q2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FhJdN5A7PkaM00.GDyL0a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LZFz2pyxVUyMm2jP9FsHG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o25NO559V0msvrt6f0xO2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V06O6073rUyzGEHrICz3V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fkTf2wCj.EiDgGhostTAj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qpnsAi41fUeuhAte56n7o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kodgOogOsEK_MafRRRk42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l63CC57eE27NgTA_pM9Y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ivls3mEtjECTaTCVDd_lH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0oGtgd.VlUCLxOOVYVzmC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6GGAEnjRaU.rcTmue.g4t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qs8lBAXMv0Wfv3nmw_t2m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LQJ.UZX6ukq99.A7Fe5Jv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bwrzmeLSMUinYOaDzD1EB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YszzcrHs0Klho_wDpI45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35QUocxC0akRN5bCXSrb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5r4Jpzv0.0GEi0cKt3Wyc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Koyu9eEj_0KQr7tCV4Xqq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zLPnZjNOUuoBga4RQo_F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YszzcrHs0Klho_wDpI45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YszzcrHs0Klho_wDpI45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fhF_bwokOg7_WRmt9dx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1wrcCkqlIESJJ4MmkNh58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ASayjOzwEeczoAV_fjjr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cLGFF90bhE2od.3sXnGiY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gWc9JGYUEGmrgYF.5fQ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D35QUocxC0akRN5bCXSrb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Bj9KQOdykiCy6mpMMDEM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jxZWmgATokW12tfmCDi2F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wmgZtgBOk6AaFA.XNHeo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4UK3vMoYEO8RYLdzTqMT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cFauByMEyEzsqCwqpyW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hVADcjleUq7qOqUSJasf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D9q5kKjIdUawiWYLvq6d5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fDCHl8y_Y0yGwHdOSj1JS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vpVDYoYtyUCjXc5zW4kWT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UCxdACKO70yx44f0JsujL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b2m8nMC5nEOzO9HO5yHNM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N9WERZ0S4GuD4wHyrI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Xib3UlKz3EOPZVTL9IJdg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ag.iGsKM_k2gO4EBvkcb8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Z9XKNjgqkW2TgY7W_12F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mhcc0Zvjt0eD2yMYJcYKR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R3GqmOV.uUq9v2OGui5xq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TmdcpT2UfE2c0XHPu4Kw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Z.6ohKl9V0iCMaFE.zySv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bwrzmeLSMUinYOaDzD1EB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ANqPZsOoUq6PYGp09u2k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LQJ.UZX6ukq99.A7Fe5Jv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4UKoBK2TkkW3K.gKafiSz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bwrzmeLSMUinYOaDzD1EB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u_MgO47j0WfUupVs.fil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LQJ.UZX6ukq99.A7Fe5Jv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RuSzCU_CJk6GnnEbLI9Sc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yz85kMUuT0iUeJZKb9zlmw"/>
</p:tagLst>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Times"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Times" pitchFamily="-112"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Master</Template>
  <TotalTime>0</TotalTime>
  <Words>2869</Words>
  <Application>Microsoft Macintosh PowerPoint</Application>
  <PresentationFormat>Bildschirmpräsentation (4:3)</PresentationFormat>
  <Paragraphs>602</Paragraphs>
  <Slides>45</Slides>
  <Notes>41</Notes>
  <HiddenSlides>0</HiddenSlides>
  <MMClips>0</MMClips>
  <ScaleCrop>false</ScaleCrop>
  <HeadingPairs>
    <vt:vector size="6" baseType="variant">
      <vt:variant>
        <vt:lpstr>Design</vt:lpstr>
      </vt:variant>
      <vt:variant>
        <vt:i4>1</vt:i4>
      </vt:variant>
      <vt:variant>
        <vt:lpstr>Eingebettete OLE-Server</vt:lpstr>
      </vt:variant>
      <vt:variant>
        <vt:i4>2</vt:i4>
      </vt:variant>
      <vt:variant>
        <vt:lpstr>Folientitel</vt:lpstr>
      </vt:variant>
      <vt:variant>
        <vt:i4>45</vt:i4>
      </vt:variant>
    </vt:vector>
  </HeadingPairs>
  <TitlesOfParts>
    <vt:vector size="48" baseType="lpstr">
      <vt:lpstr>Leere Präsentation</vt:lpstr>
      <vt:lpstr>think-cell Slide</vt:lpstr>
      <vt:lpstr>Photo Editor Photo</vt:lpstr>
      <vt:lpstr>PowerPoint-Präsentation</vt:lpstr>
      <vt:lpstr>IT can help to improve and economize methods, procedures and agricultural technologies to produce more efficiently and save resources</vt:lpstr>
      <vt:lpstr> </vt:lpstr>
      <vt:lpstr>Agriculture must provide food for an extra 2 billion people but 80% of  extra agricultural food can be provided only through yield increase! </vt:lpstr>
      <vt:lpstr>In crop production there is whole bunch of relevant questions having a space-time relationship that have to be answered for making decisions</vt:lpstr>
      <vt:lpstr>Yield depends on many factors – Experts and Decision Support Systems should help farmers optimizing yields</vt:lpstr>
      <vt:lpstr>farming 4.0 strikes a new path in public-private knowledge management having a focus in agriculture</vt:lpstr>
      <vt:lpstr> </vt:lpstr>
      <vt:lpstr>Many participants profits from effective knowledge exchange beyond the propriety formats of individual land machine manufacturers</vt:lpstr>
      <vt:lpstr>The basis of the farming 4.0 is a service-oriented open communication infrastructure for all participants employing smart and linked data technologies</vt:lpstr>
      <vt:lpstr> </vt:lpstr>
      <vt:lpstr>PowerPoint-Präsentation</vt:lpstr>
      <vt:lpstr>From the view of a contractor an iGreen Node provides many options</vt:lpstr>
      <vt:lpstr>From the view of a contractor an iGreen Node provides many options</vt:lpstr>
      <vt:lpstr>The implementation of geo forms facilitate tasks and communication</vt:lpstr>
      <vt:lpstr>The implementation of geo forms facilitate tasks and communication</vt:lpstr>
      <vt:lpstr>The data exchange between the services allows a end-to-end service chain</vt:lpstr>
      <vt:lpstr>From the view of a contractor an iGreen Node provides many options</vt:lpstr>
      <vt:lpstr>For the communication between agro-technology (e.g. machines), we have developed a specific machine connector using ISOXML</vt:lpstr>
      <vt:lpstr>From the view of a contractor an iGreen Node provides many options</vt:lpstr>
      <vt:lpstr>For satisfying frequent requests from farmers, iGreen provides an application assistant for pest management</vt:lpstr>
      <vt:lpstr> </vt:lpstr>
      <vt:lpstr>Tasks and their dependencies of Biomass-Yield-Models (BYM) are transformed into a scientific workflow</vt:lpstr>
      <vt:lpstr>Based on various public sources we have developed a Crop Forecast System aiming at supporting the farmer in making decisions</vt:lpstr>
      <vt:lpstr>PowerPoint-Präsentation</vt:lpstr>
      <vt:lpstr>PowerPoint-Präsentation</vt:lpstr>
      <vt:lpstr>PowerPoint-Präsentation</vt:lpstr>
      <vt:lpstr>We have tested the forecast on a farm by evaluating four tours*</vt:lpstr>
      <vt:lpstr> </vt:lpstr>
      <vt:lpstr>PowerPoint-Präsentation</vt:lpstr>
      <vt:lpstr>Agricultural engineering provides relevant location-based data</vt:lpstr>
      <vt:lpstr>Location-based recording of crop data leads to an up-date of soil quality maps</vt:lpstr>
      <vt:lpstr> </vt:lpstr>
      <vt:lpstr>Current available route guidance systems do not provide information about road narrowing nor bridge weights limits</vt:lpstr>
      <vt:lpstr>PowerPoint-Präsentation</vt:lpstr>
      <vt:lpstr>Compared to Map24, there is no difference in quality in traditional route planning</vt:lpstr>
      <vt:lpstr>However, CRUV reveals its advantages when including the additional information, e.g. with bridges and maximal weight allowed</vt:lpstr>
      <vt:lpstr>A logistic planer  computes transportation costs based on the results from the CRUV and biomass planner</vt:lpstr>
      <vt:lpstr>We have tested the forecast on a farm by evaluating four tours*</vt:lpstr>
      <vt:lpstr>From the view of a contractor an iGreen Node provides many options</vt:lpstr>
      <vt:lpstr>Contractors may generate application reports “on-demand”</vt:lpstr>
      <vt:lpstr> </vt:lpstr>
      <vt:lpstr>Decision support in crop production provides important contributions for increasing efficiency, saving resources, and reducing environmental impact</vt:lpstr>
      <vt:lpstr>The goals of farming 4.0 are very relevant for many social systems</vt:lpstr>
      <vt:lpstr>PowerPoint-Präsentation</vt:lpstr>
    </vt:vector>
  </TitlesOfParts>
  <Company>Office 2004 Test Drive-Benutzer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Office 2004 Test Drive-Benutzer</dc:creator>
  <cp:lastModifiedBy>Andreas Dengel</cp:lastModifiedBy>
  <cp:revision>444</cp:revision>
  <cp:lastPrinted>2009-01-14T07:10:02Z</cp:lastPrinted>
  <dcterms:created xsi:type="dcterms:W3CDTF">2010-10-08T06:06:03Z</dcterms:created>
  <dcterms:modified xsi:type="dcterms:W3CDTF">2017-06-08T09:01:43Z</dcterms:modified>
</cp:coreProperties>
</file>